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7.jpg" ContentType="image/jpeg"/>
  <Override PartName="/ppt/media/image18.jpg" ContentType="image/jpeg"/>
  <Override PartName="/ppt/media/image19.jpg" ContentType="image/jpe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2">
  <p:sldMasterIdLst>
    <p:sldMasterId id="2147483648" r:id="rId1"/>
  </p:sldMasterIdLst>
  <p:notesMasterIdLst>
    <p:notesMasterId r:id="rId14"/>
  </p:notesMasterIdLst>
  <p:sldIdLst>
    <p:sldId id="299" r:id="rId2"/>
    <p:sldId id="257" r:id="rId3"/>
    <p:sldId id="308" r:id="rId4"/>
    <p:sldId id="313" r:id="rId5"/>
    <p:sldId id="304" r:id="rId6"/>
    <p:sldId id="272" r:id="rId7"/>
    <p:sldId id="296" r:id="rId8"/>
    <p:sldId id="270" r:id="rId9"/>
    <p:sldId id="289" r:id="rId10"/>
    <p:sldId id="286" r:id="rId11"/>
    <p:sldId id="264" r:id="rId12"/>
    <p:sldId id="315"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can" initials="eb" lastIdx="1" clrIdx="0">
    <p:extLst>
      <p:ext uri="{19B8F6BF-5375-455C-9EA6-DF929625EA0E}">
        <p15:presenceInfo xmlns:p15="http://schemas.microsoft.com/office/powerpoint/2012/main" userId="6fc19dbe4da3264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3E2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746" autoAdjust="0"/>
  </p:normalViewPr>
  <p:slideViewPr>
    <p:cSldViewPr snapToGrid="0">
      <p:cViewPr varScale="1">
        <p:scale>
          <a:sx n="75" d="100"/>
          <a:sy n="75" d="100"/>
        </p:scale>
        <p:origin x="24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2BAE8-7B3A-4AF9-979B-F2F027366735}" type="datetimeFigureOut">
              <a:rPr lang="tr-TR" smtClean="0"/>
              <a:t>27.11.2023</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4C4BA-29DE-4BC9-B8DF-B6FD247265DE}" type="slidenum">
              <a:rPr lang="tr-TR" smtClean="0"/>
              <a:t>‹#›</a:t>
            </a:fld>
            <a:endParaRPr lang="tr-TR"/>
          </a:p>
        </p:txBody>
      </p:sp>
    </p:spTree>
    <p:extLst>
      <p:ext uri="{BB962C8B-B14F-4D97-AF65-F5344CB8AC3E}">
        <p14:creationId xmlns:p14="http://schemas.microsoft.com/office/powerpoint/2010/main" val="2949121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2130087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5F218E13-801E-446E-B7F9-0FAE4E2BAFE4}" type="datetimeFigureOut">
              <a:rPr lang="tr-TR" smtClean="0"/>
              <a:t>27.11.2023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921466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F218E13-801E-446E-B7F9-0FAE4E2BAFE4}" type="datetimeFigureOut">
              <a:rPr lang="tr-TR" smtClean="0"/>
              <a:t>27.11.2023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619908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5F218E13-801E-446E-B7F9-0FAE4E2BAFE4}" type="datetimeFigureOut">
              <a:rPr lang="tr-TR" smtClean="0"/>
              <a:t>27.11.2023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3104756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5F218E13-801E-446E-B7F9-0FAE4E2BAFE4}" type="datetimeFigureOut">
              <a:rPr lang="tr-TR" smtClean="0"/>
              <a:t>27.11.2023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3822747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F218E13-801E-446E-B7F9-0FAE4E2BAFE4}" type="datetimeFigureOut">
              <a:rPr lang="tr-TR" smtClean="0"/>
              <a:t>27.11.2023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132339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5F218E13-801E-446E-B7F9-0FAE4E2BAFE4}" type="datetimeFigureOut">
              <a:rPr lang="tr-TR" smtClean="0"/>
              <a:t>27.11.2023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391276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F218E13-801E-446E-B7F9-0FAE4E2BAFE4}" type="datetimeFigureOut">
              <a:rPr lang="tr-TR" smtClean="0"/>
              <a:t>27.11.2023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292295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5F218E13-801E-446E-B7F9-0FAE4E2BAFE4}" type="datetimeFigureOut">
              <a:rPr lang="tr-TR" smtClean="0"/>
              <a:t>27.11.2023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280525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5F218E13-801E-446E-B7F9-0FAE4E2BAFE4}" type="datetimeFigureOut">
              <a:rPr lang="tr-TR" smtClean="0"/>
              <a:t>27.11.2023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1092146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F218E13-801E-446E-B7F9-0FAE4E2BAFE4}" type="datetimeFigureOut">
              <a:rPr lang="tr-TR" smtClean="0"/>
              <a:t>27.11.2023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55982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F218E13-801E-446E-B7F9-0FAE4E2BAFE4}" type="datetimeFigureOut">
              <a:rPr lang="tr-TR" smtClean="0"/>
              <a:t>27.11.2023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B99E94-5392-44C7-A4D1-106DE8BE14E1}" type="slidenum">
              <a:rPr lang="tr-TR" smtClean="0"/>
              <a:t>‹#›</a:t>
            </a:fld>
            <a:endParaRPr lang="tr-TR"/>
          </a:p>
        </p:txBody>
      </p:sp>
    </p:spTree>
    <p:extLst>
      <p:ext uri="{BB962C8B-B14F-4D97-AF65-F5344CB8AC3E}">
        <p14:creationId xmlns:p14="http://schemas.microsoft.com/office/powerpoint/2010/main" val="622467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Franklin Gothic Demi Cond"/>
                <a:cs typeface="Franklin Gothic Demi Con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61500" y="1356119"/>
            <a:ext cx="2540000" cy="4183379"/>
          </a:xfrm>
          <a:prstGeom prst="rect">
            <a:avLst/>
          </a:prstGeom>
        </p:spPr>
        <p:txBody>
          <a:bodyPr wrap="square" lIns="0" tIns="0" rIns="0" bIns="0">
            <a:spAutoFit/>
          </a:bodyPr>
          <a:lstStyle>
            <a:lvl1pPr>
              <a:defRPr sz="1050" b="0" i="0">
                <a:solidFill>
                  <a:srgbClr val="202020"/>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678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18E13-801E-446E-B7F9-0FAE4E2BAFE4}" type="datetimeFigureOut">
              <a:rPr lang="tr-TR" smtClean="0"/>
              <a:t>27.11.2023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B99E94-5392-44C7-A4D1-106DE8BE14E1}" type="slidenum">
              <a:rPr lang="tr-TR" smtClean="0"/>
              <a:t>‹#›</a:t>
            </a:fld>
            <a:endParaRPr lang="tr-TR"/>
          </a:p>
        </p:txBody>
      </p:sp>
    </p:spTree>
    <p:extLst>
      <p:ext uri="{BB962C8B-B14F-4D97-AF65-F5344CB8AC3E}">
        <p14:creationId xmlns:p14="http://schemas.microsoft.com/office/powerpoint/2010/main" val="1532534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jp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jpe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16.jpeg"/><Relationship Id="rId5" Type="http://schemas.openxmlformats.org/officeDocument/2006/relationships/image" Target="../media/image8.png"/><Relationship Id="rId10" Type="http://schemas.openxmlformats.org/officeDocument/2006/relationships/image" Target="../media/image15.jpeg"/><Relationship Id="rId4" Type="http://schemas.microsoft.com/office/2007/relationships/hdphoto" Target="../media/hdphoto2.wdp"/><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png"/><Relationship Id="rId3" Type="http://schemas.openxmlformats.org/officeDocument/2006/relationships/slideLayout" Target="../slideLayouts/slideLayout1.xml"/><Relationship Id="rId7" Type="http://schemas.openxmlformats.org/officeDocument/2006/relationships/image" Target="../media/image1.jpg"/><Relationship Id="rId12" Type="http://schemas.openxmlformats.org/officeDocument/2006/relationships/image" Target="../media/image24.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jpg"/><Relationship Id="rId11" Type="http://schemas.openxmlformats.org/officeDocument/2006/relationships/image" Target="../media/image23.jpeg"/><Relationship Id="rId5" Type="http://schemas.openxmlformats.org/officeDocument/2006/relationships/image" Target="../media/image18.jpg"/><Relationship Id="rId10" Type="http://schemas.openxmlformats.org/officeDocument/2006/relationships/image" Target="../media/image22.jpeg"/><Relationship Id="rId4" Type="http://schemas.openxmlformats.org/officeDocument/2006/relationships/image" Target="../media/image17.jp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3000">
              <a:schemeClr val="accent1">
                <a:lumMod val="5000"/>
                <a:lumOff val="95000"/>
              </a:schemeClr>
            </a:gs>
            <a:gs pos="79000">
              <a:schemeClr val="accent1">
                <a:lumMod val="45000"/>
                <a:lumOff val="55000"/>
              </a:schemeClr>
            </a:gs>
            <a:gs pos="83000">
              <a:schemeClr val="accent1">
                <a:lumMod val="45000"/>
                <a:lumOff val="55000"/>
              </a:schemeClr>
            </a:gs>
            <a:gs pos="9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7" name="Grup 6"/>
          <p:cNvGrpSpPr/>
          <p:nvPr/>
        </p:nvGrpSpPr>
        <p:grpSpPr>
          <a:xfrm>
            <a:off x="493485" y="537029"/>
            <a:ext cx="11190515" cy="1990271"/>
            <a:chOff x="0" y="28042"/>
            <a:chExt cx="12192000" cy="507656"/>
          </a:xfrm>
        </p:grpSpPr>
        <p:sp>
          <p:nvSpPr>
            <p:cNvPr id="6" name="Dikdörtgen 5"/>
            <p:cNvSpPr/>
            <p:nvPr/>
          </p:nvSpPr>
          <p:spPr>
            <a:xfrm>
              <a:off x="0" y="28042"/>
              <a:ext cx="12192000" cy="507656"/>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dirty="0">
                  <a:solidFill>
                    <a:schemeClr val="tx1"/>
                  </a:solidFill>
                  <a:latin typeface="Impact" panose="020B0806030902050204" pitchFamily="34" charset="0"/>
                </a:rPr>
                <a:t>    SoFanTES :                                </a:t>
              </a:r>
              <a:r>
                <a:rPr lang="tr-TR" sz="2400" dirty="0">
                  <a:solidFill>
                    <a:schemeClr val="tx1"/>
                  </a:solidFill>
                  <a:latin typeface="Impact" panose="020B0806030902050204" pitchFamily="34" charset="0"/>
                  <a:cs typeface="Arial" panose="020B0604020202020204" pitchFamily="34" charset="0"/>
                </a:rPr>
                <a:t>HOLISTIC </a:t>
              </a:r>
              <a:r>
                <a:rPr lang="tr-TR" sz="2400" dirty="0">
                  <a:solidFill>
                    <a:schemeClr val="tx1"/>
                  </a:solidFill>
                  <a:latin typeface="Impact" panose="020B0806030902050204" pitchFamily="34" charset="0"/>
                </a:rPr>
                <a:t>Solution </a:t>
              </a:r>
              <a:r>
                <a:rPr lang="en-US" sz="2400" dirty="0">
                  <a:solidFill>
                    <a:schemeClr val="tx1"/>
                  </a:solidFill>
                  <a:latin typeface="Impact" panose="020B0806030902050204" pitchFamily="34" charset="0"/>
                </a:rPr>
                <a:t>for Sustainable</a:t>
              </a:r>
              <a:r>
                <a:rPr lang="tr-TR" sz="2400" dirty="0">
                  <a:solidFill>
                    <a:schemeClr val="tx1"/>
                  </a:solidFill>
                  <a:latin typeface="Impact" panose="020B0806030902050204" pitchFamily="34" charset="0"/>
                </a:rPr>
                <a:t> </a:t>
              </a:r>
              <a:r>
                <a:rPr lang="en-US" sz="2400" dirty="0">
                  <a:solidFill>
                    <a:schemeClr val="tx1"/>
                  </a:solidFill>
                  <a:latin typeface="Impact" panose="020B0806030902050204" pitchFamily="34" charset="0"/>
                </a:rPr>
                <a:t>Buildings</a:t>
              </a:r>
              <a:endParaRPr lang="tr-TR" sz="2400" dirty="0">
                <a:solidFill>
                  <a:schemeClr val="tx1"/>
                </a:solidFill>
                <a:latin typeface="Impact" panose="020B0806030902050204" pitchFamily="34" charset="0"/>
              </a:endParaRPr>
            </a:p>
            <a:p>
              <a:endParaRPr lang="en-US" b="1" dirty="0">
                <a:solidFill>
                  <a:srgbClr val="FF0000"/>
                </a:solidFill>
              </a:endParaRPr>
            </a:p>
          </p:txBody>
        </p:sp>
        <p:sp>
          <p:nvSpPr>
            <p:cNvPr id="17" name="object 19"/>
            <p:cNvSpPr/>
            <p:nvPr/>
          </p:nvSpPr>
          <p:spPr>
            <a:xfrm>
              <a:off x="10464800" y="190979"/>
              <a:ext cx="1393371" cy="135905"/>
            </a:xfrm>
            <a:prstGeom prst="rect">
              <a:avLst/>
            </a:prstGeom>
            <a:blipFill>
              <a:blip r:embed="rId2" cstate="print"/>
              <a:stretch>
                <a:fillRect/>
              </a:stretch>
            </a:blipFill>
          </p:spPr>
          <p:txBody>
            <a:bodyPr wrap="square" lIns="0" tIns="0" rIns="0" bIns="0" rtlCol="0"/>
            <a:lstStyle/>
            <a:p>
              <a:endParaRPr dirty="0"/>
            </a:p>
          </p:txBody>
        </p:sp>
      </p:grpSp>
      <p:sp>
        <p:nvSpPr>
          <p:cNvPr id="12" name="Metin kutusu 11"/>
          <p:cNvSpPr txBox="1"/>
          <p:nvPr/>
        </p:nvSpPr>
        <p:spPr>
          <a:xfrm>
            <a:off x="1596571" y="4600590"/>
            <a:ext cx="8447315" cy="1877437"/>
          </a:xfrm>
          <a:prstGeom prst="rect">
            <a:avLst/>
          </a:prstGeom>
          <a:noFill/>
        </p:spPr>
        <p:txBody>
          <a:bodyPr wrap="square" rIns="108000" rtlCol="0">
            <a:spAutoFit/>
          </a:bodyPr>
          <a:lstStyle/>
          <a:p>
            <a:pPr algn="ctr"/>
            <a:endParaRPr lang="tr-TR" sz="1400" b="1" dirty="0">
              <a:latin typeface="Arial" panose="020B0604020202020204" pitchFamily="34" charset="0"/>
              <a:cs typeface="Arial" panose="020B0604020202020204" pitchFamily="34" charset="0"/>
            </a:endParaRPr>
          </a:p>
          <a:p>
            <a:pPr algn="ctr"/>
            <a:r>
              <a:rPr lang="tr-TR" sz="1400" b="1" dirty="0">
                <a:latin typeface="Arial" panose="020B0604020202020204" pitchFamily="34" charset="0"/>
                <a:cs typeface="Arial" panose="020B0604020202020204" pitchFamily="34" charset="0"/>
              </a:rPr>
              <a:t>Project «SoFanTES»</a:t>
            </a:r>
          </a:p>
          <a:p>
            <a:pPr algn="ctr"/>
            <a:r>
              <a:rPr lang="en-US" sz="1400" b="1" dirty="0">
                <a:latin typeface="Arial" panose="020B0604020202020204" pitchFamily="34" charset="0"/>
                <a:cs typeface="Arial" panose="020B0604020202020204" pitchFamily="34" charset="0"/>
              </a:rPr>
              <a:t>Company </a:t>
            </a:r>
            <a:r>
              <a:rPr lang="tr-TR" sz="1400" b="1"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TOPRAK SMART FACADE SYSTEM ENGINEERING LTD.COM.</a:t>
            </a:r>
          </a:p>
          <a:p>
            <a:pPr algn="ctr"/>
            <a:endParaRPr lang="tr-TR" sz="1400" b="1" dirty="0">
              <a:latin typeface="Arial" panose="020B0604020202020204" pitchFamily="34" charset="0"/>
              <a:cs typeface="Arial" panose="020B0604020202020204" pitchFamily="34" charset="0"/>
            </a:endParaRPr>
          </a:p>
          <a:p>
            <a:pPr algn="ctr"/>
            <a:r>
              <a:rPr lang="tr-TR" sz="1400" b="1" dirty="0">
                <a:latin typeface="Arial" panose="020B0604020202020204" pitchFamily="34" charset="0"/>
                <a:cs typeface="Arial" panose="020B0604020202020204" pitchFamily="34" charset="0"/>
              </a:rPr>
              <a:t>Ercan Başer, CEO</a:t>
            </a:r>
          </a:p>
          <a:p>
            <a:pPr algn="ctr"/>
            <a:r>
              <a:rPr lang="tr-TR" sz="1400" b="1" dirty="0">
                <a:latin typeface="Arial" panose="020B0604020202020204" pitchFamily="34" charset="0"/>
                <a:cs typeface="Arial" panose="020B0604020202020204" pitchFamily="34" charset="0"/>
              </a:rPr>
              <a:t> </a:t>
            </a:r>
          </a:p>
          <a:p>
            <a:pPr algn="ctr"/>
            <a:endParaRPr lang="tr-TR" sz="1600" b="1" dirty="0"/>
          </a:p>
          <a:p>
            <a:pPr algn="ctr"/>
            <a:endParaRPr lang="en-US" sz="1600" b="1" dirty="0"/>
          </a:p>
        </p:txBody>
      </p:sp>
      <p:sp>
        <p:nvSpPr>
          <p:cNvPr id="30" name="Dikdörtgen 29"/>
          <p:cNvSpPr/>
          <p:nvPr/>
        </p:nvSpPr>
        <p:spPr>
          <a:xfrm>
            <a:off x="-166915" y="3913865"/>
            <a:ext cx="12191999" cy="461665"/>
          </a:xfrm>
          <a:prstGeom prst="rect">
            <a:avLst/>
          </a:prstGeom>
        </p:spPr>
        <p:txBody>
          <a:bodyPr wrap="square">
            <a:spAutoFit/>
          </a:bodyPr>
          <a:lstStyle/>
          <a:p>
            <a:pPr algn="ctr"/>
            <a:r>
              <a:rPr lang="en-US" sz="2400" b="1" dirty="0">
                <a:solidFill>
                  <a:schemeClr val="accent2"/>
                </a:solidFill>
                <a:latin typeface="Arial" panose="020B0604020202020204" pitchFamily="34" charset="0"/>
                <a:cs typeface="Arial" panose="020B0604020202020204" pitchFamily="34" charset="0"/>
              </a:rPr>
              <a:t>Imagine your building fa</a:t>
            </a:r>
            <a:r>
              <a:rPr lang="tr-TR" sz="2400" b="1" dirty="0">
                <a:solidFill>
                  <a:schemeClr val="accent2"/>
                </a:solidFill>
                <a:latin typeface="Arial" panose="020B0604020202020204" pitchFamily="34" charset="0"/>
                <a:cs typeface="Arial" panose="020B0604020202020204" pitchFamily="34" charset="0"/>
              </a:rPr>
              <a:t>ç</a:t>
            </a:r>
            <a:r>
              <a:rPr lang="en-US" sz="2400" b="1" dirty="0">
                <a:solidFill>
                  <a:schemeClr val="accent2"/>
                </a:solidFill>
                <a:latin typeface="Arial" panose="020B0604020202020204" pitchFamily="34" charset="0"/>
                <a:cs typeface="Arial" panose="020B0604020202020204" pitchFamily="34" charset="0"/>
              </a:rPr>
              <a:t>ade storing solar energy</a:t>
            </a:r>
            <a:r>
              <a:rPr lang="tr-TR" sz="2400" b="1" dirty="0">
                <a:solidFill>
                  <a:schemeClr val="accent2"/>
                </a:solidFill>
                <a:latin typeface="Arial" panose="020B0604020202020204" pitchFamily="34" charset="0"/>
                <a:cs typeface="Arial" panose="020B0604020202020204" pitchFamily="34" charset="0"/>
              </a:rPr>
              <a:t> </a:t>
            </a:r>
            <a:r>
              <a:rPr lang="en-US" sz="2400" b="1" dirty="0">
                <a:solidFill>
                  <a:schemeClr val="accent2"/>
                </a:solidFill>
                <a:latin typeface="Arial" panose="020B0604020202020204" pitchFamily="34" charset="0"/>
                <a:cs typeface="Arial" panose="020B0604020202020204" pitchFamily="34" charset="0"/>
              </a:rPr>
              <a:t>with</a:t>
            </a:r>
            <a:r>
              <a:rPr lang="tr-TR" sz="2400" b="1" dirty="0">
                <a:solidFill>
                  <a:schemeClr val="accent2"/>
                </a:solidFill>
                <a:latin typeface="Arial" panose="020B0604020202020204" pitchFamily="34" charset="0"/>
                <a:cs typeface="Arial" panose="020B0604020202020204" pitchFamily="34" charset="0"/>
              </a:rPr>
              <a:t> NO COST</a:t>
            </a:r>
            <a:r>
              <a:rPr lang="en-US" sz="2400" b="1" dirty="0">
                <a:solidFill>
                  <a:schemeClr val="accent2"/>
                </a:solidFill>
                <a:latin typeface="Arial" panose="020B0604020202020204" pitchFamily="34" charset="0"/>
                <a:cs typeface="Arial" panose="020B0604020202020204" pitchFamily="34" charset="0"/>
              </a:rPr>
              <a:t>!</a:t>
            </a:r>
            <a:endParaRPr lang="tr-TR" sz="2400"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2705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grpSp>
        <p:nvGrpSpPr>
          <p:cNvPr id="7" name="Grup 6"/>
          <p:cNvGrpSpPr/>
          <p:nvPr/>
        </p:nvGrpSpPr>
        <p:grpSpPr>
          <a:xfrm>
            <a:off x="0" y="0"/>
            <a:ext cx="12192000" cy="613427"/>
            <a:chOff x="0" y="0"/>
            <a:chExt cx="12192000" cy="507656"/>
          </a:xfrm>
        </p:grpSpPr>
        <p:sp>
          <p:nvSpPr>
            <p:cNvPr id="6" name="Dikdörtgen 5"/>
            <p:cNvSpPr/>
            <p:nvPr/>
          </p:nvSpPr>
          <p:spPr>
            <a:xfrm>
              <a:off x="0" y="0"/>
              <a:ext cx="12192000" cy="507656"/>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B050"/>
                </a:solidFill>
              </a:endParaRPr>
            </a:p>
          </p:txBody>
        </p:sp>
        <p:sp>
          <p:nvSpPr>
            <p:cNvPr id="17" name="object 19"/>
            <p:cNvSpPr/>
            <p:nvPr/>
          </p:nvSpPr>
          <p:spPr>
            <a:xfrm>
              <a:off x="10972800" y="84081"/>
              <a:ext cx="1130300" cy="352358"/>
            </a:xfrm>
            <a:prstGeom prst="rect">
              <a:avLst/>
            </a:prstGeom>
            <a:blipFill>
              <a:blip r:embed="rId2" cstate="print"/>
              <a:stretch>
                <a:fillRect/>
              </a:stretch>
            </a:blipFill>
          </p:spPr>
          <p:txBody>
            <a:bodyPr wrap="square" lIns="0" tIns="0" rIns="0" bIns="0" rtlCol="0"/>
            <a:lstStyle/>
            <a:p>
              <a:endParaRPr dirty="0"/>
            </a:p>
          </p:txBody>
        </p:sp>
      </p:grpSp>
      <p:sp>
        <p:nvSpPr>
          <p:cNvPr id="8" name="Dikdörtgen 7"/>
          <p:cNvSpPr/>
          <p:nvPr/>
        </p:nvSpPr>
        <p:spPr>
          <a:xfrm>
            <a:off x="-283449" y="101599"/>
            <a:ext cx="5982868" cy="369332"/>
          </a:xfrm>
          <a:prstGeom prst="rect">
            <a:avLst/>
          </a:prstGeom>
        </p:spPr>
        <p:txBody>
          <a:bodyPr wrap="square">
            <a:spAutoFit/>
          </a:bodyPr>
          <a:lstStyle/>
          <a:p>
            <a:pPr algn="ctr"/>
            <a:r>
              <a:rPr lang="tr-TR" b="1" dirty="0"/>
              <a:t>SoFanTES: Solar Facade for An </a:t>
            </a:r>
            <a:r>
              <a:rPr lang="en-US" b="1" dirty="0"/>
              <a:t>Affordable</a:t>
            </a:r>
            <a:r>
              <a:rPr lang="tr-TR" b="1" dirty="0"/>
              <a:t> TES </a:t>
            </a:r>
            <a:r>
              <a:rPr lang="en-US" b="1" dirty="0"/>
              <a:t>System</a:t>
            </a:r>
            <a:r>
              <a:rPr lang="en-US" sz="14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p>
        </p:txBody>
      </p:sp>
      <p:sp>
        <p:nvSpPr>
          <p:cNvPr id="13" name="Akış Çizelgesi: Delikli Teyp 12"/>
          <p:cNvSpPr/>
          <p:nvPr/>
        </p:nvSpPr>
        <p:spPr>
          <a:xfrm>
            <a:off x="3426643" y="3288875"/>
            <a:ext cx="826625" cy="580053"/>
          </a:xfrm>
          <a:prstGeom prst="flowChartPunchedTape">
            <a:avLst/>
          </a:prstGeom>
          <a:solidFill>
            <a:schemeClr val="bg1">
              <a:lumMod val="85000"/>
            </a:schemeClr>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Efficient </a:t>
            </a:r>
            <a:r>
              <a:rPr lang="en-US" sz="1200" b="1" dirty="0">
                <a:solidFill>
                  <a:schemeClr val="tx1"/>
                </a:solidFill>
              </a:rPr>
              <a:t>HVAC</a:t>
            </a:r>
          </a:p>
        </p:txBody>
      </p:sp>
      <p:sp>
        <p:nvSpPr>
          <p:cNvPr id="14" name="Akış Çizelgesi: Delikli Teyp 13"/>
          <p:cNvSpPr/>
          <p:nvPr/>
        </p:nvSpPr>
        <p:spPr>
          <a:xfrm>
            <a:off x="4524308" y="3288875"/>
            <a:ext cx="826625" cy="580053"/>
          </a:xfrm>
          <a:prstGeom prst="flowChartPunchedTape">
            <a:avLst/>
          </a:prstGeom>
          <a:solidFill>
            <a:schemeClr val="bg1">
              <a:lumMod val="85000"/>
            </a:schemeClr>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Efficient </a:t>
            </a:r>
            <a:r>
              <a:rPr lang="en-US" sz="1200" b="1" dirty="0">
                <a:solidFill>
                  <a:schemeClr val="tx1"/>
                </a:solidFill>
              </a:rPr>
              <a:t>Envelope</a:t>
            </a:r>
          </a:p>
        </p:txBody>
      </p:sp>
      <p:sp>
        <p:nvSpPr>
          <p:cNvPr id="15" name="Akış Çizelgesi: Delikli Teyp 14"/>
          <p:cNvSpPr/>
          <p:nvPr/>
        </p:nvSpPr>
        <p:spPr>
          <a:xfrm>
            <a:off x="5615325" y="3278978"/>
            <a:ext cx="826625" cy="580053"/>
          </a:xfrm>
          <a:prstGeom prst="flowChartPunchedTape">
            <a:avLst/>
          </a:prstGeom>
          <a:solidFill>
            <a:schemeClr val="bg1">
              <a:lumMod val="85000"/>
            </a:schemeClr>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tx1"/>
                </a:solidFill>
              </a:rPr>
              <a:t>RES</a:t>
            </a:r>
            <a:endParaRPr lang="en-US" sz="1400" b="1" dirty="0">
              <a:solidFill>
                <a:schemeClr val="tx1"/>
              </a:solidFill>
            </a:endParaRPr>
          </a:p>
        </p:txBody>
      </p:sp>
      <p:sp>
        <p:nvSpPr>
          <p:cNvPr id="16" name="Akış Çizelgesi: Delikli Teyp 15"/>
          <p:cNvSpPr/>
          <p:nvPr/>
        </p:nvSpPr>
        <p:spPr>
          <a:xfrm>
            <a:off x="6706342" y="3288875"/>
            <a:ext cx="826625" cy="580053"/>
          </a:xfrm>
          <a:prstGeom prst="flowChartPunchedTape">
            <a:avLst/>
          </a:prstGeom>
          <a:solidFill>
            <a:schemeClr val="bg2">
              <a:lumMod val="90000"/>
            </a:schemeClr>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Energy Storage</a:t>
            </a:r>
            <a:endParaRPr lang="en-US" sz="1200" b="1" dirty="0">
              <a:solidFill>
                <a:schemeClr val="tx1"/>
              </a:solidFill>
            </a:endParaRPr>
          </a:p>
        </p:txBody>
      </p:sp>
      <p:sp>
        <p:nvSpPr>
          <p:cNvPr id="18" name="Akış Çizelgesi: Delikli Teyp 17"/>
          <p:cNvSpPr/>
          <p:nvPr/>
        </p:nvSpPr>
        <p:spPr>
          <a:xfrm>
            <a:off x="3152139" y="5978577"/>
            <a:ext cx="1040897" cy="705902"/>
          </a:xfrm>
          <a:prstGeom prst="flowChartPunchedTape">
            <a:avLst/>
          </a:prstGeom>
          <a:solidFill>
            <a:srgbClr val="93E2ED"/>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SMART FACADE</a:t>
            </a:r>
          </a:p>
        </p:txBody>
      </p:sp>
      <p:sp>
        <p:nvSpPr>
          <p:cNvPr id="19" name="Akış Çizelgesi: Delikli Teyp 18"/>
          <p:cNvSpPr/>
          <p:nvPr/>
        </p:nvSpPr>
        <p:spPr>
          <a:xfrm>
            <a:off x="4816604" y="5954892"/>
            <a:ext cx="1040897" cy="705902"/>
          </a:xfrm>
          <a:prstGeom prst="flowChartPunchedTape">
            <a:avLst/>
          </a:prstGeom>
          <a:solidFill>
            <a:srgbClr val="93E2ED"/>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Low temp. TES</a:t>
            </a:r>
          </a:p>
        </p:txBody>
      </p:sp>
      <p:sp>
        <p:nvSpPr>
          <p:cNvPr id="21" name="Akış Çizelgesi: Delikli Teyp 20"/>
          <p:cNvSpPr/>
          <p:nvPr/>
        </p:nvSpPr>
        <p:spPr>
          <a:xfrm>
            <a:off x="7209897" y="5861368"/>
            <a:ext cx="1449614" cy="705902"/>
          </a:xfrm>
          <a:prstGeom prst="flowChartPunchedTape">
            <a:avLst/>
          </a:prstGeom>
          <a:solidFill>
            <a:srgbClr val="93E2ED"/>
          </a:solidFill>
          <a:ln>
            <a:solidFill>
              <a:srgbClr val="93E2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Renewable Energy Storage for Buildings</a:t>
            </a:r>
          </a:p>
        </p:txBody>
      </p:sp>
      <p:sp>
        <p:nvSpPr>
          <p:cNvPr id="23" name="Ok: Şeritli Sağ 7">
            <a:extLst>
              <a:ext uri="{FF2B5EF4-FFF2-40B4-BE49-F238E27FC236}">
                <a16:creationId xmlns:a16="http://schemas.microsoft.com/office/drawing/2014/main" id="{66BC71E4-7BDE-04B0-E0FE-AD025AB81962}"/>
              </a:ext>
            </a:extLst>
          </p:cNvPr>
          <p:cNvSpPr/>
          <p:nvPr/>
        </p:nvSpPr>
        <p:spPr>
          <a:xfrm>
            <a:off x="6360679" y="6164693"/>
            <a:ext cx="538623" cy="385869"/>
          </a:xfrm>
          <a:prstGeom prst="stripedRightArrow">
            <a:avLst/>
          </a:prstGeom>
          <a:solidFill>
            <a:srgbClr val="93E2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4" name="Dikdörtgen 23"/>
          <p:cNvSpPr/>
          <p:nvPr/>
        </p:nvSpPr>
        <p:spPr>
          <a:xfrm>
            <a:off x="183800" y="863287"/>
            <a:ext cx="10013181" cy="461665"/>
          </a:xfrm>
          <a:prstGeom prst="rect">
            <a:avLst/>
          </a:prstGeom>
        </p:spPr>
        <p:txBody>
          <a:bodyPr wrap="square">
            <a:spAutoFit/>
          </a:bodyPr>
          <a:lstStyle/>
          <a:p>
            <a:pPr marL="342900" indent="-342900">
              <a:buFont typeface="Wingdings" panose="05000000000000000000" pitchFamily="2" charset="2"/>
              <a:buChar char="q"/>
            </a:pPr>
            <a:r>
              <a:rPr lang="tr-TR" sz="2400" b="1" dirty="0"/>
              <a:t>PROBLEM: </a:t>
            </a:r>
            <a:r>
              <a:rPr lang="tr-TR" sz="2400" b="1" dirty="0">
                <a:solidFill>
                  <a:srgbClr val="FF0000"/>
                </a:solidFill>
              </a:rPr>
              <a:t>MISSING</a:t>
            </a:r>
            <a:r>
              <a:rPr lang="tr-TR" sz="2400" b="1" dirty="0"/>
              <a:t> </a:t>
            </a:r>
            <a:r>
              <a:rPr lang="tr-TR" sz="2400" b="1" dirty="0">
                <a:solidFill>
                  <a:srgbClr val="FF0000"/>
                </a:solidFill>
              </a:rPr>
              <a:t>HOLISTIC Solutions For </a:t>
            </a:r>
            <a:r>
              <a:rPr lang="en-US" sz="2400" b="1" dirty="0">
                <a:solidFill>
                  <a:srgbClr val="FF0000"/>
                </a:solidFill>
              </a:rPr>
              <a:t>Sustainable</a:t>
            </a:r>
            <a:r>
              <a:rPr lang="tr-TR" sz="2400" b="1" dirty="0">
                <a:solidFill>
                  <a:srgbClr val="FF0000"/>
                </a:solidFill>
              </a:rPr>
              <a:t> </a:t>
            </a:r>
            <a:r>
              <a:rPr lang="en-US" sz="2400" b="1" dirty="0">
                <a:solidFill>
                  <a:srgbClr val="FF0000"/>
                </a:solidFill>
              </a:rPr>
              <a:t>Buildings</a:t>
            </a:r>
            <a:r>
              <a:rPr lang="tr-TR" sz="2400" b="1" dirty="0">
                <a:solidFill>
                  <a:srgbClr val="FF0000"/>
                </a:solidFill>
              </a:rPr>
              <a:t>… </a:t>
            </a:r>
          </a:p>
        </p:txBody>
      </p:sp>
      <p:sp>
        <p:nvSpPr>
          <p:cNvPr id="25" name="Dikdörtgen 24"/>
          <p:cNvSpPr/>
          <p:nvPr/>
        </p:nvSpPr>
        <p:spPr>
          <a:xfrm>
            <a:off x="200136" y="4015715"/>
            <a:ext cx="5982868" cy="461665"/>
          </a:xfrm>
          <a:prstGeom prst="rect">
            <a:avLst/>
          </a:prstGeom>
        </p:spPr>
        <p:txBody>
          <a:bodyPr wrap="square">
            <a:spAutoFit/>
          </a:bodyPr>
          <a:lstStyle/>
          <a:p>
            <a:pPr marL="342900" indent="-342900">
              <a:buFont typeface="Wingdings" panose="05000000000000000000" pitchFamily="2" charset="2"/>
              <a:buChar char="q"/>
            </a:pPr>
            <a:r>
              <a:rPr lang="tr-TR" sz="2400" b="1" dirty="0"/>
              <a:t>SOLUTION: </a:t>
            </a:r>
            <a:r>
              <a:rPr lang="en-US" sz="2400" b="1" dirty="0">
                <a:solidFill>
                  <a:srgbClr val="FF0000"/>
                </a:solidFill>
              </a:rPr>
              <a:t>Building</a:t>
            </a:r>
            <a:r>
              <a:rPr lang="tr-TR" sz="2400" b="1" dirty="0">
                <a:solidFill>
                  <a:srgbClr val="FF0000"/>
                </a:solidFill>
              </a:rPr>
              <a:t> </a:t>
            </a:r>
            <a:r>
              <a:rPr lang="en-US" sz="2400" b="1" dirty="0">
                <a:solidFill>
                  <a:srgbClr val="FF0000"/>
                </a:solidFill>
              </a:rPr>
              <a:t>Integrated</a:t>
            </a:r>
            <a:r>
              <a:rPr lang="tr-TR" sz="2400" b="1" dirty="0">
                <a:solidFill>
                  <a:srgbClr val="FF0000"/>
                </a:solidFill>
              </a:rPr>
              <a:t> TES</a:t>
            </a:r>
            <a:endParaRPr lang="en-US" sz="2400" b="1" dirty="0">
              <a:solidFill>
                <a:srgbClr val="FF0000"/>
              </a:solidFill>
            </a:endParaRPr>
          </a:p>
        </p:txBody>
      </p:sp>
      <p:sp>
        <p:nvSpPr>
          <p:cNvPr id="9" name="Metin kutusu 8"/>
          <p:cNvSpPr txBox="1"/>
          <p:nvPr/>
        </p:nvSpPr>
        <p:spPr>
          <a:xfrm>
            <a:off x="4205175" y="3446114"/>
            <a:ext cx="373874" cy="369332"/>
          </a:xfrm>
          <a:prstGeom prst="rect">
            <a:avLst/>
          </a:prstGeom>
          <a:noFill/>
        </p:spPr>
        <p:txBody>
          <a:bodyPr wrap="square" rtlCol="0">
            <a:spAutoFit/>
          </a:bodyPr>
          <a:lstStyle/>
          <a:p>
            <a:r>
              <a:rPr lang="tr-TR" b="1" dirty="0">
                <a:latin typeface="Arial Black" panose="020B0A04020102020204" pitchFamily="34" charset="0"/>
              </a:rPr>
              <a:t>+</a:t>
            </a:r>
          </a:p>
        </p:txBody>
      </p:sp>
      <p:sp>
        <p:nvSpPr>
          <p:cNvPr id="26" name="Metin kutusu 25"/>
          <p:cNvSpPr txBox="1"/>
          <p:nvPr/>
        </p:nvSpPr>
        <p:spPr>
          <a:xfrm>
            <a:off x="5327748" y="3440708"/>
            <a:ext cx="373874" cy="369332"/>
          </a:xfrm>
          <a:prstGeom prst="rect">
            <a:avLst/>
          </a:prstGeom>
          <a:noFill/>
        </p:spPr>
        <p:txBody>
          <a:bodyPr wrap="square" rtlCol="0">
            <a:spAutoFit/>
          </a:bodyPr>
          <a:lstStyle/>
          <a:p>
            <a:r>
              <a:rPr lang="tr-TR" b="1" dirty="0">
                <a:latin typeface="Arial Black" panose="020B0A04020102020204" pitchFamily="34" charset="0"/>
              </a:rPr>
              <a:t>+</a:t>
            </a:r>
          </a:p>
        </p:txBody>
      </p:sp>
      <p:sp>
        <p:nvSpPr>
          <p:cNvPr id="27" name="Metin kutusu 26"/>
          <p:cNvSpPr txBox="1"/>
          <p:nvPr/>
        </p:nvSpPr>
        <p:spPr>
          <a:xfrm>
            <a:off x="6401004" y="3450605"/>
            <a:ext cx="373874" cy="369332"/>
          </a:xfrm>
          <a:prstGeom prst="rect">
            <a:avLst/>
          </a:prstGeom>
          <a:noFill/>
        </p:spPr>
        <p:txBody>
          <a:bodyPr wrap="square" rtlCol="0">
            <a:spAutoFit/>
          </a:bodyPr>
          <a:lstStyle/>
          <a:p>
            <a:r>
              <a:rPr lang="tr-TR" b="1" dirty="0">
                <a:latin typeface="Arial Black" panose="020B0A04020102020204" pitchFamily="34" charset="0"/>
              </a:rPr>
              <a:t>+</a:t>
            </a:r>
          </a:p>
        </p:txBody>
      </p:sp>
      <p:sp>
        <p:nvSpPr>
          <p:cNvPr id="10" name="Eşittir 9"/>
          <p:cNvSpPr/>
          <p:nvPr/>
        </p:nvSpPr>
        <p:spPr>
          <a:xfrm>
            <a:off x="7584113" y="3344128"/>
            <a:ext cx="187894" cy="514903"/>
          </a:xfrm>
          <a:prstGeom prst="mathEqual">
            <a:avLst>
              <a:gd name="adj1" fmla="val 4281"/>
              <a:gd name="adj2" fmla="val 88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dirty="0">
              <a:solidFill>
                <a:schemeClr val="tx1"/>
              </a:solidFill>
            </a:endParaRPr>
          </a:p>
        </p:txBody>
      </p:sp>
      <p:sp>
        <p:nvSpPr>
          <p:cNvPr id="32" name="Yuvarlatılmış Dikdörtgen 31"/>
          <p:cNvSpPr/>
          <p:nvPr/>
        </p:nvSpPr>
        <p:spPr>
          <a:xfrm>
            <a:off x="2988350" y="1574812"/>
            <a:ext cx="6886800" cy="141227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1050" b="1" i="1" dirty="0">
              <a:solidFill>
                <a:schemeClr val="tx1"/>
              </a:solidFill>
              <a:latin typeface="Arial" panose="020B0604020202020204" pitchFamily="34" charset="0"/>
              <a:cs typeface="Arial" panose="020B0604020202020204" pitchFamily="34" charset="0"/>
            </a:endParaRPr>
          </a:p>
        </p:txBody>
      </p:sp>
      <p:sp>
        <p:nvSpPr>
          <p:cNvPr id="34" name="Yuvarlatılmış Dikdörtgen 33"/>
          <p:cNvSpPr/>
          <p:nvPr/>
        </p:nvSpPr>
        <p:spPr>
          <a:xfrm>
            <a:off x="2966847" y="4748315"/>
            <a:ext cx="6868314" cy="98502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050" i="1" dirty="0">
                <a:solidFill>
                  <a:schemeClr val="tx1"/>
                </a:solidFill>
                <a:latin typeface="Arial" panose="020B0604020202020204" pitchFamily="34" charset="0"/>
                <a:cs typeface="Arial" panose="020B0604020202020204" pitchFamily="34" charset="0"/>
              </a:rPr>
              <a:t>SoFanTES, offers a solution to these challenges by combining building envelopes, energy-efficient HVACs (LowEx System) and </a:t>
            </a:r>
            <a:r>
              <a:rPr lang="en-US" sz="1050" b="1" i="1" dirty="0">
                <a:solidFill>
                  <a:schemeClr val="tx1"/>
                </a:solidFill>
                <a:latin typeface="Arial" panose="020B0604020202020204" pitchFamily="34" charset="0"/>
                <a:cs typeface="Arial" panose="020B0604020202020204" pitchFamily="34" charset="0"/>
              </a:rPr>
              <a:t>thermal energy storage </a:t>
            </a:r>
            <a:r>
              <a:rPr lang="en-US" sz="1050" i="1" dirty="0">
                <a:solidFill>
                  <a:schemeClr val="tx1"/>
                </a:solidFill>
                <a:latin typeface="Arial" panose="020B0604020202020204" pitchFamily="34" charset="0"/>
                <a:cs typeface="Arial" panose="020B0604020202020204" pitchFamily="34" charset="0"/>
              </a:rPr>
              <a:t>techniques through an integrated design approach for affordable energy efficient buildings.</a:t>
            </a:r>
          </a:p>
        </p:txBody>
      </p:sp>
      <p:sp>
        <p:nvSpPr>
          <p:cNvPr id="12" name="Dikdörtgen 11"/>
          <p:cNvSpPr/>
          <p:nvPr/>
        </p:nvSpPr>
        <p:spPr>
          <a:xfrm>
            <a:off x="7885535" y="3288875"/>
            <a:ext cx="2311447" cy="923330"/>
          </a:xfrm>
          <a:prstGeom prst="rect">
            <a:avLst/>
          </a:prstGeom>
        </p:spPr>
        <p:txBody>
          <a:bodyPr wrap="square">
            <a:spAutoFit/>
          </a:bodyPr>
          <a:lstStyle/>
          <a:p>
            <a:r>
              <a:rPr lang="en-US" b="1" dirty="0"/>
              <a:t>Holistic and </a:t>
            </a:r>
            <a:endParaRPr lang="tr-TR" b="1" dirty="0"/>
          </a:p>
          <a:p>
            <a:r>
              <a:rPr lang="en-US" b="1" dirty="0"/>
              <a:t>Scalable </a:t>
            </a:r>
            <a:endParaRPr lang="tr-TR" b="1" dirty="0"/>
          </a:p>
          <a:p>
            <a:r>
              <a:rPr lang="en-US" b="1" dirty="0"/>
              <a:t>Systems?</a:t>
            </a:r>
          </a:p>
        </p:txBody>
      </p:sp>
      <p:sp>
        <p:nvSpPr>
          <p:cNvPr id="29" name="Dikdörtgen 28"/>
          <p:cNvSpPr/>
          <p:nvPr/>
        </p:nvSpPr>
        <p:spPr>
          <a:xfrm rot="19292562">
            <a:off x="8953590" y="3633279"/>
            <a:ext cx="922715" cy="318126"/>
          </a:xfrm>
          <a:prstGeom prst="rect">
            <a:avLst/>
          </a:prstGeom>
          <a:solidFill>
            <a:schemeClr val="lt1">
              <a:alpha val="0"/>
            </a:scheme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tr-TR" sz="1600" b="1" dirty="0">
                <a:solidFill>
                  <a:srgbClr val="FF0000"/>
                </a:solidFill>
              </a:rPr>
              <a:t>URGENT</a:t>
            </a:r>
            <a:endParaRPr lang="tr-TR" b="1" dirty="0">
              <a:solidFill>
                <a:srgbClr val="FF0000"/>
              </a:solidFill>
            </a:endParaRPr>
          </a:p>
        </p:txBody>
      </p:sp>
      <p:sp>
        <p:nvSpPr>
          <p:cNvPr id="33" name="Dikdörtgen 32"/>
          <p:cNvSpPr/>
          <p:nvPr/>
        </p:nvSpPr>
        <p:spPr>
          <a:xfrm rot="19292562">
            <a:off x="8914856" y="6170319"/>
            <a:ext cx="922715" cy="318126"/>
          </a:xfrm>
          <a:prstGeom prst="rect">
            <a:avLst/>
          </a:prstGeom>
          <a:solidFill>
            <a:schemeClr val="lt1">
              <a:alpha val="0"/>
            </a:scheme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tr-TR" sz="1400" b="1" dirty="0">
                <a:solidFill>
                  <a:srgbClr val="FF0000"/>
                </a:solidFill>
              </a:rPr>
              <a:t>SoFanTES</a:t>
            </a:r>
            <a:endParaRPr lang="tr-TR" sz="1600" b="1" dirty="0">
              <a:solidFill>
                <a:srgbClr val="FF0000"/>
              </a:solidFill>
            </a:endParaRPr>
          </a:p>
        </p:txBody>
      </p:sp>
      <p:pic>
        <p:nvPicPr>
          <p:cNvPr id="28" name="Resim 27"/>
          <p:cNvPicPr/>
          <p:nvPr/>
        </p:nvPicPr>
        <p:blipFill>
          <a:blip r:embed="rId3">
            <a:extLst>
              <a:ext uri="{28A0092B-C50C-407E-A947-70E740481C1C}">
                <a14:useLocalDpi xmlns:a14="http://schemas.microsoft.com/office/drawing/2010/main" val="0"/>
              </a:ext>
            </a:extLst>
          </a:blip>
          <a:stretch>
            <a:fillRect/>
          </a:stretch>
        </p:blipFill>
        <p:spPr>
          <a:xfrm>
            <a:off x="3152139" y="1625600"/>
            <a:ext cx="6576061" cy="1287177"/>
          </a:xfrm>
          <a:prstGeom prst="rect">
            <a:avLst/>
          </a:prstGeom>
        </p:spPr>
      </p:pic>
    </p:spTree>
    <p:extLst>
      <p:ext uri="{BB962C8B-B14F-4D97-AF65-F5344CB8AC3E}">
        <p14:creationId xmlns:p14="http://schemas.microsoft.com/office/powerpoint/2010/main" val="3159281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sp>
        <p:nvSpPr>
          <p:cNvPr id="2" name="Yuvarlatılmış Dikdörtgen 129">
            <a:extLst>
              <a:ext uri="{FF2B5EF4-FFF2-40B4-BE49-F238E27FC236}">
                <a16:creationId xmlns:a16="http://schemas.microsoft.com/office/drawing/2014/main" id="{4657425F-ADC1-F485-FB12-3BFB78C81348}"/>
              </a:ext>
            </a:extLst>
          </p:cNvPr>
          <p:cNvSpPr/>
          <p:nvPr/>
        </p:nvSpPr>
        <p:spPr>
          <a:xfrm>
            <a:off x="9157074" y="1197818"/>
            <a:ext cx="2901587" cy="4101704"/>
          </a:xfrm>
          <a:prstGeom prst="roundRect">
            <a:avLst/>
          </a:prstGeom>
          <a:solidFill>
            <a:schemeClr val="accent1">
              <a:lumMod val="20000"/>
              <a:lumOff val="80000"/>
              <a:alpha val="9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1050" b="1" i="1" dirty="0">
              <a:solidFill>
                <a:schemeClr val="tx1"/>
              </a:solidFill>
              <a:latin typeface="Arial" panose="020B0604020202020204" pitchFamily="34" charset="0"/>
              <a:cs typeface="Arial" panose="020B0604020202020204" pitchFamily="34" charset="0"/>
            </a:endParaRPr>
          </a:p>
        </p:txBody>
      </p:sp>
      <p:sp>
        <p:nvSpPr>
          <p:cNvPr id="130" name="Yuvarlatılmış Dikdörtgen 129"/>
          <p:cNvSpPr/>
          <p:nvPr/>
        </p:nvSpPr>
        <p:spPr>
          <a:xfrm>
            <a:off x="3304446" y="1197818"/>
            <a:ext cx="5036417" cy="4101704"/>
          </a:xfrm>
          <a:prstGeom prst="roundRect">
            <a:avLst/>
          </a:prstGeom>
          <a:solidFill>
            <a:schemeClr val="accent1">
              <a:lumMod val="20000"/>
              <a:lumOff val="80000"/>
              <a:alpha val="9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1050" b="1" i="1" dirty="0">
              <a:solidFill>
                <a:schemeClr val="tx1"/>
              </a:solidFill>
              <a:latin typeface="Arial" panose="020B0604020202020204" pitchFamily="34" charset="0"/>
              <a:cs typeface="Arial" panose="020B0604020202020204" pitchFamily="34" charset="0"/>
            </a:endParaRPr>
          </a:p>
        </p:txBody>
      </p:sp>
      <p:graphicFrame>
        <p:nvGraphicFramePr>
          <p:cNvPr id="27" name="Nesne 26"/>
          <p:cNvGraphicFramePr>
            <a:graphicFrameLocks noChangeAspect="1"/>
          </p:cNvGraphicFramePr>
          <p:nvPr>
            <p:extLst>
              <p:ext uri="{D42A27DB-BD31-4B8C-83A1-F6EECF244321}">
                <p14:modId xmlns:p14="http://schemas.microsoft.com/office/powerpoint/2010/main" val="3779937812"/>
              </p:ext>
            </p:extLst>
          </p:nvPr>
        </p:nvGraphicFramePr>
        <p:xfrm>
          <a:off x="3608526" y="1660872"/>
          <a:ext cx="4732337" cy="3498736"/>
        </p:xfrm>
        <a:graphic>
          <a:graphicData uri="http://schemas.openxmlformats.org/presentationml/2006/ole">
            <mc:AlternateContent xmlns:mc="http://schemas.openxmlformats.org/markup-compatibility/2006">
              <mc:Choice xmlns:v="urn:schemas-microsoft-com:vml" Requires="v">
                <p:oleObj spid="_x0000_s1027" name="Worksheet" r:id="rId3" imgW="4648111" imgH="3345285" progId="Excel.Sheet.12">
                  <p:embed/>
                </p:oleObj>
              </mc:Choice>
              <mc:Fallback>
                <p:oleObj name="Worksheet" r:id="rId3" imgW="4648111" imgH="3345285" progId="Excel.Sheet.12">
                  <p:embed/>
                  <p:pic>
                    <p:nvPicPr>
                      <p:cNvPr id="0" name=""/>
                      <p:cNvPicPr/>
                      <p:nvPr/>
                    </p:nvPicPr>
                    <p:blipFill>
                      <a:blip r:embed="rId4"/>
                      <a:stretch>
                        <a:fillRect/>
                      </a:stretch>
                    </p:blipFill>
                    <p:spPr>
                      <a:xfrm>
                        <a:off x="3608526" y="1660872"/>
                        <a:ext cx="4732337" cy="3498736"/>
                      </a:xfrm>
                      <a:prstGeom prst="rect">
                        <a:avLst/>
                      </a:prstGeom>
                    </p:spPr>
                  </p:pic>
                </p:oleObj>
              </mc:Fallback>
            </mc:AlternateContent>
          </a:graphicData>
        </a:graphic>
      </p:graphicFrame>
      <p:grpSp>
        <p:nvGrpSpPr>
          <p:cNvPr id="88" name="Grup 87"/>
          <p:cNvGrpSpPr/>
          <p:nvPr/>
        </p:nvGrpSpPr>
        <p:grpSpPr>
          <a:xfrm>
            <a:off x="0" y="0"/>
            <a:ext cx="12192000" cy="613427"/>
            <a:chOff x="0" y="0"/>
            <a:chExt cx="12192000" cy="507656"/>
          </a:xfrm>
        </p:grpSpPr>
        <p:sp>
          <p:nvSpPr>
            <p:cNvPr id="89" name="Dikdörtgen 88"/>
            <p:cNvSpPr/>
            <p:nvPr/>
          </p:nvSpPr>
          <p:spPr>
            <a:xfrm>
              <a:off x="0" y="0"/>
              <a:ext cx="12192000" cy="507656"/>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B050"/>
                </a:solidFill>
              </a:endParaRPr>
            </a:p>
          </p:txBody>
        </p:sp>
        <p:sp>
          <p:nvSpPr>
            <p:cNvPr id="90" name="object 19"/>
            <p:cNvSpPr/>
            <p:nvPr/>
          </p:nvSpPr>
          <p:spPr>
            <a:xfrm>
              <a:off x="10972800" y="84081"/>
              <a:ext cx="1130300" cy="352358"/>
            </a:xfrm>
            <a:prstGeom prst="rect">
              <a:avLst/>
            </a:prstGeom>
            <a:blipFill>
              <a:blip r:embed="rId5" cstate="print"/>
              <a:stretch>
                <a:fillRect/>
              </a:stretch>
            </a:blipFill>
          </p:spPr>
          <p:txBody>
            <a:bodyPr wrap="square" lIns="0" tIns="0" rIns="0" bIns="0" rtlCol="0"/>
            <a:lstStyle/>
            <a:p>
              <a:endParaRPr/>
            </a:p>
          </p:txBody>
        </p:sp>
      </p:grpSp>
      <p:sp>
        <p:nvSpPr>
          <p:cNvPr id="91" name="Dikdörtgen 90"/>
          <p:cNvSpPr/>
          <p:nvPr/>
        </p:nvSpPr>
        <p:spPr>
          <a:xfrm>
            <a:off x="-283449" y="101599"/>
            <a:ext cx="5982868" cy="369332"/>
          </a:xfrm>
          <a:prstGeom prst="rect">
            <a:avLst/>
          </a:prstGeom>
        </p:spPr>
        <p:txBody>
          <a:bodyPr wrap="square">
            <a:spAutoFit/>
          </a:bodyPr>
          <a:lstStyle/>
          <a:p>
            <a:pPr algn="ctr"/>
            <a:r>
              <a:rPr lang="tr-TR" b="1" dirty="0"/>
              <a:t>SoFanTES: How </a:t>
            </a:r>
            <a:r>
              <a:rPr lang="en-US" b="1" dirty="0"/>
              <a:t>Big</a:t>
            </a:r>
            <a:r>
              <a:rPr lang="tr-TR" b="1" dirty="0"/>
              <a:t> Is </a:t>
            </a:r>
            <a:r>
              <a:rPr lang="en-US" b="1" dirty="0"/>
              <a:t>The</a:t>
            </a:r>
            <a:r>
              <a:rPr lang="tr-TR" b="1" dirty="0"/>
              <a:t> Problem?</a:t>
            </a:r>
            <a:endParaRPr lang="en-US" sz="1400" b="1"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sp>
        <p:nvSpPr>
          <p:cNvPr id="77" name="Dikdörtgen 76"/>
          <p:cNvSpPr/>
          <p:nvPr/>
        </p:nvSpPr>
        <p:spPr>
          <a:xfrm rot="19292562">
            <a:off x="3463194" y="3378226"/>
            <a:ext cx="988983" cy="327180"/>
          </a:xfrm>
          <a:prstGeom prst="rect">
            <a:avLst/>
          </a:prstGeom>
          <a:solidFill>
            <a:schemeClr val="lt1">
              <a:alpha val="0"/>
            </a:scheme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defTabSz="0"/>
            <a:r>
              <a:rPr lang="en-US" sz="1000" b="1" dirty="0">
                <a:solidFill>
                  <a:srgbClr val="FF0000"/>
                </a:solidFill>
                <a:latin typeface="Arial" panose="020B0604020202020204" pitchFamily="34" charset="0"/>
                <a:cs typeface="Arial" panose="020B0604020202020204" pitchFamily="34" charset="0"/>
              </a:rPr>
              <a:t>85% Energy Savings</a:t>
            </a:r>
          </a:p>
        </p:txBody>
      </p:sp>
      <p:sp>
        <p:nvSpPr>
          <p:cNvPr id="20" name="Dikdörtgen 19"/>
          <p:cNvSpPr/>
          <p:nvPr/>
        </p:nvSpPr>
        <p:spPr>
          <a:xfrm>
            <a:off x="133337" y="1413200"/>
            <a:ext cx="3044032" cy="3724096"/>
          </a:xfrm>
          <a:prstGeom prst="rect">
            <a:avLst/>
          </a:prstGeom>
        </p:spPr>
        <p:txBody>
          <a:bodyPr wrap="square">
            <a:spAutoFit/>
          </a:bodyPr>
          <a:lstStyle/>
          <a:p>
            <a:pPr algn="just"/>
            <a:r>
              <a:rPr lang="en-US" sz="1200" b="1" dirty="0">
                <a:latin typeface="Arial" panose="020B0604020202020204" pitchFamily="34" charset="0"/>
                <a:cs typeface="Arial" panose="020B0604020202020204" pitchFamily="34" charset="0"/>
              </a:rPr>
              <a:t>Today's Building Energy Needs:</a:t>
            </a:r>
          </a:p>
          <a:p>
            <a:pPr algn="just"/>
            <a:endParaRPr lang="tr-TR" sz="1200" b="1" dirty="0">
              <a:latin typeface="Arial" panose="020B0604020202020204" pitchFamily="34" charset="0"/>
              <a:cs typeface="Arial" panose="020B0604020202020204" pitchFamily="34" charset="0"/>
            </a:endParaRPr>
          </a:p>
          <a:p>
            <a:pPr algn="just"/>
            <a:endParaRPr lang="tr-TR" sz="12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Heating and Hot Water</a:t>
            </a:r>
            <a:r>
              <a:rPr lang="tr-TR" sz="1200" dirty="0">
                <a:latin typeface="Arial" panose="020B0604020202020204" pitchFamily="34" charset="0"/>
                <a:cs typeface="Arial" panose="020B0604020202020204" pitchFamily="34" charset="0"/>
              </a:rPr>
              <a:t>:</a:t>
            </a:r>
          </a:p>
          <a:p>
            <a:pPr algn="ctr"/>
            <a:endParaRPr lang="tr-TR" sz="12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100-150 kWh/m²/year</a:t>
            </a:r>
          </a:p>
          <a:p>
            <a:pPr algn="ctr"/>
            <a:endParaRPr lang="tr-TR" sz="1200" dirty="0">
              <a:latin typeface="Arial" panose="020B0604020202020204" pitchFamily="34" charset="0"/>
              <a:cs typeface="Arial" panose="020B0604020202020204" pitchFamily="34" charset="0"/>
            </a:endParaRPr>
          </a:p>
          <a:p>
            <a:pPr algn="ctr"/>
            <a:endParaRPr lang="en-US" sz="1200"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By 2050, the Objective is to Achieve:</a:t>
            </a:r>
          </a:p>
          <a:p>
            <a:pPr algn="ctr"/>
            <a:endParaRPr lang="en-US" sz="1200"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80-90% Reduction in Energy Consumption</a:t>
            </a:r>
            <a:endParaRPr lang="tr-TR" sz="1200" dirty="0">
              <a:latin typeface="Arial" panose="020B0604020202020204" pitchFamily="34" charset="0"/>
              <a:cs typeface="Arial" panose="020B0604020202020204" pitchFamily="34" charset="0"/>
            </a:endParaRPr>
          </a:p>
          <a:p>
            <a:pPr algn="ctr"/>
            <a:endParaRPr lang="en-US" sz="1200" b="1" dirty="0">
              <a:latin typeface="Arial" panose="020B0604020202020204" pitchFamily="34" charset="0"/>
              <a:cs typeface="Arial" panose="020B0604020202020204" pitchFamily="34" charset="0"/>
            </a:endParaRPr>
          </a:p>
          <a:p>
            <a:pPr algn="ctr"/>
            <a:r>
              <a:rPr lang="en-US" sz="1200" b="1" dirty="0">
                <a:latin typeface="Arial" panose="020B0604020202020204" pitchFamily="34" charset="0"/>
                <a:cs typeface="Arial" panose="020B0604020202020204" pitchFamily="34" charset="0"/>
              </a:rPr>
              <a:t>Thermal Energy Need Supported from Renewable Energy Sources (RES), approximately:</a:t>
            </a:r>
            <a:endParaRPr lang="tr-TR" sz="1200" b="1" dirty="0">
              <a:latin typeface="Arial" panose="020B0604020202020204" pitchFamily="34" charset="0"/>
              <a:cs typeface="Arial" panose="020B0604020202020204" pitchFamily="34" charset="0"/>
            </a:endParaRPr>
          </a:p>
          <a:p>
            <a:pPr algn="ctr"/>
            <a:endParaRPr lang="tr-TR" sz="1400" dirty="0">
              <a:solidFill>
                <a:srgbClr val="595959"/>
              </a:solidFill>
              <a:latin typeface="Arial" panose="020B0604020202020204" pitchFamily="34" charset="0"/>
              <a:ea typeface="Times New Roman" panose="02020603050405020304" pitchFamily="18" charset="0"/>
            </a:endParaRPr>
          </a:p>
          <a:p>
            <a:pPr algn="ctr"/>
            <a:r>
              <a:rPr lang="tr-TR" sz="1400" b="1" dirty="0">
                <a:latin typeface="Arial" panose="020B0604020202020204" pitchFamily="34" charset="0"/>
                <a:cs typeface="Arial" panose="020B0604020202020204" pitchFamily="34" charset="0"/>
              </a:rPr>
              <a:t>100</a:t>
            </a:r>
            <a:r>
              <a:rPr lang="en-US" sz="1400" b="1" dirty="0">
                <a:latin typeface="Arial" panose="020B0604020202020204" pitchFamily="34" charset="0"/>
                <a:cs typeface="Arial" panose="020B0604020202020204" pitchFamily="34" charset="0"/>
              </a:rPr>
              <a:t> kWh/m²/year</a:t>
            </a:r>
          </a:p>
          <a:p>
            <a:pPr algn="ctr"/>
            <a:endParaRPr lang="tr-TR" sz="1400" dirty="0">
              <a:solidFill>
                <a:srgbClr val="595959"/>
              </a:solidFill>
              <a:latin typeface="Arial" panose="020B0604020202020204" pitchFamily="34" charset="0"/>
              <a:ea typeface="Times New Roman" panose="02020603050405020304" pitchFamily="18" charset="0"/>
            </a:endParaRPr>
          </a:p>
        </p:txBody>
      </p:sp>
      <p:sp>
        <p:nvSpPr>
          <p:cNvPr id="84" name="Dikdörtgen 83"/>
          <p:cNvSpPr/>
          <p:nvPr/>
        </p:nvSpPr>
        <p:spPr>
          <a:xfrm>
            <a:off x="9171992" y="1413200"/>
            <a:ext cx="2886669" cy="3724096"/>
          </a:xfrm>
          <a:prstGeom prst="rect">
            <a:avLst/>
          </a:prstGeom>
        </p:spPr>
        <p:txBody>
          <a:bodyPr wrap="square">
            <a:spAutoFit/>
          </a:bodyPr>
          <a:lstStyle/>
          <a:p>
            <a:pPr algn="ctr"/>
            <a:r>
              <a:rPr lang="en-US" sz="1400" dirty="0"/>
              <a:t/>
            </a:r>
            <a:br>
              <a:rPr lang="en-US" sz="1400" dirty="0"/>
            </a:br>
            <a:r>
              <a:rPr lang="tr-TR" sz="1400" b="1" dirty="0">
                <a:solidFill>
                  <a:schemeClr val="accent2"/>
                </a:solidFill>
                <a:latin typeface="Arial" panose="020B0604020202020204" pitchFamily="34" charset="0"/>
                <a:ea typeface="Times New Roman" panose="02020603050405020304" pitchFamily="18" charset="0"/>
              </a:rPr>
              <a:t>RES</a:t>
            </a:r>
          </a:p>
          <a:p>
            <a:pPr algn="ctr"/>
            <a:endParaRPr lang="tr-TR" sz="1400" b="1" dirty="0">
              <a:solidFill>
                <a:schemeClr val="accent2"/>
              </a:solidFill>
              <a:latin typeface="Arial" panose="020B0604020202020204" pitchFamily="34" charset="0"/>
              <a:ea typeface="Times New Roman" panose="02020603050405020304" pitchFamily="18" charset="0"/>
            </a:endParaRPr>
          </a:p>
          <a:p>
            <a:pPr algn="ctr"/>
            <a:r>
              <a:rPr lang="tr-TR" sz="1200" b="1" dirty="0">
                <a:solidFill>
                  <a:schemeClr val="accent2"/>
                </a:solidFill>
                <a:latin typeface="Arial" panose="020B0604020202020204" pitchFamily="34" charset="0"/>
                <a:cs typeface="Arial" panose="020B0604020202020204" pitchFamily="34" charset="0"/>
              </a:rPr>
              <a:t>«</a:t>
            </a:r>
            <a:r>
              <a:rPr lang="en-US" sz="1200" b="1" dirty="0">
                <a:solidFill>
                  <a:schemeClr val="accent2"/>
                </a:solidFill>
                <a:latin typeface="Arial" panose="020B0604020202020204" pitchFamily="34" charset="0"/>
                <a:cs typeface="Arial" panose="020B0604020202020204" pitchFamily="34" charset="0"/>
              </a:rPr>
              <a:t>Integrating renewable energy sources</a:t>
            </a:r>
            <a:r>
              <a:rPr lang="tr-TR" sz="1200" b="1" dirty="0">
                <a:solidFill>
                  <a:schemeClr val="accent2"/>
                </a:solidFill>
                <a:latin typeface="Arial" panose="020B0604020202020204" pitchFamily="34" charset="0"/>
                <a:cs typeface="Arial" panose="020B0604020202020204" pitchFamily="34" charset="0"/>
              </a:rPr>
              <a:t> (</a:t>
            </a:r>
            <a:r>
              <a:rPr lang="tr-TR" sz="1200" b="1" dirty="0">
                <a:latin typeface="Arial" panose="020B0604020202020204" pitchFamily="34" charset="0"/>
                <a:cs typeface="Arial" panose="020B0604020202020204" pitchFamily="34" charset="0"/>
              </a:rPr>
              <a:t>RES)</a:t>
            </a:r>
            <a:r>
              <a:rPr lang="en-US" sz="1200" b="1" dirty="0">
                <a:solidFill>
                  <a:schemeClr val="accent2"/>
                </a:solidFill>
                <a:latin typeface="Arial" panose="020B0604020202020204" pitchFamily="34" charset="0"/>
                <a:cs typeface="Arial" panose="020B0604020202020204" pitchFamily="34" charset="0"/>
              </a:rPr>
              <a:t> into buildings poses several challenges.«</a:t>
            </a:r>
            <a:endParaRPr lang="tr-TR" sz="1200" b="1" dirty="0">
              <a:solidFill>
                <a:schemeClr val="accent2"/>
              </a:solidFill>
              <a:latin typeface="Arial" panose="020B0604020202020204" pitchFamily="34" charset="0"/>
              <a:cs typeface="Arial" panose="020B0604020202020204" pitchFamily="34" charset="0"/>
            </a:endParaRPr>
          </a:p>
          <a:p>
            <a:pPr algn="ctr"/>
            <a:endParaRPr lang="tr-TR" sz="1200" b="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algn="ctr"/>
            <a:endParaRPr lang="tr-TR" sz="1200" b="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algn="ctr"/>
            <a:endParaRPr lang="tr-TR" sz="1200" b="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algn="ctr"/>
            <a:endParaRPr lang="tr-TR" sz="1200" b="1" dirty="0">
              <a:latin typeface="Arial" panose="020B0604020202020204" pitchFamily="34" charset="0"/>
              <a:ea typeface="Times New Roman" panose="02020603050405020304" pitchFamily="18" charset="0"/>
              <a:cs typeface="Arial" panose="020B0604020202020204" pitchFamily="34" charset="0"/>
            </a:endParaRPr>
          </a:p>
          <a:p>
            <a:pPr algn="ctr"/>
            <a:r>
              <a:rPr lang="en-US" sz="1200" b="1" dirty="0">
                <a:latin typeface="Arial" panose="020B0604020202020204" pitchFamily="34" charset="0"/>
                <a:cs typeface="Arial" panose="020B0604020202020204" pitchFamily="34" charset="0"/>
              </a:rPr>
              <a:t>"Inconsistent Energy Supply"</a:t>
            </a:r>
          </a:p>
          <a:p>
            <a:pPr algn="ctr"/>
            <a:r>
              <a:rPr lang="en-US" sz="1200" b="1" dirty="0">
                <a:latin typeface="Arial" panose="020B0604020202020204" pitchFamily="34" charset="0"/>
                <a:cs typeface="Arial" panose="020B0604020202020204" pitchFamily="34" charset="0"/>
              </a:rPr>
              <a:t>"Intermittent </a:t>
            </a:r>
            <a:r>
              <a:rPr lang="tr-TR" sz="1200" b="1" dirty="0">
                <a:latin typeface="Arial" panose="020B0604020202020204" pitchFamily="34" charset="0"/>
                <a:cs typeface="Arial" panose="020B0604020202020204" pitchFamily="34" charset="0"/>
              </a:rPr>
              <a:t>Nature</a:t>
            </a:r>
            <a:r>
              <a:rPr lang="en-US" sz="1200" b="1" dirty="0">
                <a:latin typeface="Arial" panose="020B0604020202020204" pitchFamily="34" charset="0"/>
                <a:cs typeface="Arial" panose="020B0604020202020204" pitchFamily="34" charset="0"/>
              </a:rPr>
              <a:t>"</a:t>
            </a:r>
          </a:p>
          <a:p>
            <a:pPr algn="ctr"/>
            <a:r>
              <a:rPr lang="en-US" sz="1200" b="1" dirty="0">
                <a:latin typeface="Arial" panose="020B0604020202020204" pitchFamily="34" charset="0"/>
                <a:cs typeface="Arial" panose="020B0604020202020204" pitchFamily="34" charset="0"/>
              </a:rPr>
              <a:t>"Demand vs. Supply Imbalance«</a:t>
            </a:r>
            <a:endParaRPr lang="tr-TR" sz="1200" b="1" dirty="0">
              <a:latin typeface="Arial" panose="020B0604020202020204" pitchFamily="34" charset="0"/>
              <a:cs typeface="Arial" panose="020B0604020202020204" pitchFamily="34" charset="0"/>
            </a:endParaRPr>
          </a:p>
          <a:p>
            <a:pPr algn="ctr"/>
            <a:r>
              <a:rPr lang="tr-TR" sz="1200" b="1" dirty="0">
                <a:latin typeface="Arial" panose="020B0604020202020204" pitchFamily="34" charset="0"/>
                <a:cs typeface="Arial" panose="020B0604020202020204" pitchFamily="34" charset="0"/>
              </a:rPr>
              <a:t>«</a:t>
            </a:r>
            <a:r>
              <a:rPr lang="en-US" sz="1200" b="1" dirty="0">
                <a:latin typeface="Arial" panose="020B0604020202020204" pitchFamily="34" charset="0"/>
                <a:cs typeface="Arial" panose="020B0604020202020204" pitchFamily="34" charset="0"/>
              </a:rPr>
              <a:t>Peak Load </a:t>
            </a:r>
            <a:r>
              <a:rPr lang="tr-TR" sz="1200" b="1" dirty="0">
                <a:latin typeface="Arial" panose="020B0604020202020204" pitchFamily="34" charset="0"/>
                <a:cs typeface="Arial" panose="020B0604020202020204" pitchFamily="34" charset="0"/>
              </a:rPr>
              <a:t>Problem»</a:t>
            </a:r>
            <a:endParaRPr lang="en-US" sz="1200" b="1" dirty="0">
              <a:latin typeface="Arial" panose="020B0604020202020204" pitchFamily="34" charset="0"/>
              <a:cs typeface="Arial" panose="020B0604020202020204" pitchFamily="34" charset="0"/>
            </a:endParaRPr>
          </a:p>
          <a:p>
            <a:pPr algn="ctr"/>
            <a:r>
              <a:rPr lang="en-US" sz="1200" b="1" dirty="0">
                <a:latin typeface="Arial" panose="020B0604020202020204" pitchFamily="34" charset="0"/>
                <a:cs typeface="Arial" panose="020B0604020202020204" pitchFamily="34" charset="0"/>
              </a:rPr>
              <a:t>"Grid Dependency Issues"</a:t>
            </a:r>
          </a:p>
          <a:p>
            <a:pPr algn="ctr"/>
            <a:r>
              <a:rPr lang="en-US" sz="1200" b="1" dirty="0">
                <a:latin typeface="Arial" panose="020B0604020202020204" pitchFamily="34" charset="0"/>
                <a:cs typeface="Arial" panose="020B0604020202020204" pitchFamily="34" charset="0"/>
              </a:rPr>
              <a:t>"Architectural Boundaries"</a:t>
            </a:r>
          </a:p>
          <a:p>
            <a:pPr algn="ctr"/>
            <a:endParaRPr lang="en-US" sz="1200" b="1" dirty="0">
              <a:solidFill>
                <a:schemeClr val="accent2"/>
              </a:solidFill>
              <a:latin typeface="Arial" panose="020B0604020202020204" pitchFamily="34" charset="0"/>
              <a:cs typeface="Arial" panose="020B0604020202020204" pitchFamily="34" charset="0"/>
            </a:endParaRPr>
          </a:p>
          <a:p>
            <a:pPr algn="ctr"/>
            <a:endParaRPr lang="tr-TR" sz="1200"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endParaRPr lang="tr-TR" sz="1400" dirty="0">
              <a:solidFill>
                <a:srgbClr val="595959"/>
              </a:solidFill>
              <a:latin typeface="Arial" panose="020B0604020202020204" pitchFamily="34" charset="0"/>
              <a:ea typeface="Times New Roman" panose="02020603050405020304" pitchFamily="18" charset="0"/>
            </a:endParaRPr>
          </a:p>
        </p:txBody>
      </p:sp>
      <p:sp>
        <p:nvSpPr>
          <p:cNvPr id="86" name="Sol Ok 85"/>
          <p:cNvSpPr/>
          <p:nvPr/>
        </p:nvSpPr>
        <p:spPr>
          <a:xfrm rot="10800000">
            <a:off x="5974697" y="3248670"/>
            <a:ext cx="327445" cy="225419"/>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98" name="Sol Ok 97"/>
          <p:cNvSpPr/>
          <p:nvPr/>
        </p:nvSpPr>
        <p:spPr>
          <a:xfrm rot="10800000">
            <a:off x="8467055" y="3241156"/>
            <a:ext cx="562645" cy="403744"/>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19" name="Sol Ok 118"/>
          <p:cNvSpPr/>
          <p:nvPr/>
        </p:nvSpPr>
        <p:spPr>
          <a:xfrm rot="10800000">
            <a:off x="5974696" y="3894111"/>
            <a:ext cx="327445" cy="225419"/>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24" name="Sol Ok 123"/>
          <p:cNvSpPr/>
          <p:nvPr/>
        </p:nvSpPr>
        <p:spPr>
          <a:xfrm rot="10800000">
            <a:off x="5974696" y="4539552"/>
            <a:ext cx="327445" cy="225419"/>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29" name="Dikdörtgen 128"/>
          <p:cNvSpPr/>
          <p:nvPr/>
        </p:nvSpPr>
        <p:spPr>
          <a:xfrm rot="19292562">
            <a:off x="3493853" y="4143472"/>
            <a:ext cx="927667" cy="360610"/>
          </a:xfrm>
          <a:prstGeom prst="rect">
            <a:avLst/>
          </a:prstGeom>
          <a:solidFill>
            <a:schemeClr val="lt1">
              <a:alpha val="0"/>
            </a:scheme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tr-TR" sz="1000" b="1" dirty="0">
                <a:solidFill>
                  <a:srgbClr val="FF0000"/>
                </a:solidFill>
                <a:latin typeface="Arial" panose="020B0604020202020204" pitchFamily="34" charset="0"/>
                <a:cs typeface="Arial" panose="020B0604020202020204" pitchFamily="34" charset="0"/>
              </a:rPr>
              <a:t>50</a:t>
            </a:r>
            <a:r>
              <a:rPr lang="en-US" sz="1000" b="1" dirty="0">
                <a:solidFill>
                  <a:srgbClr val="FF0000"/>
                </a:solidFill>
                <a:latin typeface="Arial" panose="020B0604020202020204" pitchFamily="34" charset="0"/>
                <a:cs typeface="Arial" panose="020B0604020202020204" pitchFamily="34" charset="0"/>
              </a:rPr>
              <a:t>% </a:t>
            </a:r>
            <a:r>
              <a:rPr lang="tr-TR" sz="1000" b="1" dirty="0">
                <a:solidFill>
                  <a:srgbClr val="FF0000"/>
                </a:solidFill>
                <a:latin typeface="Arial" panose="020B0604020202020204" pitchFamily="34" charset="0"/>
                <a:cs typeface="Arial" panose="020B0604020202020204" pitchFamily="34" charset="0"/>
              </a:rPr>
              <a:t>CO2</a:t>
            </a:r>
            <a:r>
              <a:rPr lang="en-US" sz="1000" b="1" dirty="0">
                <a:solidFill>
                  <a:srgbClr val="FF0000"/>
                </a:solidFill>
                <a:latin typeface="Arial" panose="020B0604020202020204" pitchFamily="34" charset="0"/>
                <a:cs typeface="Arial" panose="020B0604020202020204" pitchFamily="34" charset="0"/>
              </a:rPr>
              <a:t> Savings</a:t>
            </a:r>
            <a:endParaRPr lang="en-US" sz="1050" b="1" dirty="0">
              <a:solidFill>
                <a:srgbClr val="FF0000"/>
              </a:solidFill>
              <a:latin typeface="Arial" panose="020B0604020202020204" pitchFamily="34" charset="0"/>
              <a:cs typeface="Arial" panose="020B0604020202020204" pitchFamily="34" charset="0"/>
            </a:endParaRPr>
          </a:p>
        </p:txBody>
      </p:sp>
      <p:sp>
        <p:nvSpPr>
          <p:cNvPr id="10" name="Dikdörtgen 9">
            <a:extLst>
              <a:ext uri="{FF2B5EF4-FFF2-40B4-BE49-F238E27FC236}">
                <a16:creationId xmlns:a16="http://schemas.microsoft.com/office/drawing/2014/main" id="{40D7D5D6-DA28-ED43-2A09-57634F98647A}"/>
              </a:ext>
            </a:extLst>
          </p:cNvPr>
          <p:cNvSpPr/>
          <p:nvPr/>
        </p:nvSpPr>
        <p:spPr>
          <a:xfrm>
            <a:off x="3396339" y="1359887"/>
            <a:ext cx="4944523" cy="276999"/>
          </a:xfrm>
          <a:prstGeom prst="rect">
            <a:avLst/>
          </a:prstGeom>
        </p:spPr>
        <p:txBody>
          <a:bodyPr wrap="square">
            <a:spAutoFit/>
          </a:bodyPr>
          <a:lstStyle/>
          <a:p>
            <a:pPr algn="ctr"/>
            <a:r>
              <a:rPr lang="tr-TR" sz="1200" b="1"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BUILDINGS</a:t>
            </a:r>
            <a:r>
              <a:rPr lang="tr-TR" sz="1200" b="1"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 TODAY</a:t>
            </a:r>
            <a:r>
              <a:rPr lang="tr-TR" sz="1200" b="1" dirty="0">
                <a:latin typeface="Arial" panose="020B0604020202020204" pitchFamily="34" charset="0"/>
                <a:cs typeface="Arial" panose="020B0604020202020204" pitchFamily="34" charset="0"/>
              </a:rPr>
              <a:t>                            2050 TARGETS</a:t>
            </a:r>
            <a:endParaRPr lang="tr-TR" sz="1200" b="1" dirty="0">
              <a:latin typeface="Arial" panose="020B0604020202020204" pitchFamily="34" charset="0"/>
              <a:ea typeface="Times New Roman" panose="02020603050405020304" pitchFamily="18" charset="0"/>
              <a:cs typeface="Arial" panose="020B0604020202020204" pitchFamily="34" charset="0"/>
            </a:endParaRPr>
          </a:p>
        </p:txBody>
      </p:sp>
      <p:sp>
        <p:nvSpPr>
          <p:cNvPr id="11" name="Dikdörtgen 10">
            <a:extLst>
              <a:ext uri="{FF2B5EF4-FFF2-40B4-BE49-F238E27FC236}">
                <a16:creationId xmlns:a16="http://schemas.microsoft.com/office/drawing/2014/main" id="{4AD3F5AF-7159-A7CA-F99B-E40FAF2FE3AB}"/>
              </a:ext>
            </a:extLst>
          </p:cNvPr>
          <p:cNvSpPr/>
          <p:nvPr/>
        </p:nvSpPr>
        <p:spPr>
          <a:xfrm>
            <a:off x="9157074" y="5734562"/>
            <a:ext cx="3034926" cy="1200329"/>
          </a:xfrm>
          <a:prstGeom prst="rect">
            <a:avLst/>
          </a:prstGeom>
        </p:spPr>
        <p:txBody>
          <a:bodyPr wrap="square">
            <a:spAutoFit/>
          </a:bodyPr>
          <a:lstStyle/>
          <a:p>
            <a:pPr algn="ctr"/>
            <a:r>
              <a:rPr lang="en-US" sz="1200" b="1" dirty="0">
                <a:solidFill>
                  <a:schemeClr val="accent2"/>
                </a:solidFill>
                <a:latin typeface="Arial" panose="020B0604020202020204" pitchFamily="34" charset="0"/>
                <a:cs typeface="Arial" panose="020B0604020202020204" pitchFamily="34" charset="0"/>
              </a:rPr>
              <a:t>TES</a:t>
            </a:r>
            <a:r>
              <a:rPr lang="en-US" sz="1200" b="1" dirty="0">
                <a:latin typeface="Arial" panose="020B0604020202020204" pitchFamily="34" charset="0"/>
                <a:cs typeface="Arial" panose="020B0604020202020204" pitchFamily="34" charset="0"/>
              </a:rPr>
              <a:t> </a:t>
            </a:r>
            <a:endParaRPr lang="tr-TR" sz="1200" b="1" dirty="0">
              <a:latin typeface="Arial" panose="020B0604020202020204" pitchFamily="34" charset="0"/>
              <a:cs typeface="Arial" panose="020B0604020202020204" pitchFamily="34" charset="0"/>
            </a:endParaRPr>
          </a:p>
          <a:p>
            <a:pPr algn="ctr"/>
            <a:r>
              <a:rPr lang="en-US" sz="1200" b="1" dirty="0">
                <a:latin typeface="Arial" panose="020B0604020202020204" pitchFamily="34" charset="0"/>
                <a:cs typeface="Arial" panose="020B0604020202020204" pitchFamily="34" charset="0"/>
              </a:rPr>
              <a:t>may be the answer, but it must be integrated into buildings in a holistic and scalable way.</a:t>
            </a:r>
          </a:p>
          <a:p>
            <a:pPr algn="ctr"/>
            <a:endParaRPr lang="en-US" sz="1200" b="1" dirty="0">
              <a:latin typeface="Arial" panose="020B0604020202020204" pitchFamily="34" charset="0"/>
              <a:cs typeface="Arial" panose="020B0604020202020204" pitchFamily="34" charset="0"/>
            </a:endParaRPr>
          </a:p>
          <a:p>
            <a:pPr algn="ctr"/>
            <a:endParaRPr lang="tr-TR" sz="1200" b="1"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443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grpSp>
        <p:nvGrpSpPr>
          <p:cNvPr id="87" name="Grup 86"/>
          <p:cNvGrpSpPr/>
          <p:nvPr/>
        </p:nvGrpSpPr>
        <p:grpSpPr>
          <a:xfrm>
            <a:off x="2675367" y="1985485"/>
            <a:ext cx="1985296" cy="3129806"/>
            <a:chOff x="5459716" y="2707095"/>
            <a:chExt cx="685889" cy="1307096"/>
          </a:xfrm>
        </p:grpSpPr>
        <p:sp>
          <p:nvSpPr>
            <p:cNvPr id="94" name="Akış Çizelgesi: Manyetik Disk 93">
              <a:extLst>
                <a:ext uri="{FF2B5EF4-FFF2-40B4-BE49-F238E27FC236}">
                  <a16:creationId xmlns:a16="http://schemas.microsoft.com/office/drawing/2014/main" id="{9BCB2459-A33A-87EC-4F57-BF92B28495DE}"/>
                </a:ext>
              </a:extLst>
            </p:cNvPr>
            <p:cNvSpPr/>
            <p:nvPr/>
          </p:nvSpPr>
          <p:spPr>
            <a:xfrm flipH="1">
              <a:off x="5459716" y="2707095"/>
              <a:ext cx="685889" cy="1307096"/>
            </a:xfrm>
            <a:prstGeom prst="flowChartMagneticDisk">
              <a:avLst/>
            </a:prstGeom>
            <a:ln w="57150">
              <a:solidFill>
                <a:srgbClr val="93E2E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95" name="Metin kutusu 94">
              <a:extLst>
                <a:ext uri="{FF2B5EF4-FFF2-40B4-BE49-F238E27FC236}">
                  <a16:creationId xmlns:a16="http://schemas.microsoft.com/office/drawing/2014/main" id="{40790A85-AAE9-7C6A-74D2-E0FDD63474C2}"/>
                </a:ext>
              </a:extLst>
            </p:cNvPr>
            <p:cNvSpPr txBox="1"/>
            <p:nvPr/>
          </p:nvSpPr>
          <p:spPr>
            <a:xfrm flipH="1">
              <a:off x="5480473" y="2807544"/>
              <a:ext cx="596827" cy="195551"/>
            </a:xfrm>
            <a:prstGeom prst="rect">
              <a:avLst/>
            </a:prstGeom>
            <a:noFill/>
          </p:spPr>
          <p:txBody>
            <a:bodyPr wrap="square" rtlCol="0">
              <a:spAutoFit/>
            </a:bodyPr>
            <a:lstStyle/>
            <a:p>
              <a:pPr algn="ctr"/>
              <a:r>
                <a:rPr lang="tr-TR" sz="1714" b="1" dirty="0"/>
                <a:t>  </a:t>
              </a:r>
              <a:r>
                <a:rPr lang="tr-TR" sz="2400" b="1" dirty="0"/>
                <a:t>TES</a:t>
              </a:r>
              <a:r>
                <a:rPr lang="tr-TR" sz="1714" b="1" dirty="0"/>
                <a:t> </a:t>
              </a:r>
            </a:p>
          </p:txBody>
        </p:sp>
      </p:grpSp>
      <p:grpSp>
        <p:nvGrpSpPr>
          <p:cNvPr id="88" name="Grup 87"/>
          <p:cNvGrpSpPr/>
          <p:nvPr/>
        </p:nvGrpSpPr>
        <p:grpSpPr>
          <a:xfrm>
            <a:off x="0" y="0"/>
            <a:ext cx="12192000" cy="613427"/>
            <a:chOff x="0" y="0"/>
            <a:chExt cx="12192000" cy="507656"/>
          </a:xfrm>
        </p:grpSpPr>
        <p:sp>
          <p:nvSpPr>
            <p:cNvPr id="89" name="Dikdörtgen 88"/>
            <p:cNvSpPr/>
            <p:nvPr/>
          </p:nvSpPr>
          <p:spPr>
            <a:xfrm>
              <a:off x="0" y="0"/>
              <a:ext cx="12192000" cy="507656"/>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B050"/>
                </a:solidFill>
              </a:endParaRPr>
            </a:p>
          </p:txBody>
        </p:sp>
        <p:sp>
          <p:nvSpPr>
            <p:cNvPr id="90" name="object 19"/>
            <p:cNvSpPr/>
            <p:nvPr/>
          </p:nvSpPr>
          <p:spPr>
            <a:xfrm>
              <a:off x="10972800" y="84081"/>
              <a:ext cx="1130300" cy="352358"/>
            </a:xfrm>
            <a:prstGeom prst="rect">
              <a:avLst/>
            </a:prstGeom>
            <a:blipFill>
              <a:blip r:embed="rId2" cstate="print"/>
              <a:stretch>
                <a:fillRect/>
              </a:stretch>
            </a:blipFill>
          </p:spPr>
          <p:txBody>
            <a:bodyPr wrap="square" lIns="0" tIns="0" rIns="0" bIns="0" rtlCol="0"/>
            <a:lstStyle/>
            <a:p>
              <a:endParaRPr/>
            </a:p>
          </p:txBody>
        </p:sp>
      </p:grpSp>
      <p:sp>
        <p:nvSpPr>
          <p:cNvPr id="91" name="Dikdörtgen 90"/>
          <p:cNvSpPr/>
          <p:nvPr/>
        </p:nvSpPr>
        <p:spPr>
          <a:xfrm>
            <a:off x="-283449" y="101599"/>
            <a:ext cx="5982868" cy="369332"/>
          </a:xfrm>
          <a:prstGeom prst="rect">
            <a:avLst/>
          </a:prstGeom>
        </p:spPr>
        <p:txBody>
          <a:bodyPr wrap="square">
            <a:spAutoFit/>
          </a:bodyPr>
          <a:lstStyle/>
          <a:p>
            <a:pPr algn="ctr"/>
            <a:r>
              <a:rPr lang="tr-TR" b="1" dirty="0"/>
              <a:t>SoFanTES: How </a:t>
            </a:r>
            <a:r>
              <a:rPr lang="en-US" b="1" dirty="0"/>
              <a:t>Big</a:t>
            </a:r>
            <a:r>
              <a:rPr lang="tr-TR" b="1" dirty="0"/>
              <a:t> Is </a:t>
            </a:r>
            <a:r>
              <a:rPr lang="en-US" b="1" dirty="0"/>
              <a:t>The</a:t>
            </a:r>
            <a:r>
              <a:rPr lang="tr-TR" b="1" dirty="0"/>
              <a:t> Problem?</a:t>
            </a:r>
            <a:endParaRPr lang="en-US" sz="1400" b="1"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pic>
        <p:nvPicPr>
          <p:cNvPr id="6" name="Resim 5"/>
          <p:cNvPicPr>
            <a:picLocks noChangeAspect="1"/>
          </p:cNvPicPr>
          <p:nvPr/>
        </p:nvPicPr>
        <p:blipFill>
          <a:blip r:embed="rId3"/>
          <a:stretch>
            <a:fillRect/>
          </a:stretch>
        </p:blipFill>
        <p:spPr>
          <a:xfrm>
            <a:off x="205337" y="2024790"/>
            <a:ext cx="1543469" cy="2943368"/>
          </a:xfrm>
          <a:prstGeom prst="rect">
            <a:avLst/>
          </a:prstGeom>
        </p:spPr>
      </p:pic>
      <p:sp>
        <p:nvSpPr>
          <p:cNvPr id="84" name="Dikdörtgen 83"/>
          <p:cNvSpPr/>
          <p:nvPr/>
        </p:nvSpPr>
        <p:spPr>
          <a:xfrm>
            <a:off x="726675" y="621212"/>
            <a:ext cx="10740647" cy="523220"/>
          </a:xfrm>
          <a:prstGeom prst="rect">
            <a:avLst/>
          </a:prstGeom>
        </p:spPr>
        <p:txBody>
          <a:bodyPr wrap="square">
            <a:spAutoFit/>
          </a:bodyPr>
          <a:lstStyle/>
          <a:p>
            <a:pPr algn="ctr"/>
            <a:r>
              <a:rPr lang="en-US" sz="1400" dirty="0"/>
              <a:t/>
            </a:r>
            <a:br>
              <a:rPr lang="en-US" sz="1400" dirty="0"/>
            </a:br>
            <a:r>
              <a:rPr lang="en-US" sz="1400" b="1" dirty="0">
                <a:solidFill>
                  <a:schemeClr val="accent2"/>
                </a:solidFill>
                <a:latin typeface="Arial" panose="020B0604020202020204" pitchFamily="34" charset="0"/>
                <a:ea typeface="Times New Roman" panose="02020603050405020304" pitchFamily="18" charset="0"/>
              </a:rPr>
              <a:t>THERMAL ENERGY STORAGE </a:t>
            </a:r>
            <a:r>
              <a:rPr lang="tr-TR" sz="1400" b="1" dirty="0">
                <a:solidFill>
                  <a:schemeClr val="accent2"/>
                </a:solidFill>
                <a:latin typeface="Arial" panose="020B0604020202020204" pitchFamily="34" charset="0"/>
                <a:ea typeface="Times New Roman" panose="02020603050405020304" pitchFamily="18" charset="0"/>
              </a:rPr>
              <a:t>CAPACITY,CHARGING AND CHALLENGES</a:t>
            </a:r>
            <a:endParaRPr lang="tr-TR" sz="1400" dirty="0">
              <a:solidFill>
                <a:srgbClr val="595959"/>
              </a:solidFill>
              <a:latin typeface="Arial" panose="020B0604020202020204" pitchFamily="34" charset="0"/>
              <a:ea typeface="Times New Roman" panose="02020603050405020304" pitchFamily="18" charset="0"/>
            </a:endParaRPr>
          </a:p>
        </p:txBody>
      </p:sp>
      <p:sp>
        <p:nvSpPr>
          <p:cNvPr id="98" name="Sol Ok 97"/>
          <p:cNvSpPr/>
          <p:nvPr/>
        </p:nvSpPr>
        <p:spPr>
          <a:xfrm rot="10800000">
            <a:off x="1900559" y="4221753"/>
            <a:ext cx="670047" cy="465866"/>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31" name="Dikdörtgen 130"/>
          <p:cNvSpPr/>
          <p:nvPr/>
        </p:nvSpPr>
        <p:spPr>
          <a:xfrm>
            <a:off x="2719471" y="3312200"/>
            <a:ext cx="1874378" cy="1015663"/>
          </a:xfrm>
          <a:prstGeom prst="rect">
            <a:avLst/>
          </a:prstGeom>
        </p:spPr>
        <p:txBody>
          <a:bodyPr wrap="square">
            <a:spAutoFit/>
          </a:bodyPr>
          <a:lstStyle/>
          <a:p>
            <a:pPr algn="ctr"/>
            <a:r>
              <a:rPr lang="tr-TR" sz="1200" b="1" dirty="0">
                <a:solidFill>
                  <a:schemeClr val="accent2"/>
                </a:solidFill>
              </a:rPr>
              <a:t>~</a:t>
            </a:r>
            <a:r>
              <a:rPr lang="en-US" sz="1200" b="1" dirty="0">
                <a:solidFill>
                  <a:schemeClr val="accent2"/>
                </a:solidFill>
              </a:rPr>
              <a:t>100</a:t>
            </a:r>
            <a:r>
              <a:rPr lang="tr-TR" sz="1200" b="1" dirty="0">
                <a:solidFill>
                  <a:schemeClr val="accent2"/>
                </a:solidFill>
              </a:rPr>
              <a:t> </a:t>
            </a:r>
            <a:r>
              <a:rPr lang="en-US" sz="1200" b="1" dirty="0">
                <a:solidFill>
                  <a:schemeClr val="accent2"/>
                </a:solidFill>
              </a:rPr>
              <a:t>kWh/m2.year</a:t>
            </a:r>
            <a:r>
              <a:rPr lang="en-US" sz="1200" dirty="0">
                <a:solidFill>
                  <a:schemeClr val="accent2"/>
                </a:solidFill>
              </a:rPr>
              <a:t/>
            </a:r>
            <a:br>
              <a:rPr lang="en-US" sz="1200" dirty="0">
                <a:solidFill>
                  <a:schemeClr val="accent2"/>
                </a:solidFill>
              </a:rPr>
            </a:br>
            <a:r>
              <a:rPr lang="en-US" sz="1200" dirty="0">
                <a:solidFill>
                  <a:schemeClr val="accent2"/>
                </a:solidFill>
              </a:rPr>
              <a:t>Thermal Energy </a:t>
            </a:r>
            <a:r>
              <a:rPr lang="tr-TR" sz="1200" dirty="0">
                <a:solidFill>
                  <a:schemeClr val="accent2"/>
                </a:solidFill>
              </a:rPr>
              <a:t> </a:t>
            </a:r>
            <a:r>
              <a:rPr lang="en-US" sz="1200" dirty="0">
                <a:solidFill>
                  <a:schemeClr val="accent2"/>
                </a:solidFill>
              </a:rPr>
              <a:t>Capacity</a:t>
            </a:r>
            <a:endParaRPr lang="tr-TR" sz="1200" dirty="0">
              <a:solidFill>
                <a:schemeClr val="accent2"/>
              </a:solidFill>
            </a:endParaRPr>
          </a:p>
          <a:p>
            <a:endParaRPr lang="tr-TR" sz="1200" dirty="0">
              <a:solidFill>
                <a:schemeClr val="accent2"/>
              </a:solidFill>
            </a:endParaRPr>
          </a:p>
          <a:p>
            <a:endParaRPr lang="tr-TR" sz="1200" dirty="0">
              <a:solidFill>
                <a:schemeClr val="accent2"/>
              </a:solidFill>
            </a:endParaRPr>
          </a:p>
          <a:p>
            <a:pPr algn="ctr"/>
            <a:r>
              <a:rPr lang="tr-TR" sz="1200" b="1" dirty="0">
                <a:solidFill>
                  <a:schemeClr val="accent2"/>
                </a:solidFill>
              </a:rPr>
              <a:t>HOW DO WE CHARGE?</a:t>
            </a:r>
            <a:endParaRPr lang="en-US" sz="1200" b="1" dirty="0">
              <a:solidFill>
                <a:schemeClr val="accent2"/>
              </a:solidFill>
            </a:endParaRPr>
          </a:p>
        </p:txBody>
      </p:sp>
      <p:sp>
        <p:nvSpPr>
          <p:cNvPr id="10" name="Metin kutusu 9">
            <a:extLst>
              <a:ext uri="{FF2B5EF4-FFF2-40B4-BE49-F238E27FC236}">
                <a16:creationId xmlns:a16="http://schemas.microsoft.com/office/drawing/2014/main" id="{E01C220D-90D2-4B7F-63C0-FF0D579FAD78}"/>
              </a:ext>
            </a:extLst>
          </p:cNvPr>
          <p:cNvSpPr txBox="1"/>
          <p:nvPr/>
        </p:nvSpPr>
        <p:spPr>
          <a:xfrm>
            <a:off x="9188244" y="5181601"/>
            <a:ext cx="2568327" cy="1277273"/>
          </a:xfrm>
          <a:prstGeom prst="rect">
            <a:avLst/>
          </a:prstGeom>
          <a:noFill/>
        </p:spPr>
        <p:txBody>
          <a:bodyPr wrap="square">
            <a:spAutoFit/>
          </a:bodyPr>
          <a:lstStyle/>
          <a:p>
            <a:pPr algn="ctr"/>
            <a:r>
              <a:rPr lang="en-US" sz="1100" b="1" u="sng" dirty="0">
                <a:solidFill>
                  <a:schemeClr val="accent2"/>
                </a:solidFill>
                <a:latin typeface="Arial" panose="020B0604020202020204" pitchFamily="34" charset="0"/>
                <a:cs typeface="Arial" panose="020B0604020202020204" pitchFamily="34" charset="0"/>
              </a:rPr>
              <a:t>CHAL</a:t>
            </a:r>
            <a:r>
              <a:rPr lang="tr-TR" sz="1100" b="1" u="sng" dirty="0">
                <a:solidFill>
                  <a:schemeClr val="accent2"/>
                </a:solidFill>
                <a:latin typeface="Arial" panose="020B0604020202020204" pitchFamily="34" charset="0"/>
                <a:cs typeface="Arial" panose="020B0604020202020204" pitchFamily="34" charset="0"/>
              </a:rPr>
              <a:t>L</a:t>
            </a:r>
            <a:r>
              <a:rPr lang="en-US" sz="1100" b="1" u="sng" dirty="0">
                <a:solidFill>
                  <a:schemeClr val="accent2"/>
                </a:solidFill>
                <a:latin typeface="Arial" panose="020B0604020202020204" pitchFamily="34" charset="0"/>
                <a:cs typeface="Arial" panose="020B0604020202020204" pitchFamily="34" charset="0"/>
              </a:rPr>
              <a:t>ENGES</a:t>
            </a:r>
            <a:r>
              <a:rPr lang="tr-TR" sz="1100" b="1" u="sng" dirty="0">
                <a:solidFill>
                  <a:schemeClr val="accent2"/>
                </a:solidFill>
                <a:latin typeface="Arial" panose="020B0604020202020204" pitchFamily="34" charset="0"/>
                <a:cs typeface="Arial" panose="020B0604020202020204" pitchFamily="34" charset="0"/>
              </a:rPr>
              <a:t>:</a:t>
            </a:r>
          </a:p>
          <a:p>
            <a:pPr algn="ctr"/>
            <a:r>
              <a:rPr lang="en-US" sz="1100" b="1" dirty="0">
                <a:solidFill>
                  <a:schemeClr val="accent2"/>
                </a:solidFill>
                <a:latin typeface="Arial" panose="020B0604020202020204" pitchFamily="34" charset="0"/>
                <a:cs typeface="Arial" panose="020B0604020202020204" pitchFamily="34" charset="0"/>
              </a:rPr>
              <a:t>Thermal Efficiency</a:t>
            </a:r>
          </a:p>
          <a:p>
            <a:pPr algn="ctr"/>
            <a:r>
              <a:rPr lang="en-US" sz="1100" b="1" dirty="0">
                <a:solidFill>
                  <a:schemeClr val="accent2"/>
                </a:solidFill>
                <a:latin typeface="Arial" panose="020B0604020202020204" pitchFamily="34" charset="0"/>
                <a:cs typeface="Arial" panose="020B0604020202020204" pitchFamily="34" charset="0"/>
              </a:rPr>
              <a:t>Cost-Effectiveness</a:t>
            </a:r>
          </a:p>
          <a:p>
            <a:pPr algn="ctr"/>
            <a:r>
              <a:rPr lang="en-US" sz="1100" b="1" dirty="0">
                <a:solidFill>
                  <a:schemeClr val="accent2"/>
                </a:solidFill>
                <a:latin typeface="Arial" panose="020B0604020202020204" pitchFamily="34" charset="0"/>
                <a:cs typeface="Arial" panose="020B0604020202020204" pitchFamily="34" charset="0"/>
              </a:rPr>
              <a:t>Scalability</a:t>
            </a:r>
          </a:p>
          <a:p>
            <a:pPr algn="ctr"/>
            <a:r>
              <a:rPr lang="en-US" sz="1100" b="1" dirty="0">
                <a:solidFill>
                  <a:schemeClr val="accent2"/>
                </a:solidFill>
                <a:latin typeface="Arial" panose="020B0604020202020204" pitchFamily="34" charset="0"/>
                <a:cs typeface="Arial" panose="020B0604020202020204" pitchFamily="34" charset="0"/>
              </a:rPr>
              <a:t>Building Integration</a:t>
            </a:r>
          </a:p>
          <a:p>
            <a:pPr algn="ctr"/>
            <a:r>
              <a:rPr lang="en-US" sz="1100" b="1" dirty="0">
                <a:solidFill>
                  <a:schemeClr val="accent2"/>
                </a:solidFill>
                <a:latin typeface="Arial" panose="020B0604020202020204" pitchFamily="34" charset="0"/>
                <a:cs typeface="Arial" panose="020B0604020202020204" pitchFamily="34" charset="0"/>
              </a:rPr>
              <a:t>Lack of knowledge and experience</a:t>
            </a:r>
            <a:endParaRPr lang="tr-TR" sz="1100" b="1" dirty="0">
              <a:solidFill>
                <a:schemeClr val="accent2"/>
              </a:solidFill>
              <a:latin typeface="Arial" panose="020B0604020202020204" pitchFamily="34" charset="0"/>
              <a:cs typeface="Arial" panose="020B0604020202020204" pitchFamily="34" charset="0"/>
            </a:endParaRPr>
          </a:p>
          <a:p>
            <a:pPr algn="ctr"/>
            <a:r>
              <a:rPr lang="en-US" sz="1100" b="1" dirty="0">
                <a:solidFill>
                  <a:schemeClr val="accent2"/>
                </a:solidFill>
                <a:latin typeface="Arial" panose="020B0604020202020204" pitchFamily="34" charset="0"/>
                <a:cs typeface="Arial" panose="020B0604020202020204" pitchFamily="34" charset="0"/>
              </a:rPr>
              <a:t> Limited Awareness</a:t>
            </a:r>
          </a:p>
        </p:txBody>
      </p:sp>
      <p:sp>
        <p:nvSpPr>
          <p:cNvPr id="11" name="Dikdörtgen 10">
            <a:extLst>
              <a:ext uri="{FF2B5EF4-FFF2-40B4-BE49-F238E27FC236}">
                <a16:creationId xmlns:a16="http://schemas.microsoft.com/office/drawing/2014/main" id="{597BEEC6-4B92-32FA-395E-FA4F4BA75AD0}"/>
              </a:ext>
            </a:extLst>
          </p:cNvPr>
          <p:cNvSpPr/>
          <p:nvPr/>
        </p:nvSpPr>
        <p:spPr>
          <a:xfrm>
            <a:off x="5879797" y="5466294"/>
            <a:ext cx="2420282" cy="707886"/>
          </a:xfrm>
          <a:prstGeom prst="rect">
            <a:avLst/>
          </a:prstGeom>
        </p:spPr>
        <p:txBody>
          <a:bodyPr wrap="square">
            <a:spAutoFit/>
          </a:bodyPr>
          <a:lstStyle/>
          <a:p>
            <a:pPr algn="just"/>
            <a:r>
              <a:rPr lang="en-US" sz="1000" b="1" dirty="0">
                <a:solidFill>
                  <a:schemeClr val="accent2"/>
                </a:solidFill>
                <a:latin typeface="Arial" panose="020B0604020202020204" pitchFamily="34" charset="0"/>
                <a:ea typeface="Times New Roman" panose="02020603050405020304" pitchFamily="18" charset="0"/>
              </a:rPr>
              <a:t>Contrary to popular belief, solar energy can meet a significant portion of a building's energy needs even during winter months. </a:t>
            </a:r>
          </a:p>
        </p:txBody>
      </p:sp>
      <p:sp>
        <p:nvSpPr>
          <p:cNvPr id="16" name="Dikdörtgen 15">
            <a:extLst>
              <a:ext uri="{FF2B5EF4-FFF2-40B4-BE49-F238E27FC236}">
                <a16:creationId xmlns:a16="http://schemas.microsoft.com/office/drawing/2014/main" id="{DD49A660-E43A-300B-CA54-0FD285EC4210}"/>
              </a:ext>
            </a:extLst>
          </p:cNvPr>
          <p:cNvSpPr/>
          <p:nvPr/>
        </p:nvSpPr>
        <p:spPr>
          <a:xfrm>
            <a:off x="160278" y="1458537"/>
            <a:ext cx="1874378" cy="461665"/>
          </a:xfrm>
          <a:prstGeom prst="rect">
            <a:avLst/>
          </a:prstGeom>
        </p:spPr>
        <p:txBody>
          <a:bodyPr wrap="square">
            <a:spAutoFit/>
          </a:bodyPr>
          <a:lstStyle/>
          <a:p>
            <a:r>
              <a:rPr lang="en-US" sz="1200" dirty="0">
                <a:solidFill>
                  <a:schemeClr val="accent2"/>
                </a:solidFill>
              </a:rPr>
              <a:t>100-150 kWh/m2.year</a:t>
            </a:r>
            <a:br>
              <a:rPr lang="en-US" sz="1200" dirty="0">
                <a:solidFill>
                  <a:schemeClr val="accent2"/>
                </a:solidFill>
              </a:rPr>
            </a:br>
            <a:r>
              <a:rPr lang="en-US" sz="1200" dirty="0">
                <a:solidFill>
                  <a:schemeClr val="accent2"/>
                </a:solidFill>
              </a:rPr>
              <a:t>Thermal Energy </a:t>
            </a:r>
            <a:r>
              <a:rPr lang="tr-TR" sz="1200" dirty="0">
                <a:solidFill>
                  <a:schemeClr val="accent2"/>
                </a:solidFill>
              </a:rPr>
              <a:t> </a:t>
            </a:r>
            <a:r>
              <a:rPr lang="en-US" sz="1200" dirty="0">
                <a:solidFill>
                  <a:schemeClr val="accent2"/>
                </a:solidFill>
              </a:rPr>
              <a:t>Capacity</a:t>
            </a:r>
            <a:endParaRPr lang="tr-TR" sz="1200" dirty="0">
              <a:solidFill>
                <a:schemeClr val="accent2"/>
              </a:solidFill>
            </a:endParaRPr>
          </a:p>
        </p:txBody>
      </p:sp>
      <p:sp>
        <p:nvSpPr>
          <p:cNvPr id="18" name="Dikdörtgen 17">
            <a:extLst>
              <a:ext uri="{FF2B5EF4-FFF2-40B4-BE49-F238E27FC236}">
                <a16:creationId xmlns:a16="http://schemas.microsoft.com/office/drawing/2014/main" id="{58EEDCA6-4380-0BF6-E12C-93450A563D7C}"/>
              </a:ext>
            </a:extLst>
          </p:cNvPr>
          <p:cNvSpPr/>
          <p:nvPr/>
        </p:nvSpPr>
        <p:spPr>
          <a:xfrm>
            <a:off x="6369938" y="2057514"/>
            <a:ext cx="1440000" cy="3060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9" name="Dikdörtgen 18">
            <a:extLst>
              <a:ext uri="{FF2B5EF4-FFF2-40B4-BE49-F238E27FC236}">
                <a16:creationId xmlns:a16="http://schemas.microsoft.com/office/drawing/2014/main" id="{9AA8AAA5-344A-CA4F-E028-B2F2677715D3}"/>
              </a:ext>
            </a:extLst>
          </p:cNvPr>
          <p:cNvSpPr/>
          <p:nvPr/>
        </p:nvSpPr>
        <p:spPr>
          <a:xfrm>
            <a:off x="6191906" y="2057514"/>
            <a:ext cx="189640" cy="3060000"/>
          </a:xfrm>
          <a:prstGeom prst="rect">
            <a:avLst/>
          </a:prstGeom>
          <a:solidFill>
            <a:srgbClr val="93E2ED"/>
          </a:solidFill>
          <a:ln w="317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
        <p:nvSpPr>
          <p:cNvPr id="22" name="Metin kutusu 21">
            <a:extLst>
              <a:ext uri="{FF2B5EF4-FFF2-40B4-BE49-F238E27FC236}">
                <a16:creationId xmlns:a16="http://schemas.microsoft.com/office/drawing/2014/main" id="{42DB9742-9F5D-D82A-7389-CA645D8F122E}"/>
              </a:ext>
            </a:extLst>
          </p:cNvPr>
          <p:cNvSpPr txBox="1"/>
          <p:nvPr/>
        </p:nvSpPr>
        <p:spPr>
          <a:xfrm>
            <a:off x="5621154" y="1548500"/>
            <a:ext cx="1830994" cy="72988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Winter</a:t>
            </a:r>
            <a:r>
              <a:rPr lang="tr-TR" sz="1000" dirty="0">
                <a:latin typeface="Arial" panose="020B0604020202020204" pitchFamily="34" charset="0"/>
                <a:cs typeface="Arial" panose="020B0604020202020204" pitchFamily="34" charset="0"/>
              </a:rPr>
              <a:t> solar </a:t>
            </a:r>
            <a:r>
              <a:rPr lang="en-US" sz="1000" dirty="0">
                <a:latin typeface="Arial" panose="020B0604020202020204" pitchFamily="34" charset="0"/>
                <a:cs typeface="Arial" panose="020B0604020202020204" pitchFamily="34" charset="0"/>
              </a:rPr>
              <a:t>irradiance</a:t>
            </a:r>
            <a:r>
              <a:rPr lang="tr-TR" sz="1000" dirty="0">
                <a:latin typeface="Arial" panose="020B0604020202020204" pitchFamily="34" charset="0"/>
                <a:cs typeface="Arial" panose="020B0604020202020204" pitchFamily="34" charset="0"/>
              </a:rPr>
              <a:t> in EU, 300-400 W/m2</a:t>
            </a:r>
          </a:p>
          <a:p>
            <a:endParaRPr lang="en-US" sz="2143" b="1" dirty="0"/>
          </a:p>
        </p:txBody>
      </p:sp>
      <p:sp>
        <p:nvSpPr>
          <p:cNvPr id="27" name="Metin Kutusu 2"/>
          <p:cNvSpPr txBox="1">
            <a:spLocks noChangeArrowheads="1"/>
          </p:cNvSpPr>
          <p:nvPr/>
        </p:nvSpPr>
        <p:spPr bwMode="auto">
          <a:xfrm>
            <a:off x="6501086" y="2699305"/>
            <a:ext cx="1245056" cy="830997"/>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p>
            <a:pPr lvl="0" eaLnBrk="0" fontAlgn="base" hangingPunct="0">
              <a:spcBef>
                <a:spcPct val="0"/>
              </a:spcBef>
              <a:spcAft>
                <a:spcPts val="800"/>
              </a:spcAft>
            </a:pPr>
            <a:r>
              <a:rPr lang="en-US" altLang="tr-TR" sz="1200" b="1" dirty="0">
                <a:latin typeface="Arial" panose="020B0604020202020204" pitchFamily="34" charset="0"/>
                <a:cs typeface="Arial" panose="020B0604020202020204" pitchFamily="34" charset="0"/>
              </a:rPr>
              <a:t>Daily solar thermal energy: 1.2 kWh/m2.day</a:t>
            </a:r>
            <a:endParaRPr lang="en-US" altLang="tr-TR" sz="1200" dirty="0">
              <a:latin typeface="Arial" panose="020B0604020202020204" pitchFamily="34" charset="0"/>
              <a:cs typeface="Arial" panose="020B0604020202020204" pitchFamily="34" charset="0"/>
            </a:endParaRPr>
          </a:p>
        </p:txBody>
      </p:sp>
      <p:sp>
        <p:nvSpPr>
          <p:cNvPr id="3" name="Sağ Ok 2"/>
          <p:cNvSpPr/>
          <p:nvPr/>
        </p:nvSpPr>
        <p:spPr>
          <a:xfrm rot="2714722">
            <a:off x="5148397" y="2333642"/>
            <a:ext cx="1213775" cy="378808"/>
          </a:xfrm>
          <a:prstGeom prst="rightArrow">
            <a:avLst>
              <a:gd name="adj1" fmla="val 38567"/>
              <a:gd name="adj2" fmla="val 67313"/>
            </a:avLst>
          </a:prstGeom>
          <a:solidFill>
            <a:srgbClr val="93E2ED"/>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Metin Kutusu 2"/>
          <p:cNvSpPr txBox="1">
            <a:spLocks noChangeArrowheads="1"/>
          </p:cNvSpPr>
          <p:nvPr/>
        </p:nvSpPr>
        <p:spPr bwMode="auto">
          <a:xfrm>
            <a:off x="6502187" y="3856622"/>
            <a:ext cx="1245056" cy="830997"/>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p>
            <a:pPr lvl="0" eaLnBrk="0" fontAlgn="base" hangingPunct="0">
              <a:spcBef>
                <a:spcPct val="0"/>
              </a:spcBef>
              <a:spcAft>
                <a:spcPts val="800"/>
              </a:spcAft>
            </a:pPr>
            <a:r>
              <a:rPr lang="tr-TR" altLang="tr-TR" sz="1200" b="1" dirty="0">
                <a:latin typeface="Arial" panose="020B0604020202020204" pitchFamily="34" charset="0"/>
                <a:cs typeface="Arial" panose="020B0604020202020204" pitchFamily="34" charset="0"/>
              </a:rPr>
              <a:t>Y</a:t>
            </a:r>
            <a:r>
              <a:rPr lang="en-US" altLang="tr-TR" sz="1200" b="1" u="sng" dirty="0">
                <a:latin typeface="Arial" panose="020B0604020202020204" pitchFamily="34" charset="0"/>
                <a:cs typeface="Arial" panose="020B0604020202020204" pitchFamily="34" charset="0"/>
              </a:rPr>
              <a:t>early</a:t>
            </a:r>
            <a:r>
              <a:rPr lang="en-US" altLang="tr-TR" sz="1200" b="1" dirty="0">
                <a:latin typeface="Arial" panose="020B0604020202020204" pitchFamily="34" charset="0"/>
                <a:cs typeface="Arial" panose="020B0604020202020204" pitchFamily="34" charset="0"/>
              </a:rPr>
              <a:t> solar thermal energy: 1</a:t>
            </a:r>
            <a:r>
              <a:rPr lang="tr-TR" altLang="tr-TR" sz="1200" b="1" dirty="0">
                <a:latin typeface="Arial" panose="020B0604020202020204" pitchFamily="34" charset="0"/>
                <a:cs typeface="Arial" panose="020B0604020202020204" pitchFamily="34" charset="0"/>
              </a:rPr>
              <a:t>00</a:t>
            </a:r>
            <a:r>
              <a:rPr lang="en-US" altLang="tr-TR" sz="1200" b="1" dirty="0">
                <a:latin typeface="Arial" panose="020B0604020202020204" pitchFamily="34" charset="0"/>
                <a:cs typeface="Arial" panose="020B0604020202020204" pitchFamily="34" charset="0"/>
              </a:rPr>
              <a:t> kWh/m2.day</a:t>
            </a:r>
            <a:endParaRPr lang="en-US" altLang="tr-TR" sz="1200" dirty="0">
              <a:latin typeface="Arial" panose="020B0604020202020204" pitchFamily="34" charset="0"/>
              <a:cs typeface="Arial" panose="020B0604020202020204" pitchFamily="34" charset="0"/>
            </a:endParaRPr>
          </a:p>
        </p:txBody>
      </p:sp>
      <p:grpSp>
        <p:nvGrpSpPr>
          <p:cNvPr id="38" name="Grup 37"/>
          <p:cNvGrpSpPr/>
          <p:nvPr/>
        </p:nvGrpSpPr>
        <p:grpSpPr>
          <a:xfrm>
            <a:off x="9240418" y="1741714"/>
            <a:ext cx="1985296" cy="3172072"/>
            <a:chOff x="5459716" y="2707095"/>
            <a:chExt cx="685889" cy="1307096"/>
          </a:xfrm>
        </p:grpSpPr>
        <p:sp>
          <p:nvSpPr>
            <p:cNvPr id="39" name="Akış Çizelgesi: Manyetik Disk 38">
              <a:extLst>
                <a:ext uri="{FF2B5EF4-FFF2-40B4-BE49-F238E27FC236}">
                  <a16:creationId xmlns:a16="http://schemas.microsoft.com/office/drawing/2014/main" id="{9BCB2459-A33A-87EC-4F57-BF92B28495DE}"/>
                </a:ext>
              </a:extLst>
            </p:cNvPr>
            <p:cNvSpPr/>
            <p:nvPr/>
          </p:nvSpPr>
          <p:spPr>
            <a:xfrm flipH="1">
              <a:off x="5459716" y="2707095"/>
              <a:ext cx="685889" cy="1307096"/>
            </a:xfrm>
            <a:prstGeom prst="flowChartMagneticDisk">
              <a:avLst/>
            </a:prstGeom>
            <a:ln w="57150">
              <a:solidFill>
                <a:srgbClr val="93E2E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40" name="Metin kutusu 39">
              <a:extLst>
                <a:ext uri="{FF2B5EF4-FFF2-40B4-BE49-F238E27FC236}">
                  <a16:creationId xmlns:a16="http://schemas.microsoft.com/office/drawing/2014/main" id="{40790A85-AAE9-7C6A-74D2-E0FDD63474C2}"/>
                </a:ext>
              </a:extLst>
            </p:cNvPr>
            <p:cNvSpPr txBox="1"/>
            <p:nvPr/>
          </p:nvSpPr>
          <p:spPr>
            <a:xfrm flipH="1">
              <a:off x="5480473" y="2807544"/>
              <a:ext cx="596827" cy="195551"/>
            </a:xfrm>
            <a:prstGeom prst="rect">
              <a:avLst/>
            </a:prstGeom>
            <a:noFill/>
          </p:spPr>
          <p:txBody>
            <a:bodyPr wrap="square" rtlCol="0">
              <a:spAutoFit/>
            </a:bodyPr>
            <a:lstStyle/>
            <a:p>
              <a:pPr algn="ctr"/>
              <a:r>
                <a:rPr lang="tr-TR" sz="1714" b="1" dirty="0"/>
                <a:t>  </a:t>
              </a:r>
              <a:r>
                <a:rPr lang="tr-TR" sz="2400" b="1" dirty="0"/>
                <a:t>TES</a:t>
              </a:r>
              <a:r>
                <a:rPr lang="tr-TR" sz="1714" b="1" dirty="0"/>
                <a:t> </a:t>
              </a:r>
            </a:p>
          </p:txBody>
        </p:sp>
      </p:grpSp>
      <p:sp>
        <p:nvSpPr>
          <p:cNvPr id="41" name="Dikdörtgen 40"/>
          <p:cNvSpPr/>
          <p:nvPr/>
        </p:nvSpPr>
        <p:spPr>
          <a:xfrm>
            <a:off x="9240419" y="2955156"/>
            <a:ext cx="1985296" cy="1015663"/>
          </a:xfrm>
          <a:prstGeom prst="rect">
            <a:avLst/>
          </a:prstGeom>
        </p:spPr>
        <p:txBody>
          <a:bodyPr wrap="square">
            <a:spAutoFit/>
          </a:bodyPr>
          <a:lstStyle/>
          <a:p>
            <a:pPr algn="ctr"/>
            <a:r>
              <a:rPr lang="en-US" sz="1200" dirty="0">
                <a:solidFill>
                  <a:schemeClr val="accent2"/>
                </a:solidFill>
              </a:rPr>
              <a:t>100 kWh/m2.year</a:t>
            </a:r>
            <a:br>
              <a:rPr lang="en-US" sz="1200" dirty="0">
                <a:solidFill>
                  <a:schemeClr val="accent2"/>
                </a:solidFill>
              </a:rPr>
            </a:br>
            <a:r>
              <a:rPr lang="en-US" sz="1200" dirty="0">
                <a:solidFill>
                  <a:schemeClr val="accent2"/>
                </a:solidFill>
              </a:rPr>
              <a:t>Thermal Energy </a:t>
            </a:r>
            <a:r>
              <a:rPr lang="tr-TR" sz="1200" dirty="0">
                <a:solidFill>
                  <a:schemeClr val="accent2"/>
                </a:solidFill>
              </a:rPr>
              <a:t> </a:t>
            </a:r>
            <a:r>
              <a:rPr lang="en-US" sz="1200" dirty="0">
                <a:solidFill>
                  <a:schemeClr val="accent2"/>
                </a:solidFill>
              </a:rPr>
              <a:t>Capacity</a:t>
            </a:r>
            <a:endParaRPr lang="tr-TR" sz="1200" dirty="0">
              <a:solidFill>
                <a:schemeClr val="accent2"/>
              </a:solidFill>
            </a:endParaRPr>
          </a:p>
          <a:p>
            <a:pPr algn="ctr"/>
            <a:endParaRPr lang="tr-TR" sz="1200" dirty="0">
              <a:solidFill>
                <a:schemeClr val="accent2"/>
              </a:solidFill>
            </a:endParaRPr>
          </a:p>
          <a:p>
            <a:pPr algn="ctr"/>
            <a:endParaRPr lang="tr-TR" sz="1200" dirty="0">
              <a:solidFill>
                <a:schemeClr val="accent2"/>
              </a:solidFill>
            </a:endParaRPr>
          </a:p>
          <a:p>
            <a:pPr algn="ctr"/>
            <a:r>
              <a:rPr lang="tr-TR" sz="1200" b="1" dirty="0">
                <a:solidFill>
                  <a:schemeClr val="accent2"/>
                </a:solidFill>
              </a:rPr>
              <a:t>But </a:t>
            </a:r>
            <a:r>
              <a:rPr lang="en-US" sz="1200" b="1" dirty="0">
                <a:solidFill>
                  <a:schemeClr val="accent2"/>
                </a:solidFill>
              </a:rPr>
              <a:t>Lo</a:t>
            </a:r>
            <a:r>
              <a:rPr lang="tr-TR" sz="1200" b="1" dirty="0">
                <a:solidFill>
                  <a:schemeClr val="accent2"/>
                </a:solidFill>
              </a:rPr>
              <a:t>w </a:t>
            </a:r>
            <a:r>
              <a:rPr lang="en-US" sz="1200" b="1" dirty="0">
                <a:solidFill>
                  <a:schemeClr val="accent2"/>
                </a:solidFill>
              </a:rPr>
              <a:t>Temperature</a:t>
            </a:r>
          </a:p>
        </p:txBody>
      </p:sp>
      <p:sp>
        <p:nvSpPr>
          <p:cNvPr id="4" name="Dikdörtgen 3"/>
          <p:cNvSpPr/>
          <p:nvPr/>
        </p:nvSpPr>
        <p:spPr>
          <a:xfrm>
            <a:off x="9978847" y="4238634"/>
            <a:ext cx="850262" cy="2871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b="1" dirty="0">
                <a:latin typeface="Arial" panose="020B0604020202020204" pitchFamily="34" charset="0"/>
                <a:cs typeface="Arial" panose="020B0604020202020204" pitchFamily="34" charset="0"/>
              </a:rPr>
              <a:t>30-40 °C</a:t>
            </a:r>
          </a:p>
        </p:txBody>
      </p:sp>
      <p:sp>
        <p:nvSpPr>
          <p:cNvPr id="43" name="Sol Ok 42"/>
          <p:cNvSpPr/>
          <p:nvPr/>
        </p:nvSpPr>
        <p:spPr>
          <a:xfrm rot="10800000">
            <a:off x="8176730" y="4220663"/>
            <a:ext cx="670047" cy="465866"/>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6" name="Dikdörtgen 45">
            <a:extLst>
              <a:ext uri="{FF2B5EF4-FFF2-40B4-BE49-F238E27FC236}">
                <a16:creationId xmlns:a16="http://schemas.microsoft.com/office/drawing/2014/main" id="{597BEEC6-4B92-32FA-395E-FA4F4BA75AD0}"/>
              </a:ext>
            </a:extLst>
          </p:cNvPr>
          <p:cNvSpPr/>
          <p:nvPr/>
        </p:nvSpPr>
        <p:spPr>
          <a:xfrm>
            <a:off x="2570606" y="5597419"/>
            <a:ext cx="2420282" cy="553998"/>
          </a:xfrm>
          <a:prstGeom prst="rect">
            <a:avLst/>
          </a:prstGeom>
        </p:spPr>
        <p:txBody>
          <a:bodyPr wrap="square">
            <a:spAutoFit/>
          </a:bodyPr>
          <a:lstStyle/>
          <a:p>
            <a:pPr algn="just"/>
            <a:r>
              <a:rPr lang="en-US" sz="1000" b="1" dirty="0">
                <a:solidFill>
                  <a:schemeClr val="accent2"/>
                </a:solidFill>
                <a:latin typeface="Arial" panose="020B0604020202020204" pitchFamily="34" charset="0"/>
                <a:ea typeface="Times New Roman" panose="02020603050405020304" pitchFamily="18" charset="0"/>
              </a:rPr>
              <a:t>We need TES to be charged by RES with a capacity of </a:t>
            </a:r>
            <a:r>
              <a:rPr lang="tr-TR" sz="1000" b="1" dirty="0">
                <a:solidFill>
                  <a:schemeClr val="accent2"/>
                </a:solidFill>
                <a:latin typeface="Arial" panose="020B0604020202020204" pitchFamily="34" charset="0"/>
                <a:ea typeface="Times New Roman" panose="02020603050405020304" pitchFamily="18" charset="0"/>
              </a:rPr>
              <a:t> </a:t>
            </a:r>
            <a:r>
              <a:rPr lang="en-US" sz="1000" b="1" dirty="0">
                <a:solidFill>
                  <a:schemeClr val="accent2"/>
                </a:solidFill>
                <a:latin typeface="Arial" panose="020B0604020202020204" pitchFamily="34" charset="0"/>
                <a:ea typeface="Times New Roman" panose="02020603050405020304" pitchFamily="18" charset="0"/>
              </a:rPr>
              <a:t>around</a:t>
            </a:r>
            <a:r>
              <a:rPr lang="tr-TR" sz="1000" b="1" dirty="0">
                <a:solidFill>
                  <a:schemeClr val="accent2"/>
                </a:solidFill>
                <a:latin typeface="Arial" panose="020B0604020202020204" pitchFamily="34" charset="0"/>
                <a:ea typeface="Times New Roman" panose="02020603050405020304" pitchFamily="18" charset="0"/>
              </a:rPr>
              <a:t> </a:t>
            </a:r>
            <a:r>
              <a:rPr lang="en-US" sz="1000" b="1" dirty="0">
                <a:solidFill>
                  <a:schemeClr val="accent2"/>
                </a:solidFill>
                <a:latin typeface="Arial" panose="020B0604020202020204" pitchFamily="34" charset="0"/>
                <a:ea typeface="Times New Roman" panose="02020603050405020304" pitchFamily="18" charset="0"/>
              </a:rPr>
              <a:t>100 kWh/m2.year.</a:t>
            </a:r>
          </a:p>
        </p:txBody>
      </p:sp>
      <p:sp>
        <p:nvSpPr>
          <p:cNvPr id="7" name="Dikdörtgen 6"/>
          <p:cNvSpPr/>
          <p:nvPr/>
        </p:nvSpPr>
        <p:spPr>
          <a:xfrm>
            <a:off x="4268938" y="3275730"/>
            <a:ext cx="338554" cy="338554"/>
          </a:xfrm>
          <a:prstGeom prst="rect">
            <a:avLst/>
          </a:prstGeom>
        </p:spPr>
        <p:txBody>
          <a:bodyPr wrap="none">
            <a:spAutoFit/>
          </a:bodyPr>
          <a:lstStyle/>
          <a:p>
            <a:pPr algn="ctr"/>
            <a:r>
              <a:rPr lang="tr-TR" sz="1600" b="1" dirty="0">
                <a:latin typeface="Arial Black" panose="020B0A04020102020204" pitchFamily="34" charset="0"/>
              </a:rPr>
              <a:t>✓</a:t>
            </a:r>
            <a:endParaRPr lang="tr-TR" b="1" dirty="0">
              <a:latin typeface="Arial Black" panose="020B0A04020102020204" pitchFamily="34" charset="0"/>
            </a:endParaRPr>
          </a:p>
        </p:txBody>
      </p:sp>
      <p:sp>
        <p:nvSpPr>
          <p:cNvPr id="48" name="Dikdörtgen 47"/>
          <p:cNvSpPr/>
          <p:nvPr/>
        </p:nvSpPr>
        <p:spPr>
          <a:xfrm>
            <a:off x="7452148" y="4197558"/>
            <a:ext cx="338554" cy="338554"/>
          </a:xfrm>
          <a:prstGeom prst="rect">
            <a:avLst/>
          </a:prstGeom>
        </p:spPr>
        <p:txBody>
          <a:bodyPr wrap="none">
            <a:spAutoFit/>
          </a:bodyPr>
          <a:lstStyle/>
          <a:p>
            <a:r>
              <a:rPr lang="tr-TR" sz="1600" b="1" dirty="0">
                <a:latin typeface="Arial Black" panose="020B0A04020102020204" pitchFamily="34" charset="0"/>
              </a:rPr>
              <a:t>✓</a:t>
            </a:r>
            <a:endParaRPr lang="tr-TR" b="1" dirty="0">
              <a:latin typeface="Arial Black" panose="020B0A04020102020204" pitchFamily="34" charset="0"/>
            </a:endParaRPr>
          </a:p>
        </p:txBody>
      </p:sp>
      <p:sp>
        <p:nvSpPr>
          <p:cNvPr id="49" name="Dikdörtgen 48"/>
          <p:cNvSpPr/>
          <p:nvPr/>
        </p:nvSpPr>
        <p:spPr>
          <a:xfrm>
            <a:off x="10803523" y="4187260"/>
            <a:ext cx="320922" cy="338554"/>
          </a:xfrm>
          <a:prstGeom prst="rect">
            <a:avLst/>
          </a:prstGeom>
        </p:spPr>
        <p:txBody>
          <a:bodyPr wrap="none">
            <a:spAutoFit/>
          </a:bodyPr>
          <a:lstStyle/>
          <a:p>
            <a:r>
              <a:rPr lang="tr-TR" sz="1600" b="1" dirty="0">
                <a:latin typeface="Arial Black" panose="020B0A04020102020204" pitchFamily="34" charset="0"/>
              </a:rPr>
              <a:t>x</a:t>
            </a:r>
            <a:endParaRPr lang="tr-TR" b="1" dirty="0">
              <a:latin typeface="Arial Black" panose="020B0A04020102020204" pitchFamily="34" charset="0"/>
            </a:endParaRPr>
          </a:p>
        </p:txBody>
      </p:sp>
      <p:sp>
        <p:nvSpPr>
          <p:cNvPr id="50" name="Dikdörtgen 49"/>
          <p:cNvSpPr/>
          <p:nvPr/>
        </p:nvSpPr>
        <p:spPr>
          <a:xfrm>
            <a:off x="9567371" y="5140877"/>
            <a:ext cx="320922" cy="338554"/>
          </a:xfrm>
          <a:prstGeom prst="rect">
            <a:avLst/>
          </a:prstGeom>
        </p:spPr>
        <p:txBody>
          <a:bodyPr wrap="none">
            <a:spAutoFit/>
          </a:bodyPr>
          <a:lstStyle/>
          <a:p>
            <a:r>
              <a:rPr lang="tr-TR" sz="1600" b="1" dirty="0">
                <a:latin typeface="Arial Black" panose="020B0A04020102020204" pitchFamily="34" charset="0"/>
              </a:rPr>
              <a:t>x</a:t>
            </a:r>
            <a:endParaRPr lang="tr-TR" b="1" dirty="0">
              <a:latin typeface="Arial Black" panose="020B0A04020102020204" pitchFamily="34" charset="0"/>
            </a:endParaRPr>
          </a:p>
        </p:txBody>
      </p:sp>
      <p:grpSp>
        <p:nvGrpSpPr>
          <p:cNvPr id="25" name="Grup 24"/>
          <p:cNvGrpSpPr/>
          <p:nvPr/>
        </p:nvGrpSpPr>
        <p:grpSpPr>
          <a:xfrm>
            <a:off x="4955324" y="1461895"/>
            <a:ext cx="612971" cy="503270"/>
            <a:chOff x="9660494" y="1040897"/>
            <a:chExt cx="612971" cy="503270"/>
          </a:xfrm>
        </p:grpSpPr>
        <p:pic>
          <p:nvPicPr>
            <p:cNvPr id="12" name="Resim 11" descr="Ilustração gratis: Sol, Dia, Raios, Raios Do Sol - Imagem gratis no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8073" y="1040897"/>
              <a:ext cx="445392" cy="466786"/>
            </a:xfrm>
            <a:prstGeom prst="rect">
              <a:avLst/>
            </a:prstGeom>
          </p:spPr>
        </p:pic>
        <p:pic>
          <p:nvPicPr>
            <p:cNvPr id="20" name="Resim 19" descr="Qué tienes que saber sobre el almacenamiento en la nube – Droid Panic"/>
            <p:cNvPicPr>
              <a:picLocks noChangeAspect="1"/>
            </p:cNvPicPr>
            <p:nvPr/>
          </p:nvPicPr>
          <p:blipFill>
            <a:blip r:embed="rId5" cstate="print">
              <a:duotone>
                <a:prstClr val="black"/>
                <a:srgbClr val="93E2ED">
                  <a:tint val="45000"/>
                  <a:satMod val="400000"/>
                </a:srgbClr>
              </a:duotone>
              <a:extLst>
                <a:ext uri="{28A0092B-C50C-407E-A947-70E740481C1C}">
                  <a14:useLocalDpi xmlns:a14="http://schemas.microsoft.com/office/drawing/2010/main" val="0"/>
                </a:ext>
              </a:extLst>
            </a:blip>
            <a:stretch>
              <a:fillRect/>
            </a:stretch>
          </p:blipFill>
          <p:spPr>
            <a:xfrm>
              <a:off x="9660494" y="1173310"/>
              <a:ext cx="558953" cy="370857"/>
            </a:xfrm>
            <a:prstGeom prst="rect">
              <a:avLst/>
            </a:prstGeom>
          </p:spPr>
        </p:pic>
      </p:grpSp>
      <p:sp>
        <p:nvSpPr>
          <p:cNvPr id="36" name="Dikdörtgen 35"/>
          <p:cNvSpPr/>
          <p:nvPr/>
        </p:nvSpPr>
        <p:spPr>
          <a:xfrm>
            <a:off x="10762156" y="2887438"/>
            <a:ext cx="338554" cy="338554"/>
          </a:xfrm>
          <a:prstGeom prst="rect">
            <a:avLst/>
          </a:prstGeom>
        </p:spPr>
        <p:txBody>
          <a:bodyPr wrap="none">
            <a:spAutoFit/>
          </a:bodyPr>
          <a:lstStyle/>
          <a:p>
            <a:r>
              <a:rPr lang="tr-TR" sz="1600" b="1" dirty="0">
                <a:latin typeface="Arial Black" panose="020B0A04020102020204" pitchFamily="34" charset="0"/>
              </a:rPr>
              <a:t>✓</a:t>
            </a:r>
            <a:endParaRPr lang="tr-TR" b="1" dirty="0">
              <a:latin typeface="Arial Black" panose="020B0A04020102020204" pitchFamily="34" charset="0"/>
            </a:endParaRPr>
          </a:p>
        </p:txBody>
      </p:sp>
    </p:spTree>
    <p:extLst>
      <p:ext uri="{BB962C8B-B14F-4D97-AF65-F5344CB8AC3E}">
        <p14:creationId xmlns:p14="http://schemas.microsoft.com/office/powerpoint/2010/main" val="1361653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cxnSp>
        <p:nvCxnSpPr>
          <p:cNvPr id="117" name="Dirsek Bağlayıcısı 116"/>
          <p:cNvCxnSpPr/>
          <p:nvPr/>
        </p:nvCxnSpPr>
        <p:spPr>
          <a:xfrm rot="10800000" flipV="1">
            <a:off x="9065978" y="2283765"/>
            <a:ext cx="610727" cy="187466"/>
          </a:xfrm>
          <a:prstGeom prst="bentConnector2">
            <a:avLst/>
          </a:prstGeom>
          <a:ln>
            <a:tailEnd type="triangle"/>
          </a:ln>
        </p:spPr>
        <p:style>
          <a:lnRef idx="1">
            <a:schemeClr val="accent2"/>
          </a:lnRef>
          <a:fillRef idx="0">
            <a:schemeClr val="accent2"/>
          </a:fillRef>
          <a:effectRef idx="0">
            <a:schemeClr val="accent2"/>
          </a:effectRef>
          <a:fontRef idx="minor">
            <a:schemeClr val="tx1"/>
          </a:fontRef>
        </p:style>
      </p:cxnSp>
      <p:sp>
        <p:nvSpPr>
          <p:cNvPr id="4" name="Dikdörtgen 3"/>
          <p:cNvSpPr/>
          <p:nvPr/>
        </p:nvSpPr>
        <p:spPr>
          <a:xfrm>
            <a:off x="303411" y="1236141"/>
            <a:ext cx="2406407" cy="861774"/>
          </a:xfrm>
          <a:prstGeom prst="rect">
            <a:avLst/>
          </a:prstGeom>
        </p:spPr>
        <p:txBody>
          <a:bodyPr wrap="square">
            <a:spAutoFit/>
          </a:bodyPr>
          <a:lstStyle/>
          <a:p>
            <a:pPr marL="36195" marR="2540" algn="ctr"/>
            <a:r>
              <a:rPr lang="en-US"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First</a:t>
            </a:r>
            <a:r>
              <a:rPr lang="tr-TR"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 Task; </a:t>
            </a:r>
          </a:p>
          <a:p>
            <a:pPr marL="36195" marR="2540" algn="ctr"/>
            <a:endPar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r>
              <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Drop</a:t>
            </a: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p>
          <a:p>
            <a:pPr marL="36195" marR="2540" algn="ct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SUPPLY TEMPERATURE!</a:t>
            </a:r>
          </a:p>
        </p:txBody>
      </p:sp>
      <p:sp>
        <p:nvSpPr>
          <p:cNvPr id="5" name="Dikdörtgen 4"/>
          <p:cNvSpPr/>
          <p:nvPr/>
        </p:nvSpPr>
        <p:spPr>
          <a:xfrm>
            <a:off x="303411" y="5796114"/>
            <a:ext cx="2540749" cy="707886"/>
          </a:xfrm>
          <a:prstGeom prst="rect">
            <a:avLst/>
          </a:prstGeom>
        </p:spPr>
        <p:txBody>
          <a:bodyPr wrap="square">
            <a:spAutoFit/>
          </a:bodyPr>
          <a:lstStyle/>
          <a:p>
            <a:pPr algn="just"/>
            <a:endParaRPr lang="tr-TR" altLang="tr-TR" sz="10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r>
              <a:rPr lang="en-US" altLang="tr-TR" sz="1000" b="1" i="1" dirty="0">
                <a:latin typeface="Arial" panose="020B0604020202020204" pitchFamily="34" charset="0"/>
                <a:ea typeface="Times New Roman" panose="02020603050405020304" pitchFamily="18" charset="0"/>
                <a:cs typeface="Arial" panose="020B0604020202020204" pitchFamily="34" charset="0"/>
              </a:rPr>
              <a:t>SoFanTES low supply temperature improves efficiency, reduces losses, and enables low-temperature TES.</a:t>
            </a:r>
            <a:endParaRPr lang="tr-TR" altLang="tr-TR" sz="1000" i="1" dirty="0">
              <a:latin typeface="Arial" panose="020B0604020202020204" pitchFamily="34" charset="0"/>
              <a:ea typeface="Times New Roman" panose="02020603050405020304" pitchFamily="18" charset="0"/>
              <a:cs typeface="Arial" panose="020B0604020202020204" pitchFamily="34" charset="0"/>
            </a:endParaRPr>
          </a:p>
        </p:txBody>
      </p:sp>
      <p:grpSp>
        <p:nvGrpSpPr>
          <p:cNvPr id="85" name="Grup 84"/>
          <p:cNvGrpSpPr/>
          <p:nvPr/>
        </p:nvGrpSpPr>
        <p:grpSpPr>
          <a:xfrm>
            <a:off x="4630097" y="2519305"/>
            <a:ext cx="2027638" cy="3011926"/>
            <a:chOff x="5459716" y="2707095"/>
            <a:chExt cx="685889" cy="1307096"/>
          </a:xfrm>
        </p:grpSpPr>
        <p:sp>
          <p:nvSpPr>
            <p:cNvPr id="81" name="Akış Çizelgesi: Manyetik Disk 80">
              <a:extLst>
                <a:ext uri="{FF2B5EF4-FFF2-40B4-BE49-F238E27FC236}">
                  <a16:creationId xmlns:a16="http://schemas.microsoft.com/office/drawing/2014/main" id="{9BCB2459-A33A-87EC-4F57-BF92B28495DE}"/>
                </a:ext>
              </a:extLst>
            </p:cNvPr>
            <p:cNvSpPr/>
            <p:nvPr/>
          </p:nvSpPr>
          <p:spPr>
            <a:xfrm flipH="1">
              <a:off x="5459716" y="2707095"/>
              <a:ext cx="685889" cy="1307096"/>
            </a:xfrm>
            <a:prstGeom prst="flowChartMagneticDisk">
              <a:avLst/>
            </a:prstGeom>
            <a:ln w="57150">
              <a:solidFill>
                <a:srgbClr val="93E2E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82" name="Metin kutusu 81">
              <a:extLst>
                <a:ext uri="{FF2B5EF4-FFF2-40B4-BE49-F238E27FC236}">
                  <a16:creationId xmlns:a16="http://schemas.microsoft.com/office/drawing/2014/main" id="{40790A85-AAE9-7C6A-74D2-E0FDD63474C2}"/>
                </a:ext>
              </a:extLst>
            </p:cNvPr>
            <p:cNvSpPr txBox="1"/>
            <p:nvPr/>
          </p:nvSpPr>
          <p:spPr>
            <a:xfrm flipH="1">
              <a:off x="5480975" y="2808761"/>
              <a:ext cx="644374" cy="195551"/>
            </a:xfrm>
            <a:prstGeom prst="rect">
              <a:avLst/>
            </a:prstGeom>
            <a:noFill/>
          </p:spPr>
          <p:txBody>
            <a:bodyPr wrap="square" rtlCol="0">
              <a:spAutoFit/>
            </a:bodyPr>
            <a:lstStyle/>
            <a:p>
              <a:pPr algn="ctr"/>
              <a:r>
                <a:rPr lang="tr-TR" sz="1714" b="1" dirty="0"/>
                <a:t>  </a:t>
              </a:r>
              <a:r>
                <a:rPr lang="tr-TR" sz="2400" b="1" dirty="0"/>
                <a:t>TES</a:t>
              </a:r>
              <a:r>
                <a:rPr lang="tr-TR" sz="1714" b="1" dirty="0"/>
                <a:t> </a:t>
              </a:r>
            </a:p>
          </p:txBody>
        </p:sp>
      </p:grpSp>
      <p:grpSp>
        <p:nvGrpSpPr>
          <p:cNvPr id="88" name="Grup 87"/>
          <p:cNvGrpSpPr/>
          <p:nvPr/>
        </p:nvGrpSpPr>
        <p:grpSpPr>
          <a:xfrm>
            <a:off x="0" y="0"/>
            <a:ext cx="12192000" cy="613427"/>
            <a:chOff x="0" y="0"/>
            <a:chExt cx="12192000" cy="507656"/>
          </a:xfrm>
        </p:grpSpPr>
        <p:sp>
          <p:nvSpPr>
            <p:cNvPr id="89" name="Dikdörtgen 88"/>
            <p:cNvSpPr/>
            <p:nvPr/>
          </p:nvSpPr>
          <p:spPr>
            <a:xfrm>
              <a:off x="0" y="0"/>
              <a:ext cx="12192000" cy="507656"/>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B050"/>
                </a:solidFill>
              </a:endParaRPr>
            </a:p>
          </p:txBody>
        </p:sp>
        <p:sp>
          <p:nvSpPr>
            <p:cNvPr id="90" name="object 19"/>
            <p:cNvSpPr/>
            <p:nvPr/>
          </p:nvSpPr>
          <p:spPr>
            <a:xfrm>
              <a:off x="10972800" y="84081"/>
              <a:ext cx="1130300" cy="352358"/>
            </a:xfrm>
            <a:prstGeom prst="rect">
              <a:avLst/>
            </a:prstGeom>
            <a:blipFill>
              <a:blip r:embed="rId2" cstate="print"/>
              <a:stretch>
                <a:fillRect/>
              </a:stretch>
            </a:blipFill>
          </p:spPr>
          <p:txBody>
            <a:bodyPr wrap="square" lIns="0" tIns="0" rIns="0" bIns="0" rtlCol="0"/>
            <a:lstStyle/>
            <a:p>
              <a:endParaRPr/>
            </a:p>
          </p:txBody>
        </p:sp>
      </p:grpSp>
      <p:sp>
        <p:nvSpPr>
          <p:cNvPr id="91" name="Dikdörtgen 90"/>
          <p:cNvSpPr/>
          <p:nvPr/>
        </p:nvSpPr>
        <p:spPr>
          <a:xfrm>
            <a:off x="-283449" y="101599"/>
            <a:ext cx="5982868" cy="369332"/>
          </a:xfrm>
          <a:prstGeom prst="rect">
            <a:avLst/>
          </a:prstGeom>
        </p:spPr>
        <p:txBody>
          <a:bodyPr wrap="square">
            <a:spAutoFit/>
          </a:bodyPr>
          <a:lstStyle/>
          <a:p>
            <a:pPr algn="ctr"/>
            <a:r>
              <a:rPr lang="tr-TR" b="1" dirty="0"/>
              <a:t>SoFanTES: Solar Facade for An </a:t>
            </a:r>
            <a:r>
              <a:rPr lang="en-US" b="1" dirty="0"/>
              <a:t>Affordable</a:t>
            </a:r>
            <a:r>
              <a:rPr lang="tr-TR" b="1" dirty="0"/>
              <a:t> TES </a:t>
            </a:r>
            <a:r>
              <a:rPr lang="en-US" b="1" dirty="0"/>
              <a:t>System</a:t>
            </a:r>
            <a:r>
              <a:rPr lang="en-US" sz="14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p>
        </p:txBody>
      </p:sp>
      <p:sp>
        <p:nvSpPr>
          <p:cNvPr id="92" name="Dikdörtgen 91"/>
          <p:cNvSpPr/>
          <p:nvPr/>
        </p:nvSpPr>
        <p:spPr>
          <a:xfrm>
            <a:off x="4630096" y="1095523"/>
            <a:ext cx="2161137" cy="1231106"/>
          </a:xfrm>
          <a:prstGeom prst="rect">
            <a:avLst/>
          </a:prstGeom>
        </p:spPr>
        <p:txBody>
          <a:bodyPr wrap="square">
            <a:spAutoFit/>
          </a:bodyPr>
          <a:lstStyle/>
          <a:p>
            <a:pPr marL="36195" marR="2540" algn="ctr"/>
            <a:r>
              <a:rPr lang="en-US"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Second</a:t>
            </a:r>
            <a:r>
              <a:rPr lang="tr-TR"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 Task</a:t>
            </a:r>
            <a:r>
              <a:rPr lang="en-US"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p>
          <a:p>
            <a:pPr marL="36195" marR="2540" algn="ctr"/>
            <a:endPar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r>
              <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Drop</a:t>
            </a: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p>
          <a:p>
            <a:pPr marL="36195" marR="2540" algn="ct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TES -TEMPERATURE!</a:t>
            </a:r>
          </a:p>
          <a:p>
            <a:pPr marL="36195" marR="2540" algn="ctr"/>
            <a:endPar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Design </a:t>
            </a:r>
            <a:r>
              <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Affordable TES!</a:t>
            </a:r>
          </a:p>
        </p:txBody>
      </p:sp>
      <p:pic>
        <p:nvPicPr>
          <p:cNvPr id="93" name="Resim 92"/>
          <p:cNvPicPr>
            <a:picLocks noChangeAspect="1"/>
          </p:cNvPicPr>
          <p:nvPr/>
        </p:nvPicPr>
        <p:blipFill>
          <a:blip r:embed="rId3"/>
          <a:stretch>
            <a:fillRect/>
          </a:stretch>
        </p:blipFill>
        <p:spPr>
          <a:xfrm>
            <a:off x="5347198" y="3701569"/>
            <a:ext cx="458166" cy="956040"/>
          </a:xfrm>
          <a:prstGeom prst="rect">
            <a:avLst/>
          </a:prstGeom>
        </p:spPr>
      </p:pic>
      <p:sp>
        <p:nvSpPr>
          <p:cNvPr id="96" name="Dikdörtgen 95"/>
          <p:cNvSpPr/>
          <p:nvPr/>
        </p:nvSpPr>
        <p:spPr>
          <a:xfrm>
            <a:off x="8838490" y="1047317"/>
            <a:ext cx="1858538" cy="1015663"/>
          </a:xfrm>
          <a:prstGeom prst="rect">
            <a:avLst/>
          </a:prstGeom>
        </p:spPr>
        <p:txBody>
          <a:bodyPr wrap="square">
            <a:spAutoFit/>
          </a:bodyPr>
          <a:lstStyle/>
          <a:p>
            <a:pPr marL="36195" marR="2540" algn="ctr"/>
            <a:r>
              <a:rPr lang="tr-TR"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Third Task</a:t>
            </a:r>
            <a:r>
              <a:rPr lang="en-US"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endParaRPr lang="tr-TR"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endParaRPr lang="en-US" sz="1200" b="1" i="1" u="sng"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r>
              <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Building</a:t>
            </a: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 Integration</a:t>
            </a:r>
            <a:endPar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lgn="ctr"/>
            <a:r>
              <a:rPr lang="en-US"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with</a:t>
            </a:r>
          </a:p>
          <a:p>
            <a:pPr marL="36195" marR="2540" algn="ctr"/>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Smart Facade</a:t>
            </a:r>
            <a:endParaRPr lang="en-US" sz="1200"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p:txBody>
      </p:sp>
      <p:sp>
        <p:nvSpPr>
          <p:cNvPr id="173" name="Dikdörtgen 172"/>
          <p:cNvSpPr/>
          <p:nvPr/>
        </p:nvSpPr>
        <p:spPr>
          <a:xfrm>
            <a:off x="4234833" y="5796114"/>
            <a:ext cx="3352800" cy="707886"/>
          </a:xfrm>
          <a:prstGeom prst="rect">
            <a:avLst/>
          </a:prstGeom>
        </p:spPr>
        <p:txBody>
          <a:bodyPr wrap="square">
            <a:spAutoFit/>
          </a:bodyPr>
          <a:lstStyle/>
          <a:p>
            <a:pPr algn="just"/>
            <a:r>
              <a:rPr lang="en-US" sz="1000" b="1" dirty="0">
                <a:latin typeface="Arial" panose="020B0604020202020204" pitchFamily="34" charset="0"/>
                <a:ea typeface="Times New Roman" panose="02020603050405020304" pitchFamily="18" charset="0"/>
              </a:rPr>
              <a:t>The most important problems of building</a:t>
            </a:r>
            <a:r>
              <a:rPr lang="tr-TR" sz="1000" b="1" dirty="0">
                <a:latin typeface="Arial" panose="020B0604020202020204" pitchFamily="34" charset="0"/>
                <a:ea typeface="Times New Roman" panose="02020603050405020304" pitchFamily="18" charset="0"/>
              </a:rPr>
              <a:t> </a:t>
            </a:r>
            <a:r>
              <a:rPr lang="en-US" sz="1000" b="1" dirty="0">
                <a:latin typeface="Arial" panose="020B0604020202020204" pitchFamily="34" charset="0"/>
                <a:ea typeface="Times New Roman" panose="02020603050405020304" pitchFamily="18" charset="0"/>
              </a:rPr>
              <a:t>integrated</a:t>
            </a:r>
            <a:r>
              <a:rPr lang="tr-TR" sz="1000" b="1" dirty="0">
                <a:latin typeface="Arial" panose="020B0604020202020204" pitchFamily="34" charset="0"/>
                <a:ea typeface="Times New Roman" panose="02020603050405020304" pitchFamily="18" charset="0"/>
              </a:rPr>
              <a:t> TES:</a:t>
            </a:r>
            <a:r>
              <a:rPr lang="en-US" sz="1000" b="1" i="1" dirty="0">
                <a:latin typeface="Arial" panose="020B0604020202020204" pitchFamily="34" charset="0"/>
                <a:cs typeface="Arial" panose="020B0604020202020204" pitchFamily="34" charset="0"/>
              </a:rPr>
              <a:t>Cost</a:t>
            </a:r>
            <a:r>
              <a:rPr lang="tr-TR" sz="1000" i="1" dirty="0">
                <a:latin typeface="Arial" panose="020B0604020202020204" pitchFamily="34" charset="0"/>
                <a:cs typeface="Arial" panose="020B0604020202020204" pitchFamily="34" charset="0"/>
              </a:rPr>
              <a:t>, </a:t>
            </a:r>
            <a:r>
              <a:rPr lang="en-US" sz="1000" b="1" i="1" dirty="0">
                <a:latin typeface="Arial" panose="020B0604020202020204" pitchFamily="34" charset="0"/>
                <a:cs typeface="Arial" panose="020B0604020202020204" pitchFamily="34" charset="0"/>
              </a:rPr>
              <a:t>Efficiency</a:t>
            </a:r>
            <a:r>
              <a:rPr lang="tr-TR" sz="1000" b="1" i="1" dirty="0">
                <a:latin typeface="Arial" panose="020B0604020202020204" pitchFamily="34" charset="0"/>
                <a:cs typeface="Arial" panose="020B0604020202020204" pitchFamily="34" charset="0"/>
              </a:rPr>
              <a:t>, </a:t>
            </a:r>
            <a:r>
              <a:rPr lang="en-US" sz="1000" b="1" i="1" dirty="0">
                <a:latin typeface="Arial" panose="020B0604020202020204" pitchFamily="34" charset="0"/>
                <a:cs typeface="Arial" panose="020B0604020202020204" pitchFamily="34" charset="0"/>
              </a:rPr>
              <a:t>Size</a:t>
            </a:r>
            <a:r>
              <a:rPr lang="en-US" sz="1000" i="1" dirty="0">
                <a:latin typeface="Arial" panose="020B0604020202020204" pitchFamily="34" charset="0"/>
                <a:cs typeface="Arial" panose="020B0604020202020204" pitchFamily="34" charset="0"/>
              </a:rPr>
              <a:t> and </a:t>
            </a:r>
            <a:r>
              <a:rPr lang="tr-TR" sz="1000" i="1" dirty="0">
                <a:latin typeface="Arial" panose="020B0604020202020204" pitchFamily="34" charset="0"/>
                <a:cs typeface="Arial" panose="020B0604020202020204" pitchFamily="34" charset="0"/>
              </a:rPr>
              <a:t>W</a:t>
            </a:r>
            <a:r>
              <a:rPr lang="en-US" sz="1000" i="1" dirty="0">
                <a:latin typeface="Arial" panose="020B0604020202020204" pitchFamily="34" charset="0"/>
                <a:cs typeface="Arial" panose="020B0604020202020204" pitchFamily="34" charset="0"/>
              </a:rPr>
              <a:t>eight</a:t>
            </a:r>
            <a:r>
              <a:rPr lang="tr-TR" sz="1000" i="1" dirty="0">
                <a:latin typeface="Arial" panose="020B0604020202020204" pitchFamily="34" charset="0"/>
                <a:cs typeface="Arial" panose="020B0604020202020204" pitchFamily="34" charset="0"/>
              </a:rPr>
              <a:t>, </a:t>
            </a:r>
            <a:r>
              <a:rPr lang="en-US" sz="1000" b="1" i="1" dirty="0">
                <a:latin typeface="Arial" panose="020B0604020202020204" pitchFamily="34" charset="0"/>
                <a:cs typeface="Arial" panose="020B0604020202020204" pitchFamily="34" charset="0"/>
              </a:rPr>
              <a:t>Durability</a:t>
            </a:r>
            <a:r>
              <a:rPr lang="tr-TR" sz="1000" i="1" dirty="0">
                <a:latin typeface="Arial" panose="020B0604020202020204" pitchFamily="34" charset="0"/>
                <a:cs typeface="Arial" panose="020B0604020202020204" pitchFamily="34" charset="0"/>
              </a:rPr>
              <a:t>, </a:t>
            </a:r>
            <a:r>
              <a:rPr lang="en-US" sz="1000" b="1" i="1" dirty="0">
                <a:latin typeface="Arial" panose="020B0604020202020204" pitchFamily="34" charset="0"/>
                <a:cs typeface="Arial" panose="020B0604020202020204" pitchFamily="34" charset="0"/>
              </a:rPr>
              <a:t>Safety</a:t>
            </a:r>
            <a:r>
              <a:rPr lang="en-US" sz="1000" i="1" dirty="0">
                <a:latin typeface="Arial" panose="020B0604020202020204" pitchFamily="34" charset="0"/>
                <a:cs typeface="Arial" panose="020B0604020202020204" pitchFamily="34" charset="0"/>
              </a:rPr>
              <a:t>:</a:t>
            </a:r>
            <a:endParaRPr lang="tr-TR" sz="1000" i="1" dirty="0">
              <a:latin typeface="Arial" panose="020B0604020202020204" pitchFamily="34" charset="0"/>
              <a:cs typeface="Arial" panose="020B0604020202020204" pitchFamily="34" charset="0"/>
            </a:endParaRPr>
          </a:p>
          <a:p>
            <a:pPr algn="just"/>
            <a:endParaRPr lang="tr-TR" sz="1000" b="1" dirty="0">
              <a:solidFill>
                <a:schemeClr val="accent2"/>
              </a:solidFill>
              <a:latin typeface="Arial" panose="020B0604020202020204" pitchFamily="34" charset="0"/>
              <a:ea typeface="Times New Roman" panose="02020603050405020304" pitchFamily="18" charset="0"/>
            </a:endParaRPr>
          </a:p>
        </p:txBody>
      </p:sp>
      <p:sp>
        <p:nvSpPr>
          <p:cNvPr id="97" name="Sol Ok 96"/>
          <p:cNvSpPr/>
          <p:nvPr/>
        </p:nvSpPr>
        <p:spPr>
          <a:xfrm rot="16200000">
            <a:off x="2325196" y="3750201"/>
            <a:ext cx="604466" cy="377035"/>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2" name="Dikdörtgen 1"/>
          <p:cNvSpPr/>
          <p:nvPr/>
        </p:nvSpPr>
        <p:spPr>
          <a:xfrm>
            <a:off x="917639" y="2472871"/>
            <a:ext cx="1440000" cy="3060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02" name="Dikdörtgen 101"/>
          <p:cNvSpPr/>
          <p:nvPr/>
        </p:nvSpPr>
        <p:spPr>
          <a:xfrm>
            <a:off x="722551" y="2471916"/>
            <a:ext cx="189640" cy="3060000"/>
          </a:xfrm>
          <a:prstGeom prst="rect">
            <a:avLst/>
          </a:prstGeom>
          <a:solidFill>
            <a:srgbClr val="93E2ED"/>
          </a:solidFill>
          <a:ln w="317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pic>
        <p:nvPicPr>
          <p:cNvPr id="103" name="Resim 102"/>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rot="5400000">
            <a:off x="881041" y="3617108"/>
            <a:ext cx="566566" cy="439994"/>
          </a:xfrm>
          <a:prstGeom prst="rect">
            <a:avLst/>
          </a:prstGeom>
        </p:spPr>
      </p:pic>
      <p:sp>
        <p:nvSpPr>
          <p:cNvPr id="104" name="Metin kutusu 103"/>
          <p:cNvSpPr txBox="1"/>
          <p:nvPr/>
        </p:nvSpPr>
        <p:spPr>
          <a:xfrm>
            <a:off x="1343643" y="3760965"/>
            <a:ext cx="962831" cy="240707"/>
          </a:xfrm>
          <a:prstGeom prst="rect">
            <a:avLst/>
          </a:prstGeom>
          <a:noFill/>
        </p:spPr>
        <p:txBody>
          <a:bodyPr wrap="square" rtlCol="0">
            <a:spAutoFit/>
          </a:bodyPr>
          <a:lstStyle/>
          <a:p>
            <a:r>
              <a:rPr lang="tr-TR" sz="964" b="1" dirty="0"/>
              <a:t>Wall h/c</a:t>
            </a:r>
            <a:endParaRPr lang="en-US" sz="1500" b="1" dirty="0"/>
          </a:p>
        </p:txBody>
      </p:sp>
      <p:sp>
        <p:nvSpPr>
          <p:cNvPr id="105" name="Sol Ok 104"/>
          <p:cNvSpPr/>
          <p:nvPr/>
        </p:nvSpPr>
        <p:spPr>
          <a:xfrm rot="16200000">
            <a:off x="5797518" y="3858737"/>
            <a:ext cx="604466" cy="377035"/>
          </a:xfrm>
          <a:prstGeom prst="leftArrow">
            <a:avLst/>
          </a:prstGeom>
          <a:solidFill>
            <a:srgbClr val="93E2ED"/>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3" name="Dikdörtgen 2"/>
          <p:cNvSpPr/>
          <p:nvPr/>
        </p:nvSpPr>
        <p:spPr>
          <a:xfrm>
            <a:off x="4723873" y="4742640"/>
            <a:ext cx="2352944" cy="600164"/>
          </a:xfrm>
          <a:prstGeom prst="rect">
            <a:avLst/>
          </a:prstGeom>
        </p:spPr>
        <p:txBody>
          <a:bodyPr wrap="square">
            <a:spAutoFit/>
          </a:bodyPr>
          <a:lstStyle/>
          <a:p>
            <a:pPr marL="36195" marR="2540"/>
            <a:r>
              <a:rPr lang="tr-TR"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L</a:t>
            </a:r>
            <a:r>
              <a:rPr lang="en-US"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ow temperature heating</a:t>
            </a:r>
          </a:p>
          <a:p>
            <a:pPr marL="36195" marR="2540"/>
            <a:r>
              <a:rPr lang="en-US"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High temperature cooling</a:t>
            </a:r>
            <a:endParaRPr lang="tr-TR"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marR="2540"/>
            <a:r>
              <a:rPr lang="tr-TR"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Optimum PCM + </a:t>
            </a:r>
            <a:r>
              <a:rPr lang="en-US"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Water</a:t>
            </a:r>
            <a:r>
              <a:rPr lang="tr-TR"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r>
              <a:rPr lang="en-US" sz="1100" i="1" dirty="0">
                <a:solidFill>
                  <a:schemeClr val="accent2"/>
                </a:solidFill>
                <a:latin typeface="Arial" panose="020B0604020202020204" pitchFamily="34" charset="0"/>
                <a:ea typeface="Times New Roman" panose="02020603050405020304" pitchFamily="18" charset="0"/>
                <a:cs typeface="Arial" panose="020B0604020202020204" pitchFamily="34" charset="0"/>
              </a:rPr>
              <a:t>Mix</a:t>
            </a:r>
          </a:p>
        </p:txBody>
      </p:sp>
      <p:sp>
        <p:nvSpPr>
          <p:cNvPr id="113" name="Dikdörtgen 112"/>
          <p:cNvSpPr/>
          <p:nvPr/>
        </p:nvSpPr>
        <p:spPr>
          <a:xfrm>
            <a:off x="9099572" y="2472187"/>
            <a:ext cx="1440000" cy="30626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14" name="Dikdörtgen 113"/>
          <p:cNvSpPr/>
          <p:nvPr/>
        </p:nvSpPr>
        <p:spPr>
          <a:xfrm>
            <a:off x="8904482" y="2471231"/>
            <a:ext cx="189640" cy="3060000"/>
          </a:xfrm>
          <a:prstGeom prst="rect">
            <a:avLst/>
          </a:prstGeom>
          <a:solidFill>
            <a:srgbClr val="93E2ED"/>
          </a:solidFill>
          <a:ln w="317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pic>
        <p:nvPicPr>
          <p:cNvPr id="115" name="Resim 114"/>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rot="5400000">
            <a:off x="9062972" y="3616423"/>
            <a:ext cx="566566" cy="439994"/>
          </a:xfrm>
          <a:prstGeom prst="rect">
            <a:avLst/>
          </a:prstGeom>
        </p:spPr>
      </p:pic>
      <p:sp>
        <p:nvSpPr>
          <p:cNvPr id="116" name="Metin kutusu 115"/>
          <p:cNvSpPr txBox="1"/>
          <p:nvPr/>
        </p:nvSpPr>
        <p:spPr>
          <a:xfrm>
            <a:off x="9094122" y="3302427"/>
            <a:ext cx="962831" cy="240707"/>
          </a:xfrm>
          <a:prstGeom prst="rect">
            <a:avLst/>
          </a:prstGeom>
          <a:noFill/>
        </p:spPr>
        <p:txBody>
          <a:bodyPr wrap="square" rtlCol="0">
            <a:spAutoFit/>
          </a:bodyPr>
          <a:lstStyle/>
          <a:p>
            <a:r>
              <a:rPr lang="tr-TR" sz="964" b="1" dirty="0"/>
              <a:t>Wall h/c</a:t>
            </a:r>
            <a:endParaRPr lang="en-US" sz="1500" b="1" dirty="0"/>
          </a:p>
        </p:txBody>
      </p:sp>
      <p:grpSp>
        <p:nvGrpSpPr>
          <p:cNvPr id="106" name="Grup 105"/>
          <p:cNvGrpSpPr/>
          <p:nvPr/>
        </p:nvGrpSpPr>
        <p:grpSpPr>
          <a:xfrm>
            <a:off x="8979767" y="2485390"/>
            <a:ext cx="45719" cy="2951470"/>
            <a:chOff x="10489324" y="3075011"/>
            <a:chExt cx="65187" cy="3309506"/>
          </a:xfrm>
        </p:grpSpPr>
        <p:cxnSp>
          <p:nvCxnSpPr>
            <p:cNvPr id="107" name="Eğri Bağlayıcı 106"/>
            <p:cNvCxnSpPr/>
            <p:nvPr/>
          </p:nvCxnSpPr>
          <p:spPr>
            <a:xfrm rot="5400000">
              <a:off x="10441858" y="3708445"/>
              <a:ext cx="214288"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Eğri Bağlayıcı 107"/>
            <p:cNvCxnSpPr/>
            <p:nvPr/>
          </p:nvCxnSpPr>
          <p:spPr>
            <a:xfrm rot="5400000">
              <a:off x="10441858" y="6277373"/>
              <a:ext cx="214288"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Eğri Bağlayıcı 108"/>
            <p:cNvCxnSpPr/>
            <p:nvPr/>
          </p:nvCxnSpPr>
          <p:spPr>
            <a:xfrm rot="5400000">
              <a:off x="10442863" y="5151622"/>
              <a:ext cx="223295"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Eğri Bağlayıcı 109"/>
            <p:cNvCxnSpPr/>
            <p:nvPr/>
          </p:nvCxnSpPr>
          <p:spPr>
            <a:xfrm rot="5400000" flipH="1" flipV="1">
              <a:off x="10381324" y="4523740"/>
              <a:ext cx="216000"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Eğri Bağlayıcı 110"/>
            <p:cNvCxnSpPr/>
            <p:nvPr/>
          </p:nvCxnSpPr>
          <p:spPr>
            <a:xfrm rot="5400000" flipH="1" flipV="1">
              <a:off x="10388385" y="3183011"/>
              <a:ext cx="216000"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Eğri Bağlayıcı 111"/>
            <p:cNvCxnSpPr/>
            <p:nvPr/>
          </p:nvCxnSpPr>
          <p:spPr>
            <a:xfrm rot="5400000" flipH="1" flipV="1">
              <a:off x="10381324" y="5781168"/>
              <a:ext cx="216000"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66" name="Dikdörtgen 65"/>
          <p:cNvSpPr/>
          <p:nvPr/>
        </p:nvSpPr>
        <p:spPr>
          <a:xfrm>
            <a:off x="9615158" y="2108179"/>
            <a:ext cx="692348" cy="3555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200" dirty="0"/>
              <a:t>HVAC</a:t>
            </a:r>
          </a:p>
        </p:txBody>
      </p:sp>
      <p:cxnSp>
        <p:nvCxnSpPr>
          <p:cNvPr id="68" name="Dirsek Bağlayıcısı 67"/>
          <p:cNvCxnSpPr>
            <a:stCxn id="114" idx="0"/>
          </p:cNvCxnSpPr>
          <p:nvPr/>
        </p:nvCxnSpPr>
        <p:spPr>
          <a:xfrm rot="5400000" flipH="1" flipV="1">
            <a:off x="9144566" y="2000639"/>
            <a:ext cx="325328" cy="615856"/>
          </a:xfrm>
          <a:prstGeom prst="bentConnector2">
            <a:avLst/>
          </a:prstGeom>
          <a:ln>
            <a:tailEnd type="triangle"/>
          </a:ln>
        </p:spPr>
        <p:style>
          <a:lnRef idx="1">
            <a:schemeClr val="accent2"/>
          </a:lnRef>
          <a:fillRef idx="0">
            <a:schemeClr val="accent2"/>
          </a:fillRef>
          <a:effectRef idx="0">
            <a:schemeClr val="accent2"/>
          </a:effectRef>
          <a:fontRef idx="minor">
            <a:schemeClr val="tx1"/>
          </a:fontRef>
        </p:style>
      </p:cxnSp>
      <p:grpSp>
        <p:nvGrpSpPr>
          <p:cNvPr id="120" name="Grup 119"/>
          <p:cNvGrpSpPr/>
          <p:nvPr/>
        </p:nvGrpSpPr>
        <p:grpSpPr>
          <a:xfrm>
            <a:off x="10657297" y="4790090"/>
            <a:ext cx="528979" cy="721612"/>
            <a:chOff x="5459716" y="2707095"/>
            <a:chExt cx="685889" cy="1307096"/>
          </a:xfrm>
        </p:grpSpPr>
        <p:sp>
          <p:nvSpPr>
            <p:cNvPr id="121" name="Akış Çizelgesi: Manyetik Disk 120">
              <a:extLst>
                <a:ext uri="{FF2B5EF4-FFF2-40B4-BE49-F238E27FC236}">
                  <a16:creationId xmlns:a16="http://schemas.microsoft.com/office/drawing/2014/main" id="{9BCB2459-A33A-87EC-4F57-BF92B28495DE}"/>
                </a:ext>
              </a:extLst>
            </p:cNvPr>
            <p:cNvSpPr/>
            <p:nvPr/>
          </p:nvSpPr>
          <p:spPr>
            <a:xfrm flipH="1">
              <a:off x="5459716" y="2707095"/>
              <a:ext cx="685889" cy="1307096"/>
            </a:xfrm>
            <a:prstGeom prst="flowChartMagneticDisk">
              <a:avLst/>
            </a:prstGeom>
            <a:ln w="57150">
              <a:solidFill>
                <a:srgbClr val="93E2E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22" name="Metin kutusu 121">
              <a:extLst>
                <a:ext uri="{FF2B5EF4-FFF2-40B4-BE49-F238E27FC236}">
                  <a16:creationId xmlns:a16="http://schemas.microsoft.com/office/drawing/2014/main" id="{40790A85-AAE9-7C6A-74D2-E0FDD63474C2}"/>
                </a:ext>
              </a:extLst>
            </p:cNvPr>
            <p:cNvSpPr txBox="1"/>
            <p:nvPr/>
          </p:nvSpPr>
          <p:spPr>
            <a:xfrm flipH="1">
              <a:off x="5480975" y="2808761"/>
              <a:ext cx="644374" cy="420175"/>
            </a:xfrm>
            <a:prstGeom prst="rect">
              <a:avLst/>
            </a:prstGeom>
            <a:noFill/>
          </p:spPr>
          <p:txBody>
            <a:bodyPr wrap="square" rtlCol="0">
              <a:spAutoFit/>
            </a:bodyPr>
            <a:lstStyle/>
            <a:p>
              <a:pPr algn="ctr"/>
              <a:r>
                <a:rPr lang="tr-TR" sz="1714" b="1" dirty="0"/>
                <a:t>  </a:t>
              </a:r>
              <a:r>
                <a:rPr lang="tr-TR" sz="1200" b="1" dirty="0"/>
                <a:t>TES</a:t>
              </a:r>
              <a:r>
                <a:rPr lang="tr-TR" sz="1714" b="1" dirty="0"/>
                <a:t> </a:t>
              </a:r>
            </a:p>
          </p:txBody>
        </p:sp>
      </p:grpSp>
      <p:cxnSp>
        <p:nvCxnSpPr>
          <p:cNvPr id="123" name="Dirsek Bağlayıcısı 122"/>
          <p:cNvCxnSpPr>
            <a:stCxn id="122" idx="3"/>
            <a:endCxn id="66" idx="2"/>
          </p:cNvCxnSpPr>
          <p:nvPr/>
        </p:nvCxnSpPr>
        <p:spPr>
          <a:xfrm rot="10800000">
            <a:off x="9961333" y="2463745"/>
            <a:ext cx="712361" cy="2498456"/>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26" name="Dirsek Bağlayıcısı 125"/>
          <p:cNvCxnSpPr>
            <a:stCxn id="66" idx="3"/>
            <a:endCxn id="121" idx="1"/>
          </p:cNvCxnSpPr>
          <p:nvPr/>
        </p:nvCxnSpPr>
        <p:spPr>
          <a:xfrm>
            <a:off x="10307506" y="2285962"/>
            <a:ext cx="614280" cy="25041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127" name="Dikdörtgen 126"/>
          <p:cNvSpPr/>
          <p:nvPr/>
        </p:nvSpPr>
        <p:spPr>
          <a:xfrm rot="16200000">
            <a:off x="8084758" y="3862731"/>
            <a:ext cx="1230465" cy="276999"/>
          </a:xfrm>
          <a:prstGeom prst="rect">
            <a:avLst/>
          </a:prstGeom>
        </p:spPr>
        <p:txBody>
          <a:bodyPr wrap="none">
            <a:spAutoFit/>
          </a:bodyPr>
          <a:lstStyle/>
          <a:p>
            <a:pPr marL="36195" marR="2540"/>
            <a:r>
              <a:rPr lang="tr-TR" sz="1200" b="1" i="1" dirty="0">
                <a:solidFill>
                  <a:schemeClr val="accent2"/>
                </a:solidFill>
                <a:latin typeface="Arial" panose="020B0604020202020204" pitchFamily="34" charset="0"/>
                <a:ea typeface="Times New Roman" panose="02020603050405020304" pitchFamily="18" charset="0"/>
                <a:cs typeface="Arial" panose="020B0604020202020204" pitchFamily="34" charset="0"/>
              </a:rPr>
              <a:t>Smart Facade</a:t>
            </a:r>
            <a:endParaRPr lang="en-US" sz="1200" i="1"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p:txBody>
      </p:sp>
      <p:sp>
        <p:nvSpPr>
          <p:cNvPr id="132" name="Dikdörtgen 131"/>
          <p:cNvSpPr/>
          <p:nvPr/>
        </p:nvSpPr>
        <p:spPr>
          <a:xfrm>
            <a:off x="10917577" y="3330078"/>
            <a:ext cx="878254" cy="861774"/>
          </a:xfrm>
          <a:prstGeom prst="rect">
            <a:avLst/>
          </a:prstGeom>
        </p:spPr>
        <p:txBody>
          <a:bodyPr wrap="square">
            <a:spAutoFit/>
          </a:bodyPr>
          <a:lstStyle/>
          <a:p>
            <a:pPr algn="just"/>
            <a:endParaRPr lang="en-US" altLang="tr-TR" sz="10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r>
              <a:rPr lang="en-US" altLang="tr-TR" sz="10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Charge facade solar energy</a:t>
            </a:r>
            <a:endParaRPr lang="en-US" altLang="tr-TR" sz="10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sp>
        <p:nvSpPr>
          <p:cNvPr id="133" name="Dikdörtgen 132"/>
          <p:cNvSpPr/>
          <p:nvPr/>
        </p:nvSpPr>
        <p:spPr>
          <a:xfrm>
            <a:off x="9929984" y="3347626"/>
            <a:ext cx="878254" cy="707886"/>
          </a:xfrm>
          <a:prstGeom prst="rect">
            <a:avLst/>
          </a:prstGeom>
        </p:spPr>
        <p:txBody>
          <a:bodyPr wrap="square">
            <a:spAutoFit/>
          </a:bodyPr>
          <a:lstStyle/>
          <a:p>
            <a:pPr algn="just"/>
            <a:endParaRPr lang="en-US" altLang="tr-TR" sz="10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r>
              <a:rPr lang="en-US" altLang="tr-TR" sz="10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Discharge thermal energy</a:t>
            </a:r>
            <a:endParaRPr lang="en-US" altLang="tr-TR" sz="10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38" name="Resim 137"/>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rot="5400000">
            <a:off x="887214" y="2870831"/>
            <a:ext cx="566566" cy="439994"/>
          </a:xfrm>
          <a:prstGeom prst="rect">
            <a:avLst/>
          </a:prstGeom>
        </p:spPr>
      </p:pic>
      <p:pic>
        <p:nvPicPr>
          <p:cNvPr id="139" name="Resim 138"/>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rot="5400000">
            <a:off x="887214" y="4508129"/>
            <a:ext cx="566566" cy="439994"/>
          </a:xfrm>
          <a:prstGeom prst="rect">
            <a:avLst/>
          </a:prstGeom>
        </p:spPr>
      </p:pic>
      <p:sp>
        <p:nvSpPr>
          <p:cNvPr id="135" name="Dikdörtgen 134"/>
          <p:cNvSpPr/>
          <p:nvPr/>
        </p:nvSpPr>
        <p:spPr>
          <a:xfrm>
            <a:off x="888836" y="4996895"/>
            <a:ext cx="1354140" cy="553998"/>
          </a:xfrm>
          <a:prstGeom prst="rect">
            <a:avLst/>
          </a:prstGeom>
        </p:spPr>
        <p:txBody>
          <a:bodyPr wrap="square">
            <a:spAutoFit/>
          </a:bodyPr>
          <a:lstStyle/>
          <a:p>
            <a:r>
              <a:rPr lang="en-US" sz="1000" b="1" dirty="0">
                <a:solidFill>
                  <a:schemeClr val="accent2"/>
                </a:solidFill>
                <a:latin typeface="Arial" panose="020B0604020202020204" pitchFamily="34" charset="0"/>
                <a:ea typeface="Times New Roman" panose="02020603050405020304" pitchFamily="18" charset="0"/>
              </a:rPr>
              <a:t>Large surface area - </a:t>
            </a:r>
            <a:r>
              <a:rPr lang="tr-TR" sz="1000" b="1" dirty="0">
                <a:solidFill>
                  <a:schemeClr val="accent2"/>
                </a:solidFill>
                <a:latin typeface="Arial" panose="020B0604020202020204" pitchFamily="34" charset="0"/>
                <a:ea typeface="Times New Roman" panose="02020603050405020304" pitchFamily="18" charset="0"/>
              </a:rPr>
              <a:t>L</a:t>
            </a:r>
            <a:r>
              <a:rPr lang="en-US" sz="1000" b="1" dirty="0">
                <a:solidFill>
                  <a:schemeClr val="accent2"/>
                </a:solidFill>
                <a:latin typeface="Arial" panose="020B0604020202020204" pitchFamily="34" charset="0"/>
                <a:ea typeface="Times New Roman" panose="02020603050405020304" pitchFamily="18" charset="0"/>
              </a:rPr>
              <a:t>ow temperature heating</a:t>
            </a:r>
            <a:endParaRPr lang="tr-TR" sz="1000" b="1" dirty="0">
              <a:solidFill>
                <a:schemeClr val="accent2"/>
              </a:solidFill>
              <a:latin typeface="Arial" panose="020B0604020202020204" pitchFamily="34" charset="0"/>
              <a:ea typeface="Times New Roman" panose="02020603050405020304" pitchFamily="18" charset="0"/>
            </a:endParaRPr>
          </a:p>
        </p:txBody>
      </p:sp>
      <p:sp>
        <p:nvSpPr>
          <p:cNvPr id="142" name="Dikdörtgen 141"/>
          <p:cNvSpPr/>
          <p:nvPr/>
        </p:nvSpPr>
        <p:spPr>
          <a:xfrm>
            <a:off x="8423004" y="5802206"/>
            <a:ext cx="3352800" cy="553998"/>
          </a:xfrm>
          <a:prstGeom prst="rect">
            <a:avLst/>
          </a:prstGeom>
        </p:spPr>
        <p:txBody>
          <a:bodyPr wrap="square">
            <a:spAutoFit/>
          </a:bodyPr>
          <a:lstStyle/>
          <a:p>
            <a:pPr algn="just"/>
            <a:r>
              <a:rPr lang="en-US" sz="1000" b="1" dirty="0">
                <a:latin typeface="Arial" panose="020B0604020202020204" pitchFamily="34" charset="0"/>
                <a:ea typeface="Times New Roman" panose="02020603050405020304" pitchFamily="18" charset="0"/>
              </a:rPr>
              <a:t>When it is sunny, TES is charged. When there is no sun, TES is discharged.</a:t>
            </a:r>
            <a:endParaRPr lang="tr-TR" sz="1000" b="1" i="1" dirty="0">
              <a:latin typeface="Arial" panose="020B0604020202020204" pitchFamily="34" charset="0"/>
              <a:cs typeface="Arial" panose="020B0604020202020204" pitchFamily="34" charset="0"/>
            </a:endParaRPr>
          </a:p>
          <a:p>
            <a:pPr algn="just"/>
            <a:endParaRPr lang="tr-TR" sz="1000" b="1" dirty="0">
              <a:solidFill>
                <a:schemeClr val="accent2"/>
              </a:solidFill>
              <a:latin typeface="Arial" panose="020B0604020202020204" pitchFamily="34" charset="0"/>
              <a:ea typeface="Times New Roman" panose="02020603050405020304" pitchFamily="18" charset="0"/>
            </a:endParaRPr>
          </a:p>
        </p:txBody>
      </p:sp>
      <p:sp>
        <p:nvSpPr>
          <p:cNvPr id="48" name="Dikdörtgen 47"/>
          <p:cNvSpPr/>
          <p:nvPr/>
        </p:nvSpPr>
        <p:spPr>
          <a:xfrm>
            <a:off x="9978404" y="5146825"/>
            <a:ext cx="338554" cy="338554"/>
          </a:xfrm>
          <a:prstGeom prst="rect">
            <a:avLst/>
          </a:prstGeom>
        </p:spPr>
        <p:txBody>
          <a:bodyPr wrap="none">
            <a:spAutoFit/>
          </a:bodyPr>
          <a:lstStyle/>
          <a:p>
            <a:r>
              <a:rPr lang="tr-TR" sz="1600" b="1" dirty="0">
                <a:latin typeface="Arial Black" panose="020B0A04020102020204" pitchFamily="34" charset="0"/>
              </a:rPr>
              <a:t>✓</a:t>
            </a:r>
            <a:endParaRPr lang="tr-TR" b="1" dirty="0">
              <a:latin typeface="Arial Black" panose="020B0A04020102020204" pitchFamily="34" charset="0"/>
            </a:endParaRPr>
          </a:p>
        </p:txBody>
      </p:sp>
      <p:sp>
        <p:nvSpPr>
          <p:cNvPr id="49" name="Dikdörtgen 48"/>
          <p:cNvSpPr/>
          <p:nvPr/>
        </p:nvSpPr>
        <p:spPr>
          <a:xfrm>
            <a:off x="9246769" y="5173680"/>
            <a:ext cx="736778" cy="2871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b="1" dirty="0">
                <a:latin typeface="Arial" panose="020B0604020202020204" pitchFamily="34" charset="0"/>
                <a:cs typeface="Arial" panose="020B0604020202020204" pitchFamily="34" charset="0"/>
              </a:rPr>
              <a:t>30-40 °C</a:t>
            </a:r>
          </a:p>
        </p:txBody>
      </p:sp>
    </p:spTree>
    <p:extLst>
      <p:ext uri="{BB962C8B-B14F-4D97-AF65-F5344CB8AC3E}">
        <p14:creationId xmlns:p14="http://schemas.microsoft.com/office/powerpoint/2010/main" val="370479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sp>
        <p:nvSpPr>
          <p:cNvPr id="89" name="Dikdörtgen 88"/>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    </a:t>
            </a:r>
            <a:r>
              <a:rPr lang="en-US" b="1" dirty="0">
                <a:solidFill>
                  <a:schemeClr val="tx1"/>
                </a:solidFill>
              </a:rPr>
              <a:t>How is Solar Energy Stored During Winter?</a:t>
            </a:r>
          </a:p>
        </p:txBody>
      </p:sp>
      <p:sp>
        <p:nvSpPr>
          <p:cNvPr id="97" name="Dikdörtgen 96"/>
          <p:cNvSpPr/>
          <p:nvPr/>
        </p:nvSpPr>
        <p:spPr>
          <a:xfrm>
            <a:off x="173042" y="750629"/>
            <a:ext cx="7575895" cy="800219"/>
          </a:xfrm>
          <a:prstGeom prst="rect">
            <a:avLst/>
          </a:prstGeom>
        </p:spPr>
        <p:txBody>
          <a:bodyPr wrap="square">
            <a:spAutoFit/>
          </a:bodyPr>
          <a:lstStyle/>
          <a:p>
            <a:pPr>
              <a:spcBef>
                <a:spcPts val="600"/>
              </a:spcBef>
              <a:spcAft>
                <a:spcPts val="600"/>
              </a:spcAft>
            </a:pPr>
            <a:r>
              <a:rPr lang="tr-TR" b="1" dirty="0">
                <a:solidFill>
                  <a:schemeClr val="accent2"/>
                </a:solidFill>
                <a:latin typeface="Arial" panose="020B0604020202020204" pitchFamily="34" charset="0"/>
                <a:cs typeface="Arial" panose="020B0604020202020204" pitchFamily="34" charset="0"/>
              </a:rPr>
              <a:t>THEN,</a:t>
            </a:r>
          </a:p>
          <a:p>
            <a:pPr>
              <a:spcBef>
                <a:spcPts val="600"/>
              </a:spcBef>
              <a:spcAft>
                <a:spcPts val="600"/>
              </a:spcAft>
            </a:pPr>
            <a:r>
              <a:rPr lang="tr-TR" b="1" u="sng" dirty="0">
                <a:solidFill>
                  <a:schemeClr val="accent2"/>
                </a:solidFill>
                <a:latin typeface="Arial" panose="020B0604020202020204" pitchFamily="34" charset="0"/>
                <a:cs typeface="Arial" panose="020B0604020202020204" pitchFamily="34" charset="0"/>
              </a:rPr>
              <a:t>ALL WE NEED IS SUN!</a:t>
            </a:r>
          </a:p>
        </p:txBody>
      </p:sp>
      <p:sp>
        <p:nvSpPr>
          <p:cNvPr id="99" name="object 19"/>
          <p:cNvSpPr/>
          <p:nvPr/>
        </p:nvSpPr>
        <p:spPr>
          <a:xfrm>
            <a:off x="10972800" y="101599"/>
            <a:ext cx="1130300" cy="425772"/>
          </a:xfrm>
          <a:prstGeom prst="rect">
            <a:avLst/>
          </a:prstGeom>
          <a:blipFill>
            <a:blip r:embed="rId2" cstate="print"/>
            <a:stretch>
              <a:fillRect/>
            </a:stretch>
          </a:blipFill>
        </p:spPr>
        <p:txBody>
          <a:bodyPr wrap="square" lIns="0" tIns="0" rIns="0" bIns="0" rtlCol="0"/>
          <a:lstStyle/>
          <a:p>
            <a:endParaRPr/>
          </a:p>
        </p:txBody>
      </p:sp>
      <p:grpSp>
        <p:nvGrpSpPr>
          <p:cNvPr id="27" name="Grup 26"/>
          <p:cNvGrpSpPr/>
          <p:nvPr/>
        </p:nvGrpSpPr>
        <p:grpSpPr>
          <a:xfrm>
            <a:off x="8002461" y="929196"/>
            <a:ext cx="3820282" cy="5430040"/>
            <a:chOff x="7984310" y="929196"/>
            <a:chExt cx="3838434" cy="5690028"/>
          </a:xfrm>
        </p:grpSpPr>
        <p:grpSp>
          <p:nvGrpSpPr>
            <p:cNvPr id="6" name="Grup 5"/>
            <p:cNvGrpSpPr/>
            <p:nvPr/>
          </p:nvGrpSpPr>
          <p:grpSpPr>
            <a:xfrm>
              <a:off x="9634515" y="1333289"/>
              <a:ext cx="2188229" cy="5256986"/>
              <a:chOff x="10958215" y="1790845"/>
              <a:chExt cx="4715963" cy="10181069"/>
            </a:xfrm>
          </p:grpSpPr>
          <p:grpSp>
            <p:nvGrpSpPr>
              <p:cNvPr id="79" name="Grup 78"/>
              <p:cNvGrpSpPr/>
              <p:nvPr/>
            </p:nvGrpSpPr>
            <p:grpSpPr>
              <a:xfrm>
                <a:off x="10960039" y="1790845"/>
                <a:ext cx="4714139" cy="10181069"/>
                <a:chOff x="3158834" y="853440"/>
                <a:chExt cx="3311239" cy="5454144"/>
              </a:xfrm>
            </p:grpSpPr>
            <p:grpSp>
              <p:nvGrpSpPr>
                <p:cNvPr id="81" name="Grup 80"/>
                <p:cNvGrpSpPr/>
                <p:nvPr/>
              </p:nvGrpSpPr>
              <p:grpSpPr>
                <a:xfrm>
                  <a:off x="3158834" y="1413164"/>
                  <a:ext cx="3311239" cy="4894420"/>
                  <a:chOff x="3158834" y="1413164"/>
                  <a:chExt cx="3311239" cy="4894420"/>
                </a:xfrm>
              </p:grpSpPr>
              <p:sp>
                <p:nvSpPr>
                  <p:cNvPr id="84" name="Dikdörtgen 83"/>
                  <p:cNvSpPr/>
                  <p:nvPr/>
                </p:nvSpPr>
                <p:spPr>
                  <a:xfrm>
                    <a:off x="3158836" y="1413164"/>
                    <a:ext cx="3311237" cy="4894420"/>
                  </a:xfrm>
                  <a:prstGeom prst="rect">
                    <a:avLst/>
                  </a:prstGeom>
                  <a:ln w="635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5" name="Dikdörtgen 84"/>
                  <p:cNvSpPr/>
                  <p:nvPr/>
                </p:nvSpPr>
                <p:spPr>
                  <a:xfrm>
                    <a:off x="3158836" y="2954777"/>
                    <a:ext cx="3311237" cy="140654"/>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6" name="Dikdörtgen 85"/>
                  <p:cNvSpPr/>
                  <p:nvPr/>
                </p:nvSpPr>
                <p:spPr>
                  <a:xfrm>
                    <a:off x="3158834" y="4645027"/>
                    <a:ext cx="3311237" cy="140654"/>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cxnSp>
              <p:nvCxnSpPr>
                <p:cNvPr id="82" name="Düz Bağlayıcı 81"/>
                <p:cNvCxnSpPr/>
                <p:nvPr/>
              </p:nvCxnSpPr>
              <p:spPr>
                <a:xfrm flipH="1" flipV="1">
                  <a:off x="3158834" y="853440"/>
                  <a:ext cx="0" cy="546626"/>
                </a:xfrm>
                <a:prstGeom prst="line">
                  <a:avLst/>
                </a:prstGeom>
                <a:ln w="63500">
                  <a:solidFill>
                    <a:schemeClr val="dk1"/>
                  </a:solidFill>
                </a:ln>
              </p:spPr>
              <p:style>
                <a:lnRef idx="3">
                  <a:schemeClr val="dk1"/>
                </a:lnRef>
                <a:fillRef idx="0">
                  <a:schemeClr val="dk1"/>
                </a:fillRef>
                <a:effectRef idx="2">
                  <a:schemeClr val="dk1"/>
                </a:effectRef>
                <a:fontRef idx="minor">
                  <a:schemeClr val="tx1"/>
                </a:fontRef>
              </p:style>
            </p:cxnSp>
            <p:cxnSp>
              <p:nvCxnSpPr>
                <p:cNvPr id="83" name="Düz Bağlayıcı 82"/>
                <p:cNvCxnSpPr/>
                <p:nvPr/>
              </p:nvCxnSpPr>
              <p:spPr>
                <a:xfrm flipH="1" flipV="1">
                  <a:off x="6466347" y="853440"/>
                  <a:ext cx="0" cy="546626"/>
                </a:xfrm>
                <a:prstGeom prst="line">
                  <a:avLst/>
                </a:prstGeom>
                <a:ln w="63500">
                  <a:solidFill>
                    <a:schemeClr val="dk1"/>
                  </a:solidFill>
                </a:ln>
              </p:spPr>
              <p:style>
                <a:lnRef idx="3">
                  <a:schemeClr val="dk1"/>
                </a:lnRef>
                <a:fillRef idx="0">
                  <a:schemeClr val="dk1"/>
                </a:fillRef>
                <a:effectRef idx="2">
                  <a:schemeClr val="dk1"/>
                </a:effectRef>
                <a:fontRef idx="minor">
                  <a:schemeClr val="tx1"/>
                </a:fontRef>
              </p:style>
            </p:cxnSp>
          </p:grpSp>
          <p:sp>
            <p:nvSpPr>
              <p:cNvPr id="80" name="Dikdörtgen 79"/>
              <p:cNvSpPr/>
              <p:nvPr/>
            </p:nvSpPr>
            <p:spPr>
              <a:xfrm>
                <a:off x="10958215" y="2826450"/>
                <a:ext cx="4714136" cy="112205"/>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21" name="Grup 20"/>
            <p:cNvGrpSpPr/>
            <p:nvPr/>
          </p:nvGrpSpPr>
          <p:grpSpPr>
            <a:xfrm>
              <a:off x="10273112" y="929196"/>
              <a:ext cx="702584" cy="889783"/>
              <a:chOff x="10273112" y="929196"/>
              <a:chExt cx="702584" cy="889783"/>
            </a:xfrm>
          </p:grpSpPr>
          <p:grpSp>
            <p:nvGrpSpPr>
              <p:cNvPr id="7" name="Grup 6"/>
              <p:cNvGrpSpPr/>
              <p:nvPr/>
            </p:nvGrpSpPr>
            <p:grpSpPr>
              <a:xfrm>
                <a:off x="10354272" y="1177562"/>
                <a:ext cx="621424" cy="641417"/>
                <a:chOff x="2037611" y="6854871"/>
                <a:chExt cx="3590667" cy="1792740"/>
              </a:xfrm>
            </p:grpSpPr>
            <p:sp>
              <p:nvSpPr>
                <p:cNvPr id="65" name="Dikdörtgen 64"/>
                <p:cNvSpPr/>
                <p:nvPr/>
              </p:nvSpPr>
              <p:spPr>
                <a:xfrm>
                  <a:off x="2264365" y="6854871"/>
                  <a:ext cx="1980018" cy="874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66" name="Dikdörtgen 65"/>
                <p:cNvSpPr/>
                <p:nvPr/>
              </p:nvSpPr>
              <p:spPr>
                <a:xfrm>
                  <a:off x="2272752" y="7704369"/>
                  <a:ext cx="3146767" cy="9432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pic>
              <p:nvPicPr>
                <p:cNvPr id="67" name="Resim 66"/>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Layer>
                      </a14:imgProps>
                    </a:ext>
                  </a:extLst>
                </a:blip>
                <a:stretch>
                  <a:fillRect/>
                </a:stretch>
              </p:blipFill>
              <p:spPr>
                <a:xfrm>
                  <a:off x="2461541" y="6907337"/>
                  <a:ext cx="929163" cy="728548"/>
                </a:xfrm>
                <a:prstGeom prst="rect">
                  <a:avLst/>
                </a:prstGeom>
              </p:spPr>
            </p:pic>
            <p:pic>
              <p:nvPicPr>
                <p:cNvPr id="68" name="Resim 67"/>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Effect>
                            <a14:brightnessContrast contrast="-40000"/>
                          </a14:imgEffect>
                        </a14:imgLayer>
                      </a14:imgProps>
                    </a:ext>
                  </a:extLst>
                </a:blip>
                <a:stretch>
                  <a:fillRect/>
                </a:stretch>
              </p:blipFill>
              <p:spPr>
                <a:xfrm flipH="1">
                  <a:off x="4413350" y="7813670"/>
                  <a:ext cx="972295" cy="778428"/>
                </a:xfrm>
                <a:prstGeom prst="rect">
                  <a:avLst/>
                </a:prstGeom>
              </p:spPr>
            </p:pic>
            <p:sp>
              <p:nvSpPr>
                <p:cNvPr id="69" name="Dikdörtgen 68"/>
                <p:cNvSpPr/>
                <p:nvPr/>
              </p:nvSpPr>
              <p:spPr>
                <a:xfrm>
                  <a:off x="3942985" y="7772669"/>
                  <a:ext cx="356924" cy="8520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64"/>
                </a:p>
              </p:txBody>
            </p:sp>
            <p:sp>
              <p:nvSpPr>
                <p:cNvPr id="70" name="Dikdörtgen 69"/>
                <p:cNvSpPr/>
                <p:nvPr/>
              </p:nvSpPr>
              <p:spPr>
                <a:xfrm>
                  <a:off x="3546848" y="7772669"/>
                  <a:ext cx="356924" cy="85208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grpSp>
              <p:nvGrpSpPr>
                <p:cNvPr id="71" name="Grup 70"/>
                <p:cNvGrpSpPr/>
                <p:nvPr/>
              </p:nvGrpSpPr>
              <p:grpSpPr>
                <a:xfrm>
                  <a:off x="2037611" y="7000418"/>
                  <a:ext cx="237244" cy="1485993"/>
                  <a:chOff x="1410587" y="7000418"/>
                  <a:chExt cx="237244" cy="1485993"/>
                </a:xfrm>
              </p:grpSpPr>
              <p:sp>
                <p:nvSpPr>
                  <p:cNvPr id="77" name="Dikdörtgen 76"/>
                  <p:cNvSpPr/>
                  <p:nvPr/>
                </p:nvSpPr>
                <p:spPr>
                  <a:xfrm>
                    <a:off x="1410587" y="7000418"/>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78" name="Dikdörtgen 77"/>
                  <p:cNvSpPr/>
                  <p:nvPr/>
                </p:nvSpPr>
                <p:spPr>
                  <a:xfrm>
                    <a:off x="1426990" y="7889874"/>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grpSp>
            <p:grpSp>
              <p:nvGrpSpPr>
                <p:cNvPr id="72" name="Grup 71"/>
                <p:cNvGrpSpPr/>
                <p:nvPr/>
              </p:nvGrpSpPr>
              <p:grpSpPr>
                <a:xfrm>
                  <a:off x="4254594" y="7000418"/>
                  <a:ext cx="1373684" cy="1485993"/>
                  <a:chOff x="131277" y="7000418"/>
                  <a:chExt cx="1373684" cy="1485993"/>
                </a:xfrm>
              </p:grpSpPr>
              <p:sp>
                <p:nvSpPr>
                  <p:cNvPr id="75" name="Dikdörtgen 74"/>
                  <p:cNvSpPr/>
                  <p:nvPr/>
                </p:nvSpPr>
                <p:spPr>
                  <a:xfrm>
                    <a:off x="131277" y="7000418"/>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76" name="Dikdörtgen 75"/>
                  <p:cNvSpPr/>
                  <p:nvPr/>
                </p:nvSpPr>
                <p:spPr>
                  <a:xfrm>
                    <a:off x="1284120" y="7889874"/>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grpSp>
            <p:sp>
              <p:nvSpPr>
                <p:cNvPr id="73" name="Dikdörtgen 72"/>
                <p:cNvSpPr/>
                <p:nvPr/>
              </p:nvSpPr>
              <p:spPr>
                <a:xfrm>
                  <a:off x="2514694" y="7784642"/>
                  <a:ext cx="177893" cy="852086"/>
                </a:xfrm>
                <a:prstGeom prst="rect">
                  <a:avLst/>
                </a:prstGeom>
                <a:pattFill prst="wdUpDiag">
                  <a:fgClr>
                    <a:schemeClr val="tx1"/>
                  </a:fgClr>
                  <a:bgClr>
                    <a:schemeClr val="bg1"/>
                  </a:bgClr>
                </a:patt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sp>
              <p:nvSpPr>
                <p:cNvPr id="74" name="Dikdörtgen 73"/>
                <p:cNvSpPr/>
                <p:nvPr/>
              </p:nvSpPr>
              <p:spPr>
                <a:xfrm>
                  <a:off x="4264793" y="7762099"/>
                  <a:ext cx="177893" cy="852086"/>
                </a:xfrm>
                <a:prstGeom prst="rect">
                  <a:avLst/>
                </a:prstGeom>
                <a:pattFill prst="wdUpDiag">
                  <a:fgClr>
                    <a:schemeClr val="tx1"/>
                  </a:fgClr>
                  <a:bgClr>
                    <a:schemeClr val="bg1"/>
                  </a:bgClr>
                </a:patt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grpSp>
          <p:sp>
            <p:nvSpPr>
              <p:cNvPr id="23" name="Metin kutusu 22"/>
              <p:cNvSpPr txBox="1"/>
              <p:nvPr/>
            </p:nvSpPr>
            <p:spPr>
              <a:xfrm>
                <a:off x="10273112" y="929196"/>
                <a:ext cx="549867" cy="266986"/>
              </a:xfrm>
              <a:prstGeom prst="rect">
                <a:avLst/>
              </a:prstGeom>
              <a:noFill/>
            </p:spPr>
            <p:txBody>
              <a:bodyPr wrap="square" rtlCol="0">
                <a:spAutoFit/>
              </a:bodyPr>
              <a:lstStyle/>
              <a:p>
                <a:r>
                  <a:rPr lang="tr-TR" sz="1200" b="1" dirty="0"/>
                  <a:t>AHU</a:t>
                </a:r>
                <a:endParaRPr lang="en-US" sz="2143" b="1" dirty="0"/>
              </a:p>
            </p:txBody>
          </p:sp>
        </p:grpSp>
        <p:grpSp>
          <p:nvGrpSpPr>
            <p:cNvPr id="5" name="Grup 4"/>
            <p:cNvGrpSpPr/>
            <p:nvPr/>
          </p:nvGrpSpPr>
          <p:grpSpPr>
            <a:xfrm>
              <a:off x="7984310" y="5534307"/>
              <a:ext cx="1154609" cy="1051643"/>
              <a:chOff x="7984310" y="5534307"/>
              <a:chExt cx="1154609" cy="1051643"/>
            </a:xfrm>
          </p:grpSpPr>
          <p:sp>
            <p:nvSpPr>
              <p:cNvPr id="10" name="Yuvarlatılmış Dikdörtgen 9"/>
              <p:cNvSpPr/>
              <p:nvPr/>
            </p:nvSpPr>
            <p:spPr>
              <a:xfrm>
                <a:off x="7984310" y="5927348"/>
                <a:ext cx="1154609" cy="658602"/>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86" dirty="0"/>
                  <a:t>30-40 °C</a:t>
                </a:r>
                <a:endParaRPr lang="en-US" sz="1286" dirty="0"/>
              </a:p>
            </p:txBody>
          </p:sp>
          <p:sp>
            <p:nvSpPr>
              <p:cNvPr id="25" name="Metin kutusu 24"/>
              <p:cNvSpPr txBox="1"/>
              <p:nvPr/>
            </p:nvSpPr>
            <p:spPr>
              <a:xfrm>
                <a:off x="8359025" y="5534307"/>
                <a:ext cx="615000" cy="356123"/>
              </a:xfrm>
              <a:prstGeom prst="rect">
                <a:avLst/>
              </a:prstGeom>
              <a:noFill/>
            </p:spPr>
            <p:txBody>
              <a:bodyPr wrap="square" rtlCol="0">
                <a:spAutoFit/>
              </a:bodyPr>
              <a:lstStyle/>
              <a:p>
                <a:r>
                  <a:rPr lang="tr-TR" sz="1714" b="1" dirty="0"/>
                  <a:t>TES </a:t>
                </a:r>
              </a:p>
            </p:txBody>
          </p:sp>
        </p:grpSp>
        <p:grpSp>
          <p:nvGrpSpPr>
            <p:cNvPr id="14" name="Grup 13"/>
            <p:cNvGrpSpPr/>
            <p:nvPr/>
          </p:nvGrpSpPr>
          <p:grpSpPr>
            <a:xfrm>
              <a:off x="9138919" y="1925960"/>
              <a:ext cx="1824457" cy="4330689"/>
              <a:chOff x="9138919" y="1925960"/>
              <a:chExt cx="1824457" cy="4330689"/>
            </a:xfrm>
          </p:grpSpPr>
          <p:cxnSp>
            <p:nvCxnSpPr>
              <p:cNvPr id="26" name="Dirsek Bağlayıcısı 25"/>
              <p:cNvCxnSpPr>
                <a:stCxn id="10" idx="3"/>
                <a:endCxn id="80" idx="2"/>
              </p:cNvCxnSpPr>
              <p:nvPr/>
            </p:nvCxnSpPr>
            <p:spPr>
              <a:xfrm flipV="1">
                <a:off x="9138919" y="1925960"/>
                <a:ext cx="1589287" cy="4330689"/>
              </a:xfrm>
              <a:prstGeom prst="bentConnector2">
                <a:avLst/>
              </a:prstGeom>
              <a:ln>
                <a:headEnd type="oval" w="med" len="med"/>
                <a:tailEnd type="arrow" w="med" len="lg"/>
              </a:ln>
            </p:spPr>
            <p:style>
              <a:lnRef idx="2">
                <a:schemeClr val="dk1"/>
              </a:lnRef>
              <a:fillRef idx="0">
                <a:schemeClr val="dk1"/>
              </a:fillRef>
              <a:effectRef idx="1">
                <a:schemeClr val="dk1"/>
              </a:effectRef>
              <a:fontRef idx="minor">
                <a:schemeClr val="tx1"/>
              </a:fontRef>
            </p:style>
          </p:cxnSp>
          <p:sp>
            <p:nvSpPr>
              <p:cNvPr id="32" name="Metin kutusu 31"/>
              <p:cNvSpPr txBox="1"/>
              <p:nvPr/>
            </p:nvSpPr>
            <p:spPr>
              <a:xfrm rot="16200000">
                <a:off x="10349145" y="2576869"/>
                <a:ext cx="961884" cy="266579"/>
              </a:xfrm>
              <a:prstGeom prst="rect">
                <a:avLst/>
              </a:prstGeom>
              <a:noFill/>
            </p:spPr>
            <p:txBody>
              <a:bodyPr wrap="square" rtlCol="0">
                <a:spAutoFit/>
              </a:bodyPr>
              <a:lstStyle/>
              <a:p>
                <a:r>
                  <a:rPr lang="en-US" sz="1400" b="1" dirty="0"/>
                  <a:t>Discharge</a:t>
                </a:r>
                <a:endParaRPr lang="en-US" sz="2143" b="1" dirty="0"/>
              </a:p>
            </p:txBody>
          </p:sp>
        </p:grpSp>
        <p:grpSp>
          <p:nvGrpSpPr>
            <p:cNvPr id="24" name="Grup 23"/>
            <p:cNvGrpSpPr/>
            <p:nvPr/>
          </p:nvGrpSpPr>
          <p:grpSpPr>
            <a:xfrm>
              <a:off x="9466492" y="1643433"/>
              <a:ext cx="862707" cy="4955825"/>
              <a:chOff x="9466492" y="1643433"/>
              <a:chExt cx="862707" cy="4955825"/>
            </a:xfrm>
          </p:grpSpPr>
          <p:sp>
            <p:nvSpPr>
              <p:cNvPr id="8" name="Dikdörtgen 7"/>
              <p:cNvSpPr/>
              <p:nvPr/>
            </p:nvSpPr>
            <p:spPr>
              <a:xfrm>
                <a:off x="9469236" y="1925452"/>
                <a:ext cx="128996" cy="4673806"/>
              </a:xfrm>
              <a:prstGeom prst="rect">
                <a:avLst/>
              </a:prstGeom>
              <a:solidFill>
                <a:schemeClr val="bg2">
                  <a:lumMod val="90000"/>
                </a:schemeClr>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Yukarı Bükülü Ok 10"/>
              <p:cNvSpPr/>
              <p:nvPr/>
            </p:nvSpPr>
            <p:spPr>
              <a:xfrm rot="10800000">
                <a:off x="9466492" y="1643433"/>
                <a:ext cx="862707" cy="273431"/>
              </a:xfrm>
              <a:prstGeom prst="bentUp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53" name="Grup 52"/>
              <p:cNvGrpSpPr/>
              <p:nvPr/>
            </p:nvGrpSpPr>
            <p:grpSpPr>
              <a:xfrm>
                <a:off x="9529617" y="2366747"/>
                <a:ext cx="33596" cy="3961523"/>
                <a:chOff x="1680286" y="3592718"/>
                <a:chExt cx="72404" cy="7672181"/>
              </a:xfrm>
            </p:grpSpPr>
            <p:cxnSp>
              <p:nvCxnSpPr>
                <p:cNvPr id="60" name="Eğri Bağlayıcı 59"/>
                <p:cNvCxnSpPr/>
                <p:nvPr/>
              </p:nvCxnSpPr>
              <p:spPr>
                <a:xfrm rot="5400000">
                  <a:off x="1403270" y="9353380"/>
                  <a:ext cx="645485" cy="53354"/>
                </a:xfrm>
                <a:prstGeom prst="curvedConnector3">
                  <a:avLst>
                    <a:gd name="adj1" fmla="val 50000"/>
                  </a:avLst>
                </a:prstGeom>
                <a:ln w="317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Eğri Bağlayıcı 60"/>
                <p:cNvCxnSpPr/>
                <p:nvPr/>
              </p:nvCxnSpPr>
              <p:spPr>
                <a:xfrm rot="5400000">
                  <a:off x="1447556" y="5554635"/>
                  <a:ext cx="548702" cy="31271"/>
                </a:xfrm>
                <a:prstGeom prst="curvedConnector3">
                  <a:avLst>
                    <a:gd name="adj1" fmla="val 50000"/>
                  </a:avLst>
                </a:prstGeom>
                <a:ln w="317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Eğri Bağlayıcı 61"/>
                <p:cNvCxnSpPr/>
                <p:nvPr/>
              </p:nvCxnSpPr>
              <p:spPr>
                <a:xfrm rot="5400000">
                  <a:off x="1423570" y="7515689"/>
                  <a:ext cx="540832" cy="10696"/>
                </a:xfrm>
                <a:prstGeom prst="curvedConnector3">
                  <a:avLst>
                    <a:gd name="adj1" fmla="val 50000"/>
                  </a:avLst>
                </a:prstGeom>
                <a:ln w="317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ğri Bağlayıcı 62"/>
                <p:cNvCxnSpPr/>
                <p:nvPr/>
              </p:nvCxnSpPr>
              <p:spPr>
                <a:xfrm rot="5400000">
                  <a:off x="1442654" y="3838701"/>
                  <a:ext cx="540872" cy="48905"/>
                </a:xfrm>
                <a:prstGeom prst="curvedConnector3">
                  <a:avLst>
                    <a:gd name="adj1" fmla="val 50000"/>
                  </a:avLst>
                </a:prstGeom>
                <a:ln w="317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Eğri Bağlayıcı 63"/>
                <p:cNvCxnSpPr/>
                <p:nvPr/>
              </p:nvCxnSpPr>
              <p:spPr>
                <a:xfrm rot="5400000">
                  <a:off x="1384220" y="10915480"/>
                  <a:ext cx="645485" cy="53354"/>
                </a:xfrm>
                <a:prstGeom prst="curvedConnector3">
                  <a:avLst>
                    <a:gd name="adj1" fmla="val 50000"/>
                  </a:avLst>
                </a:prstGeom>
                <a:ln w="317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Grup 21"/>
            <p:cNvGrpSpPr/>
            <p:nvPr/>
          </p:nvGrpSpPr>
          <p:grpSpPr>
            <a:xfrm>
              <a:off x="9319856" y="1296616"/>
              <a:ext cx="1021025" cy="5293658"/>
              <a:chOff x="9319856" y="1296616"/>
              <a:chExt cx="1021025" cy="5293658"/>
            </a:xfrm>
          </p:grpSpPr>
          <p:sp>
            <p:nvSpPr>
              <p:cNvPr id="12" name="Dikdörtgen 11"/>
              <p:cNvSpPr/>
              <p:nvPr/>
            </p:nvSpPr>
            <p:spPr>
              <a:xfrm>
                <a:off x="9319856" y="1916468"/>
                <a:ext cx="133722" cy="4673806"/>
              </a:xfrm>
              <a:prstGeom prst="rect">
                <a:avLst/>
              </a:prstGeom>
              <a:solidFill>
                <a:schemeClr val="bg2">
                  <a:lumMod val="90000"/>
                </a:schemeClr>
              </a:solid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
            <p:nvSpPr>
              <p:cNvPr id="13" name="Yukarı Bükülü Ok 12"/>
              <p:cNvSpPr/>
              <p:nvPr/>
            </p:nvSpPr>
            <p:spPr>
              <a:xfrm rot="5400000" flipH="1">
                <a:off x="9550378" y="1105646"/>
                <a:ext cx="599534" cy="981473"/>
              </a:xfrm>
              <a:prstGeom prst="bentUpArrow">
                <a:avLst>
                  <a:gd name="adj1" fmla="val 12119"/>
                  <a:gd name="adj2" fmla="val 12377"/>
                  <a:gd name="adj3" fmla="val 1370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54" name="Grup 53"/>
              <p:cNvGrpSpPr/>
              <p:nvPr/>
            </p:nvGrpSpPr>
            <p:grpSpPr>
              <a:xfrm flipV="1">
                <a:off x="9385925" y="2086700"/>
                <a:ext cx="21214" cy="3883212"/>
                <a:chOff x="1680286" y="3592718"/>
                <a:chExt cx="72404" cy="7672181"/>
              </a:xfrm>
            </p:grpSpPr>
            <p:cxnSp>
              <p:nvCxnSpPr>
                <p:cNvPr id="55" name="Eğri Bağlayıcı 54"/>
                <p:cNvCxnSpPr/>
                <p:nvPr/>
              </p:nvCxnSpPr>
              <p:spPr>
                <a:xfrm rot="5400000">
                  <a:off x="1403270" y="9353380"/>
                  <a:ext cx="645485" cy="53354"/>
                </a:xfrm>
                <a:prstGeom prst="curvedConnector3">
                  <a:avLst>
                    <a:gd name="adj1" fmla="val 50000"/>
                  </a:avLst>
                </a:prstGeom>
                <a:ln w="31750" cmpd="sng">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Eğri Bağlayıcı 55"/>
                <p:cNvCxnSpPr/>
                <p:nvPr/>
              </p:nvCxnSpPr>
              <p:spPr>
                <a:xfrm rot="5400000">
                  <a:off x="1447556" y="5554635"/>
                  <a:ext cx="548702" cy="31271"/>
                </a:xfrm>
                <a:prstGeom prst="curvedConnector3">
                  <a:avLst>
                    <a:gd name="adj1" fmla="val 50000"/>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ğri Bağlayıcı 56"/>
                <p:cNvCxnSpPr/>
                <p:nvPr/>
              </p:nvCxnSpPr>
              <p:spPr>
                <a:xfrm rot="5400000">
                  <a:off x="1423570" y="7515689"/>
                  <a:ext cx="540832" cy="10696"/>
                </a:xfrm>
                <a:prstGeom prst="curvedConnector3">
                  <a:avLst>
                    <a:gd name="adj1" fmla="val 50000"/>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Eğri Bağlayıcı 57"/>
                <p:cNvCxnSpPr/>
                <p:nvPr/>
              </p:nvCxnSpPr>
              <p:spPr>
                <a:xfrm rot="5400000">
                  <a:off x="1442654" y="3838701"/>
                  <a:ext cx="540872" cy="48905"/>
                </a:xfrm>
                <a:prstGeom prst="curvedConnector3">
                  <a:avLst>
                    <a:gd name="adj1" fmla="val 50000"/>
                  </a:avLst>
                </a:prstGeom>
                <a:ln w="31750" cmpd="sng">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ğri Bağlayıcı 58"/>
                <p:cNvCxnSpPr/>
                <p:nvPr/>
              </p:nvCxnSpPr>
              <p:spPr>
                <a:xfrm rot="5400000">
                  <a:off x="1384220" y="10915480"/>
                  <a:ext cx="645485" cy="53354"/>
                </a:xfrm>
                <a:prstGeom prst="curvedConnector3">
                  <a:avLst>
                    <a:gd name="adj1" fmla="val 50000"/>
                  </a:avLst>
                </a:prstGeom>
                <a:ln w="31750" cmpd="sng">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5" name="Metin kutusu 44"/>
            <p:cNvSpPr txBox="1"/>
            <p:nvPr/>
          </p:nvSpPr>
          <p:spPr>
            <a:xfrm rot="16200000">
              <a:off x="8426182" y="3589755"/>
              <a:ext cx="1526289" cy="276999"/>
            </a:xfrm>
            <a:prstGeom prst="rect">
              <a:avLst/>
            </a:prstGeom>
            <a:noFill/>
          </p:spPr>
          <p:txBody>
            <a:bodyPr wrap="square" rtlCol="0">
              <a:spAutoFit/>
            </a:bodyPr>
            <a:lstStyle/>
            <a:p>
              <a:r>
                <a:rPr lang="tr-TR" sz="1200" b="1" dirty="0"/>
                <a:t>SMART FACADE</a:t>
              </a:r>
              <a:endParaRPr lang="en-US" b="1" dirty="0"/>
            </a:p>
          </p:txBody>
        </p:sp>
        <p:grpSp>
          <p:nvGrpSpPr>
            <p:cNvPr id="16" name="Grup 15"/>
            <p:cNvGrpSpPr/>
            <p:nvPr/>
          </p:nvGrpSpPr>
          <p:grpSpPr>
            <a:xfrm>
              <a:off x="8561615" y="1175500"/>
              <a:ext cx="2882093" cy="5410450"/>
              <a:chOff x="8561615" y="1175500"/>
              <a:chExt cx="2882093" cy="5410450"/>
            </a:xfrm>
          </p:grpSpPr>
          <p:sp>
            <p:nvSpPr>
              <p:cNvPr id="40" name="Metin kutusu 39"/>
              <p:cNvSpPr txBox="1"/>
              <p:nvPr/>
            </p:nvSpPr>
            <p:spPr>
              <a:xfrm rot="16200000">
                <a:off x="10585999" y="2410088"/>
                <a:ext cx="1407641" cy="307777"/>
              </a:xfrm>
              <a:prstGeom prst="rect">
                <a:avLst/>
              </a:prstGeom>
              <a:noFill/>
            </p:spPr>
            <p:txBody>
              <a:bodyPr wrap="square" rtlCol="0">
                <a:spAutoFit/>
              </a:bodyPr>
              <a:lstStyle/>
              <a:p>
                <a:r>
                  <a:rPr lang="en-US" sz="1400" b="1" dirty="0"/>
                  <a:t>Charge</a:t>
                </a:r>
                <a:r>
                  <a:rPr lang="tr-TR" sz="1400" b="1" dirty="0"/>
                  <a:t> (Facade)</a:t>
                </a:r>
                <a:endParaRPr lang="en-US" sz="2000" b="1" dirty="0"/>
              </a:p>
            </p:txBody>
          </p:sp>
          <p:pic>
            <p:nvPicPr>
              <p:cNvPr id="38" name="Picture 2" descr="https://fanburada.com/wp-content/uploads/2018/05/BLU-40-1-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58" t="18390" r="3893" b="24698"/>
              <a:stretch/>
            </p:blipFill>
            <p:spPr bwMode="auto">
              <a:xfrm>
                <a:off x="9816290" y="1175500"/>
                <a:ext cx="470972" cy="330738"/>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Dirsek Bağlayıcısı 47"/>
              <p:cNvCxnSpPr>
                <a:stCxn id="38" idx="0"/>
                <a:endCxn id="10" idx="2"/>
              </p:cNvCxnSpPr>
              <p:nvPr/>
            </p:nvCxnSpPr>
            <p:spPr>
              <a:xfrm rot="16200000" flipH="1" flipV="1">
                <a:off x="6601471" y="3135644"/>
                <a:ext cx="5410450" cy="1490161"/>
              </a:xfrm>
              <a:prstGeom prst="bentConnector5">
                <a:avLst>
                  <a:gd name="adj1" fmla="val -4225"/>
                  <a:gd name="adj2" fmla="val -89858"/>
                  <a:gd name="adj3" fmla="val 104225"/>
                </a:avLst>
              </a:prstGeom>
              <a:ln>
                <a:headEnd type="oval"/>
                <a:tailEnd type="triangle" w="lg" len="med"/>
              </a:ln>
            </p:spPr>
            <p:style>
              <a:lnRef idx="2">
                <a:schemeClr val="dk1"/>
              </a:lnRef>
              <a:fillRef idx="0">
                <a:schemeClr val="dk1"/>
              </a:fillRef>
              <a:effectRef idx="1">
                <a:schemeClr val="dk1"/>
              </a:effectRef>
              <a:fontRef idx="minor">
                <a:schemeClr val="tx1"/>
              </a:fontRef>
            </p:style>
          </p:cxnSp>
        </p:grpSp>
        <p:sp>
          <p:nvSpPr>
            <p:cNvPr id="50" name="Dikdörtgen 49"/>
            <p:cNvSpPr/>
            <p:nvPr/>
          </p:nvSpPr>
          <p:spPr>
            <a:xfrm>
              <a:off x="9634515" y="6483654"/>
              <a:ext cx="2187382" cy="13557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5" name="Şeritli Sağ Ok 104"/>
            <p:cNvSpPr/>
            <p:nvPr/>
          </p:nvSpPr>
          <p:spPr>
            <a:xfrm rot="10800000">
              <a:off x="8974073" y="4612745"/>
              <a:ext cx="1165795" cy="214611"/>
            </a:xfrm>
            <a:prstGeom prst="stripedRightArrow">
              <a:avLst>
                <a:gd name="adj1" fmla="val 54954"/>
                <a:gd name="adj2" fmla="val 83615"/>
              </a:avLst>
            </a:prstGeom>
            <a:solidFill>
              <a:srgbClr val="93E2ED"/>
            </a:solidFill>
            <a:ln w="3175">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tr-TR" b="1" dirty="0">
                <a:ln w="22225">
                  <a:solidFill>
                    <a:schemeClr val="accent2"/>
                  </a:solidFill>
                  <a:prstDash val="solid"/>
                </a:ln>
                <a:solidFill>
                  <a:schemeClr val="accent2">
                    <a:lumMod val="40000"/>
                    <a:lumOff val="60000"/>
                  </a:schemeClr>
                </a:solidFill>
              </a:endParaRPr>
            </a:p>
          </p:txBody>
        </p:sp>
        <p:grpSp>
          <p:nvGrpSpPr>
            <p:cNvPr id="18" name="Grup 17"/>
            <p:cNvGrpSpPr/>
            <p:nvPr/>
          </p:nvGrpSpPr>
          <p:grpSpPr>
            <a:xfrm>
              <a:off x="9771791" y="2490655"/>
              <a:ext cx="893193" cy="2092281"/>
              <a:chOff x="9771791" y="2490655"/>
              <a:chExt cx="893193" cy="2092281"/>
            </a:xfrm>
          </p:grpSpPr>
          <p:sp>
            <p:nvSpPr>
              <p:cNvPr id="113" name="Dikdörtgen 112"/>
              <p:cNvSpPr/>
              <p:nvPr/>
            </p:nvSpPr>
            <p:spPr>
              <a:xfrm>
                <a:off x="9797643" y="4305937"/>
                <a:ext cx="808235" cy="276999"/>
              </a:xfrm>
              <a:prstGeom prst="rect">
                <a:avLst/>
              </a:prstGeom>
            </p:spPr>
            <p:txBody>
              <a:bodyPr wrap="none">
                <a:spAutoFit/>
              </a:bodyPr>
              <a:lstStyle/>
              <a:p>
                <a:r>
                  <a:rPr lang="tr-TR" sz="1200" b="1" dirty="0">
                    <a:latin typeface="Arial" panose="020B0604020202020204" pitchFamily="34" charset="0"/>
                    <a:cs typeface="Arial" panose="020B0604020202020204" pitchFamily="34" charset="0"/>
                  </a:rPr>
                  <a:t>20 W/m2</a:t>
                </a:r>
              </a:p>
            </p:txBody>
          </p:sp>
          <p:sp>
            <p:nvSpPr>
              <p:cNvPr id="114" name="Dikdörtgen 113"/>
              <p:cNvSpPr/>
              <p:nvPr/>
            </p:nvSpPr>
            <p:spPr>
              <a:xfrm>
                <a:off x="9771791" y="2490655"/>
                <a:ext cx="893193" cy="276999"/>
              </a:xfrm>
              <a:prstGeom prst="rect">
                <a:avLst/>
              </a:prstGeom>
            </p:spPr>
            <p:txBody>
              <a:bodyPr wrap="none">
                <a:spAutoFit/>
              </a:bodyPr>
              <a:lstStyle/>
              <a:p>
                <a:r>
                  <a:rPr lang="tr-TR" sz="1200" b="1" dirty="0">
                    <a:latin typeface="Arial" panose="020B0604020202020204" pitchFamily="34" charset="0"/>
                    <a:cs typeface="Arial" panose="020B0604020202020204" pitchFamily="34" charset="0"/>
                  </a:rPr>
                  <a:t>300 W/m2</a:t>
                </a:r>
              </a:p>
            </p:txBody>
          </p:sp>
        </p:grpSp>
        <p:grpSp>
          <p:nvGrpSpPr>
            <p:cNvPr id="17" name="Grup 16"/>
            <p:cNvGrpSpPr/>
            <p:nvPr/>
          </p:nvGrpSpPr>
          <p:grpSpPr>
            <a:xfrm>
              <a:off x="7984310" y="1288785"/>
              <a:ext cx="2158116" cy="1955782"/>
              <a:chOff x="7984310" y="1288785"/>
              <a:chExt cx="2158116" cy="1955782"/>
            </a:xfrm>
          </p:grpSpPr>
          <p:sp>
            <p:nvSpPr>
              <p:cNvPr id="43" name="Metin kutusu 42"/>
              <p:cNvSpPr txBox="1"/>
              <p:nvPr/>
            </p:nvSpPr>
            <p:spPr>
              <a:xfrm>
                <a:off x="7984310" y="1288785"/>
                <a:ext cx="905984" cy="356123"/>
              </a:xfrm>
              <a:prstGeom prst="rect">
                <a:avLst/>
              </a:prstGeom>
              <a:noFill/>
            </p:spPr>
            <p:txBody>
              <a:bodyPr wrap="square" rtlCol="0">
                <a:spAutoFit/>
              </a:bodyPr>
              <a:lstStyle/>
              <a:p>
                <a:r>
                  <a:rPr lang="tr-TR" sz="1714" b="1" dirty="0"/>
                  <a:t>Solar</a:t>
                </a:r>
                <a:endParaRPr lang="en-US" sz="2143" b="1" dirty="0"/>
              </a:p>
            </p:txBody>
          </p:sp>
          <p:grpSp>
            <p:nvGrpSpPr>
              <p:cNvPr id="122" name="Grup 121"/>
              <p:cNvGrpSpPr/>
              <p:nvPr/>
            </p:nvGrpSpPr>
            <p:grpSpPr>
              <a:xfrm>
                <a:off x="8106948" y="2323674"/>
                <a:ext cx="2035478" cy="920893"/>
                <a:chOff x="8106948" y="2367216"/>
                <a:chExt cx="2035478" cy="920893"/>
              </a:xfrm>
            </p:grpSpPr>
            <p:sp>
              <p:nvSpPr>
                <p:cNvPr id="103" name="Şeritli Sağ Ok 102"/>
                <p:cNvSpPr/>
                <p:nvPr/>
              </p:nvSpPr>
              <p:spPr>
                <a:xfrm rot="2232523">
                  <a:off x="8106948" y="2367216"/>
                  <a:ext cx="2035478" cy="388212"/>
                </a:xfrm>
                <a:prstGeom prst="stripedRightArrow">
                  <a:avLst/>
                </a:prstGeom>
                <a:solidFill>
                  <a:srgbClr val="93E2ED"/>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b="1">
                    <a:ln w="22225">
                      <a:solidFill>
                        <a:schemeClr val="accent2"/>
                      </a:solidFill>
                      <a:prstDash val="solid"/>
                    </a:ln>
                    <a:solidFill>
                      <a:schemeClr val="accent2">
                        <a:lumMod val="40000"/>
                        <a:lumOff val="60000"/>
                      </a:schemeClr>
                    </a:solidFill>
                  </a:endParaRPr>
                </a:p>
              </p:txBody>
            </p:sp>
            <p:sp>
              <p:nvSpPr>
                <p:cNvPr id="121" name="Şeritli Sağ Ok 120"/>
                <p:cNvSpPr/>
                <p:nvPr/>
              </p:nvSpPr>
              <p:spPr>
                <a:xfrm rot="7421418">
                  <a:off x="8899120" y="2974685"/>
                  <a:ext cx="518522" cy="108326"/>
                </a:xfrm>
                <a:prstGeom prst="stripedRightArrow">
                  <a:avLst>
                    <a:gd name="adj1" fmla="val 50000"/>
                    <a:gd name="adj2" fmla="val 75812"/>
                  </a:avLst>
                </a:prstGeom>
                <a:solidFill>
                  <a:srgbClr val="93E2ED"/>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tr-TR" b="1">
                    <a:ln w="22225">
                      <a:solidFill>
                        <a:schemeClr val="accent2"/>
                      </a:solidFill>
                      <a:prstDash val="solid"/>
                    </a:ln>
                    <a:solidFill>
                      <a:schemeClr val="accent2">
                        <a:lumMod val="40000"/>
                        <a:lumOff val="60000"/>
                      </a:schemeClr>
                    </a:solidFill>
                  </a:endParaRPr>
                </a:p>
              </p:txBody>
            </p:sp>
          </p:grpSp>
        </p:grpSp>
        <p:grpSp>
          <p:nvGrpSpPr>
            <p:cNvPr id="2" name="Group 15"/>
            <p:cNvGrpSpPr>
              <a:grpSpLocks/>
            </p:cNvGrpSpPr>
            <p:nvPr/>
          </p:nvGrpSpPr>
          <p:grpSpPr bwMode="auto">
            <a:xfrm>
              <a:off x="10671342" y="4049022"/>
              <a:ext cx="788973" cy="200025"/>
              <a:chOff x="9267" y="7305"/>
              <a:chExt cx="1243" cy="315"/>
            </a:xfrm>
          </p:grpSpPr>
          <p:sp>
            <p:nvSpPr>
              <p:cNvPr id="9" name="AutoShape 16"/>
              <p:cNvSpPr>
                <a:spLocks noChangeArrowheads="1"/>
              </p:cNvSpPr>
              <p:nvPr/>
            </p:nvSpPr>
            <p:spPr bwMode="auto">
              <a:xfrm rot="5258804">
                <a:off x="10263" y="7357"/>
                <a:ext cx="300" cy="195"/>
              </a:xfrm>
              <a:prstGeom prst="chevron">
                <a:avLst>
                  <a:gd name="adj" fmla="val 70256"/>
                </a:avLst>
              </a:prstGeom>
              <a:solidFill>
                <a:srgbClr val="06AAA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tr-TR"/>
              </a:p>
            </p:txBody>
          </p:sp>
          <p:sp>
            <p:nvSpPr>
              <p:cNvPr id="15" name="AutoShape 17"/>
              <p:cNvSpPr>
                <a:spLocks noChangeArrowheads="1"/>
              </p:cNvSpPr>
              <p:nvPr/>
            </p:nvSpPr>
            <p:spPr bwMode="auto">
              <a:xfrm rot="16200000">
                <a:off x="9215" y="7372"/>
                <a:ext cx="300" cy="195"/>
              </a:xfrm>
              <a:prstGeom prst="chevron">
                <a:avLst>
                  <a:gd name="adj" fmla="val 70256"/>
                </a:avLst>
              </a:prstGeom>
              <a:solidFill>
                <a:srgbClr val="06AAA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tr-TR"/>
              </a:p>
            </p:txBody>
          </p:sp>
        </p:grpSp>
        <p:sp>
          <p:nvSpPr>
            <p:cNvPr id="87" name="Metin Kutusu 2"/>
            <p:cNvSpPr txBox="1">
              <a:spLocks noChangeArrowheads="1"/>
            </p:cNvSpPr>
            <p:nvPr/>
          </p:nvSpPr>
          <p:spPr bwMode="auto">
            <a:xfrm>
              <a:off x="9667452" y="5192156"/>
              <a:ext cx="1731962" cy="3693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tr-TR" altLang="tr-TR" sz="900" b="1" i="0" u="none" strike="noStrike" cap="none" normalizeH="0" baseline="0" dirty="0">
                  <a:ln>
                    <a:noFill/>
                  </a:ln>
                  <a:solidFill>
                    <a:schemeClr val="tx1"/>
                  </a:solidFill>
                  <a:effectLst/>
                  <a:latin typeface="Calibri" panose="020F0502020204030204" pitchFamily="34" charset="0"/>
                </a:rPr>
                <a:t>Daily </a:t>
              </a:r>
              <a:r>
                <a:rPr kumimoji="0" lang="en-US" altLang="tr-TR" sz="900" b="1" i="0" u="none" strike="noStrike" cap="none" normalizeH="0" baseline="0" dirty="0">
                  <a:ln>
                    <a:noFill/>
                  </a:ln>
                  <a:solidFill>
                    <a:schemeClr val="tx1"/>
                  </a:solidFill>
                  <a:effectLst/>
                  <a:latin typeface="Calibri" panose="020F0502020204030204" pitchFamily="34" charset="0"/>
                </a:rPr>
                <a:t>heating need because of wall heat loss: 0.4 </a:t>
              </a:r>
              <a:r>
                <a:rPr kumimoji="0" lang="tr-TR" altLang="tr-TR" sz="900" b="1" i="0" u="none" strike="noStrike" cap="none" normalizeH="0" baseline="0" dirty="0">
                  <a:ln>
                    <a:noFill/>
                  </a:ln>
                  <a:solidFill>
                    <a:schemeClr val="tx1"/>
                  </a:solidFill>
                  <a:effectLst/>
                  <a:latin typeface="Calibri" panose="020F0502020204030204" pitchFamily="34" charset="0"/>
                </a:rPr>
                <a:t>kWh/m2.day</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90" name="Metin Kutusu 2"/>
            <p:cNvSpPr txBox="1">
              <a:spLocks noChangeArrowheads="1"/>
            </p:cNvSpPr>
            <p:nvPr/>
          </p:nvSpPr>
          <p:spPr bwMode="auto">
            <a:xfrm>
              <a:off x="9698872" y="3503331"/>
              <a:ext cx="1731962" cy="3693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p>
              <a:pPr lvl="0" eaLnBrk="0" fontAlgn="base" hangingPunct="0">
                <a:spcBef>
                  <a:spcPct val="0"/>
                </a:spcBef>
                <a:spcAft>
                  <a:spcPts val="800"/>
                </a:spcAft>
              </a:pPr>
              <a:r>
                <a:rPr lang="en-US" altLang="tr-TR" sz="900" b="1" dirty="0">
                  <a:latin typeface="Calibri" panose="020F0502020204030204" pitchFamily="34" charset="0"/>
                </a:rPr>
                <a:t>Daily solar thermal energy: 1.2 kWh/m2.day</a:t>
              </a:r>
              <a:endParaRPr lang="en-US" altLang="tr-TR" dirty="0">
                <a:latin typeface="Arial" panose="020B0604020202020204" pitchFamily="34" charset="0"/>
              </a:endParaRPr>
            </a:p>
          </p:txBody>
        </p:sp>
      </p:grpSp>
      <p:sp>
        <p:nvSpPr>
          <p:cNvPr id="20" name="Dikdörtgen 19"/>
          <p:cNvSpPr/>
          <p:nvPr/>
        </p:nvSpPr>
        <p:spPr>
          <a:xfrm>
            <a:off x="172727" y="2419309"/>
            <a:ext cx="5023072" cy="2462213"/>
          </a:xfrm>
          <a:prstGeom prst="rect">
            <a:avLst/>
          </a:prstGeom>
        </p:spPr>
        <p:txBody>
          <a:bodyPr wrap="square">
            <a:spAutoFit/>
          </a:bodyPr>
          <a:lstStyle/>
          <a:p>
            <a:pPr algn="just"/>
            <a:r>
              <a:rPr lang="tr-TR" sz="1100" dirty="0">
                <a:solidFill>
                  <a:srgbClr val="595959"/>
                </a:solidFill>
                <a:latin typeface="Arial" panose="020B0604020202020204" pitchFamily="34" charset="0"/>
                <a:ea typeface="Times New Roman" panose="02020603050405020304" pitchFamily="18" charset="0"/>
              </a:rPr>
              <a:t>HEAT LOSS: </a:t>
            </a:r>
          </a:p>
          <a:p>
            <a:pPr algn="just"/>
            <a:r>
              <a:rPr lang="en-US" sz="1100" dirty="0">
                <a:solidFill>
                  <a:srgbClr val="595959"/>
                </a:solidFill>
                <a:latin typeface="Arial" panose="020B0604020202020204" pitchFamily="34" charset="0"/>
                <a:ea typeface="Times New Roman" panose="02020603050405020304" pitchFamily="18" charset="0"/>
              </a:rPr>
              <a:t>U</a:t>
            </a:r>
            <a:r>
              <a:rPr lang="tr-TR" sz="1100" dirty="0">
                <a:solidFill>
                  <a:srgbClr val="595959"/>
                </a:solidFill>
                <a:latin typeface="Arial" panose="020B0604020202020204" pitchFamily="34" charset="0"/>
                <a:ea typeface="Times New Roman" panose="02020603050405020304" pitchFamily="18" charset="0"/>
              </a:rPr>
              <a:t>=</a:t>
            </a:r>
            <a:r>
              <a:rPr lang="en-US" sz="1100" dirty="0">
                <a:solidFill>
                  <a:srgbClr val="595959"/>
                </a:solidFill>
                <a:latin typeface="Arial" panose="020B0604020202020204" pitchFamily="34" charset="0"/>
                <a:ea typeface="Times New Roman" panose="02020603050405020304" pitchFamily="18" charset="0"/>
              </a:rPr>
              <a:t>1.0 W/m2.K</a:t>
            </a:r>
            <a:r>
              <a:rPr lang="tr-TR" sz="1100" dirty="0">
                <a:solidFill>
                  <a:srgbClr val="595959"/>
                </a:solidFill>
                <a:latin typeface="Arial" panose="020B0604020202020204" pitchFamily="34" charset="0"/>
                <a:ea typeface="Times New Roman" panose="02020603050405020304" pitchFamily="18" charset="0"/>
              </a:rPr>
              <a:t>, DT= 20 °</a:t>
            </a:r>
            <a:r>
              <a:rPr lang="tr-TR" sz="1100" dirty="0">
                <a:latin typeface="Arial" panose="020B0604020202020204" pitchFamily="34" charset="0"/>
                <a:ea typeface="Times New Roman" panose="02020603050405020304" pitchFamily="18" charset="0"/>
              </a:rPr>
              <a:t>C </a:t>
            </a:r>
            <a:r>
              <a:rPr lang="tr-TR" sz="1100" b="1" dirty="0">
                <a:solidFill>
                  <a:schemeClr val="accent2"/>
                </a:solidFill>
                <a:latin typeface="Arial" panose="020B0604020202020204" pitchFamily="34" charset="0"/>
                <a:ea typeface="Times New Roman" panose="02020603050405020304" pitchFamily="18" charset="0"/>
              </a:rPr>
              <a:t>                 </a:t>
            </a:r>
            <a:r>
              <a:rPr lang="en-US" sz="1100" b="1" dirty="0">
                <a:solidFill>
                  <a:schemeClr val="accent2"/>
                </a:solidFill>
                <a:latin typeface="Arial" panose="020B0604020202020204" pitchFamily="34" charset="0"/>
                <a:ea typeface="Times New Roman" panose="02020603050405020304" pitchFamily="18" charset="0"/>
              </a:rPr>
              <a:t>20 W/m2</a:t>
            </a:r>
            <a:r>
              <a:rPr lang="en-US" sz="1100" dirty="0">
                <a:solidFill>
                  <a:srgbClr val="595959"/>
                </a:solidFill>
                <a:latin typeface="Arial" panose="020B0604020202020204" pitchFamily="34" charset="0"/>
                <a:ea typeface="Times New Roman" panose="02020603050405020304" pitchFamily="18" charset="0"/>
              </a:rPr>
              <a:t>. </a:t>
            </a:r>
            <a:endParaRPr lang="tr-TR" sz="1100" dirty="0">
              <a:solidFill>
                <a:srgbClr val="595959"/>
              </a:solidFill>
              <a:latin typeface="Arial" panose="020B0604020202020204" pitchFamily="34" charset="0"/>
              <a:ea typeface="Times New Roman" panose="02020603050405020304" pitchFamily="18" charset="0"/>
            </a:endParaRPr>
          </a:p>
          <a:p>
            <a:pPr algn="just"/>
            <a:r>
              <a:rPr lang="en-US" sz="1100" dirty="0">
                <a:solidFill>
                  <a:srgbClr val="595959"/>
                </a:solidFill>
                <a:latin typeface="Arial" panose="020B0604020202020204" pitchFamily="34" charset="0"/>
                <a:ea typeface="Times New Roman" panose="02020603050405020304" pitchFamily="18" charset="0"/>
              </a:rPr>
              <a:t>Heating Load, </a:t>
            </a:r>
            <a:r>
              <a:rPr lang="tr-TR" sz="1100" dirty="0" err="1">
                <a:solidFill>
                  <a:srgbClr val="595959"/>
                </a:solidFill>
                <a:latin typeface="Arial" panose="020B0604020202020204" pitchFamily="34" charset="0"/>
                <a:ea typeface="Times New Roman" panose="02020603050405020304" pitchFamily="18" charset="0"/>
              </a:rPr>
              <a:t>daily</a:t>
            </a:r>
            <a:r>
              <a:rPr lang="tr-TR" sz="1100" dirty="0">
                <a:solidFill>
                  <a:srgbClr val="595959"/>
                </a:solidFill>
                <a:latin typeface="Arial" panose="020B0604020202020204" pitchFamily="34" charset="0"/>
                <a:ea typeface="Times New Roman" panose="02020603050405020304" pitchFamily="18" charset="0"/>
              </a:rPr>
              <a:t>                             </a:t>
            </a:r>
            <a:r>
              <a:rPr lang="en-US" sz="1100" b="1" dirty="0">
                <a:solidFill>
                  <a:schemeClr val="accent2"/>
                </a:solidFill>
                <a:latin typeface="Arial" panose="020B0604020202020204" pitchFamily="34" charset="0"/>
                <a:ea typeface="Times New Roman" panose="02020603050405020304" pitchFamily="18" charset="0"/>
              </a:rPr>
              <a:t>Ploss = 400 Wh/m2.day</a:t>
            </a:r>
            <a:endParaRPr lang="tr-TR" sz="1100" b="1" dirty="0">
              <a:solidFill>
                <a:schemeClr val="accent2"/>
              </a:solidFill>
              <a:latin typeface="Arial" panose="020B0604020202020204" pitchFamily="34" charset="0"/>
              <a:ea typeface="Times New Roman" panose="02020603050405020304" pitchFamily="18" charset="0"/>
            </a:endParaRPr>
          </a:p>
          <a:p>
            <a:pPr algn="just"/>
            <a:endParaRPr lang="tr-TR" sz="1100" b="1" dirty="0">
              <a:solidFill>
                <a:schemeClr val="accent2"/>
              </a:solidFill>
              <a:latin typeface="Arial" panose="020B0604020202020204" pitchFamily="34" charset="0"/>
              <a:ea typeface="Times New Roman" panose="02020603050405020304" pitchFamily="18" charset="0"/>
            </a:endParaRPr>
          </a:p>
          <a:p>
            <a:endParaRPr lang="tr-TR" sz="1100" dirty="0">
              <a:solidFill>
                <a:srgbClr val="595959"/>
              </a:solidFill>
              <a:latin typeface="Arial" panose="020B0604020202020204" pitchFamily="34" charset="0"/>
              <a:ea typeface="Times New Roman" panose="02020603050405020304" pitchFamily="18" charset="0"/>
            </a:endParaRPr>
          </a:p>
          <a:p>
            <a:r>
              <a:rPr lang="tr-TR" sz="1100" dirty="0">
                <a:solidFill>
                  <a:srgbClr val="595959"/>
                </a:solidFill>
                <a:latin typeface="Arial" panose="020B0604020202020204" pitchFamily="34" charset="0"/>
                <a:ea typeface="Times New Roman" panose="02020603050405020304" pitchFamily="18" charset="0"/>
              </a:rPr>
              <a:t>HEAT GENERATION:</a:t>
            </a:r>
          </a:p>
          <a:p>
            <a:r>
              <a:rPr lang="tr-TR" sz="1100" dirty="0">
                <a:solidFill>
                  <a:srgbClr val="595959"/>
                </a:solidFill>
                <a:latin typeface="Arial" panose="020B0604020202020204" pitchFamily="34" charset="0"/>
                <a:ea typeface="Times New Roman" panose="02020603050405020304" pitchFamily="18" charset="0"/>
              </a:rPr>
              <a:t>On </a:t>
            </a:r>
            <a:r>
              <a:rPr lang="en-US" sz="1100" dirty="0">
                <a:solidFill>
                  <a:srgbClr val="595959"/>
                </a:solidFill>
                <a:latin typeface="Arial" panose="020B0604020202020204" pitchFamily="34" charset="0"/>
                <a:ea typeface="Times New Roman" panose="02020603050405020304" pitchFamily="18" charset="0"/>
              </a:rPr>
              <a:t>a sunny day, </a:t>
            </a:r>
            <a:r>
              <a:rPr lang="tr-TR" sz="1100" dirty="0">
                <a:solidFill>
                  <a:srgbClr val="595959"/>
                </a:solidFill>
                <a:latin typeface="Arial" panose="020B0604020202020204" pitchFamily="34" charset="0"/>
                <a:ea typeface="Times New Roman" panose="02020603050405020304" pitchFamily="18" charset="0"/>
              </a:rPr>
              <a:t>                                  </a:t>
            </a:r>
            <a:r>
              <a:rPr lang="en-US" sz="1100" b="1" dirty="0">
                <a:solidFill>
                  <a:schemeClr val="accent2"/>
                </a:solidFill>
                <a:latin typeface="Arial" panose="020B0604020202020204" pitchFamily="34" charset="0"/>
                <a:ea typeface="Times New Roman" panose="02020603050405020304" pitchFamily="18" charset="0"/>
              </a:rPr>
              <a:t>P</a:t>
            </a:r>
            <a:r>
              <a:rPr lang="tr-TR" sz="1100" b="1" dirty="0">
                <a:solidFill>
                  <a:schemeClr val="accent2"/>
                </a:solidFill>
                <a:latin typeface="Arial" panose="020B0604020202020204" pitchFamily="34" charset="0"/>
                <a:ea typeface="Times New Roman" panose="02020603050405020304" pitchFamily="18" charset="0"/>
              </a:rPr>
              <a:t>solar</a:t>
            </a:r>
            <a:r>
              <a:rPr lang="en-US" sz="1100" b="1" dirty="0">
                <a:solidFill>
                  <a:schemeClr val="accent2"/>
                </a:solidFill>
                <a:latin typeface="Arial" panose="020B0604020202020204" pitchFamily="34" charset="0"/>
                <a:ea typeface="Times New Roman" panose="02020603050405020304" pitchFamily="18" charset="0"/>
              </a:rPr>
              <a:t> = </a:t>
            </a:r>
            <a:r>
              <a:rPr lang="tr-TR" sz="1100" b="1" dirty="0">
                <a:solidFill>
                  <a:schemeClr val="accent2"/>
                </a:solidFill>
                <a:latin typeface="Arial" panose="020B0604020202020204" pitchFamily="34" charset="0"/>
                <a:ea typeface="Times New Roman" panose="02020603050405020304" pitchFamily="18" charset="0"/>
              </a:rPr>
              <a:t>12</a:t>
            </a:r>
            <a:r>
              <a:rPr lang="en-US" sz="1100" b="1" dirty="0">
                <a:solidFill>
                  <a:schemeClr val="accent2"/>
                </a:solidFill>
                <a:latin typeface="Arial" panose="020B0604020202020204" pitchFamily="34" charset="0"/>
                <a:ea typeface="Times New Roman" panose="02020603050405020304" pitchFamily="18" charset="0"/>
              </a:rPr>
              <a:t>00 Wh/m2.day</a:t>
            </a:r>
          </a:p>
          <a:p>
            <a:pPr algn="just"/>
            <a:endParaRPr lang="tr-TR" sz="1100" dirty="0">
              <a:solidFill>
                <a:srgbClr val="595959"/>
              </a:solidFill>
              <a:latin typeface="Arial" panose="020B0604020202020204" pitchFamily="34" charset="0"/>
              <a:ea typeface="Times New Roman" panose="02020603050405020304" pitchFamily="18" charset="0"/>
            </a:endParaRPr>
          </a:p>
          <a:p>
            <a:pPr algn="just"/>
            <a:endParaRPr lang="tr-TR" sz="1100" dirty="0">
              <a:solidFill>
                <a:srgbClr val="595959"/>
              </a:solidFill>
              <a:latin typeface="Arial" panose="020B0604020202020204" pitchFamily="34" charset="0"/>
              <a:ea typeface="Times New Roman" panose="02020603050405020304" pitchFamily="18" charset="0"/>
            </a:endParaRPr>
          </a:p>
          <a:p>
            <a:pPr algn="just"/>
            <a:r>
              <a:rPr lang="en-US" sz="1100" dirty="0">
                <a:solidFill>
                  <a:srgbClr val="595959"/>
                </a:solidFill>
                <a:latin typeface="Arial" panose="020B0604020202020204" pitchFamily="34" charset="0"/>
                <a:ea typeface="Times New Roman" panose="02020603050405020304" pitchFamily="18" charset="0"/>
              </a:rPr>
              <a:t>It</a:t>
            </a:r>
            <a:r>
              <a:rPr lang="tr-TR" sz="1100" dirty="0">
                <a:solidFill>
                  <a:srgbClr val="595959"/>
                </a:solidFill>
                <a:latin typeface="Arial" panose="020B0604020202020204" pitchFamily="34" charset="0"/>
                <a:ea typeface="Times New Roman" panose="02020603050405020304" pitchFamily="18" charset="0"/>
              </a:rPr>
              <a:t> is </a:t>
            </a:r>
            <a:r>
              <a:rPr lang="en-US" sz="1100" dirty="0">
                <a:solidFill>
                  <a:srgbClr val="595959"/>
                </a:solidFill>
                <a:latin typeface="Arial" panose="020B0604020202020204" pitchFamily="34" charset="0"/>
                <a:ea typeface="Times New Roman" panose="02020603050405020304" pitchFamily="18" charset="0"/>
              </a:rPr>
              <a:t>equal to roughly 3 days' worth of heating energy for the same facade. Of course, if we assume that only half of the building's facade receives sunlight, this value corresponds to approximately </a:t>
            </a:r>
            <a:r>
              <a:rPr lang="en-US" sz="1100" dirty="0">
                <a:solidFill>
                  <a:schemeClr val="accent2"/>
                </a:solidFill>
                <a:latin typeface="Arial" panose="020B0604020202020204" pitchFamily="34" charset="0"/>
                <a:ea typeface="Times New Roman" panose="02020603050405020304" pitchFamily="18" charset="0"/>
              </a:rPr>
              <a:t>one day's worth of heating energy</a:t>
            </a:r>
            <a:r>
              <a:rPr lang="en-US" sz="1100" dirty="0">
                <a:solidFill>
                  <a:srgbClr val="595959"/>
                </a:solidFill>
                <a:latin typeface="Arial" panose="020B0604020202020204" pitchFamily="34" charset="0"/>
                <a:ea typeface="Times New Roman" panose="02020603050405020304" pitchFamily="18" charset="0"/>
              </a:rPr>
              <a:t>.</a:t>
            </a:r>
          </a:p>
          <a:p>
            <a:pPr algn="just"/>
            <a:endParaRPr lang="en-US" sz="1100" b="1" dirty="0">
              <a:solidFill>
                <a:schemeClr val="accent2"/>
              </a:solidFill>
              <a:latin typeface="Arial" panose="020B0604020202020204" pitchFamily="34" charset="0"/>
              <a:ea typeface="Times New Roman" panose="02020603050405020304" pitchFamily="18" charset="0"/>
            </a:endParaRPr>
          </a:p>
          <a:p>
            <a:pPr algn="just"/>
            <a:endParaRPr lang="tr-TR" sz="1100" dirty="0">
              <a:solidFill>
                <a:srgbClr val="595959"/>
              </a:solidFill>
              <a:latin typeface="Arial" panose="020B0604020202020204" pitchFamily="34" charset="0"/>
              <a:ea typeface="Times New Roman" panose="02020603050405020304" pitchFamily="18" charset="0"/>
            </a:endParaRPr>
          </a:p>
        </p:txBody>
      </p:sp>
      <p:sp>
        <p:nvSpPr>
          <p:cNvPr id="88" name="Dikdörtgen 87"/>
          <p:cNvSpPr/>
          <p:nvPr/>
        </p:nvSpPr>
        <p:spPr>
          <a:xfrm>
            <a:off x="5609849" y="2434320"/>
            <a:ext cx="2350239" cy="2108269"/>
          </a:xfrm>
          <a:prstGeom prst="rect">
            <a:avLst/>
          </a:prstGeom>
        </p:spPr>
        <p:txBody>
          <a:bodyPr wrap="square">
            <a:spAutoFit/>
          </a:bodyPr>
          <a:lstStyle/>
          <a:p>
            <a:pPr algn="just"/>
            <a:r>
              <a:rPr lang="en-US" sz="1100" dirty="0">
                <a:solidFill>
                  <a:schemeClr val="accent2"/>
                </a:solidFill>
                <a:latin typeface="Arial" panose="020B0604020202020204" pitchFamily="34" charset="0"/>
                <a:ea typeface="Times New Roman" panose="02020603050405020304" pitchFamily="18" charset="0"/>
              </a:rPr>
              <a:t>The </a:t>
            </a:r>
            <a:r>
              <a:rPr lang="en-US" sz="1100" b="1" dirty="0">
                <a:solidFill>
                  <a:schemeClr val="accent2"/>
                </a:solidFill>
                <a:latin typeface="Arial" panose="020B0604020202020204" pitchFamily="34" charset="0"/>
                <a:ea typeface="Times New Roman" panose="02020603050405020304" pitchFamily="18" charset="0"/>
              </a:rPr>
              <a:t>TES</a:t>
            </a:r>
            <a:r>
              <a:rPr lang="en-US" sz="1100" dirty="0">
                <a:solidFill>
                  <a:schemeClr val="accent2"/>
                </a:solidFill>
                <a:latin typeface="Arial" panose="020B0604020202020204" pitchFamily="34" charset="0"/>
                <a:ea typeface="Times New Roman" panose="02020603050405020304" pitchFamily="18" charset="0"/>
              </a:rPr>
              <a:t> system can operate at low heating temperature and can be </a:t>
            </a:r>
            <a:r>
              <a:rPr lang="en-US" sz="1100" b="1" dirty="0">
                <a:solidFill>
                  <a:schemeClr val="accent2"/>
                </a:solidFill>
                <a:latin typeface="Arial" panose="020B0604020202020204" pitchFamily="34" charset="0"/>
                <a:ea typeface="Times New Roman" panose="02020603050405020304" pitchFamily="18" charset="0"/>
              </a:rPr>
              <a:t>scaled</a:t>
            </a:r>
            <a:r>
              <a:rPr lang="en-US" sz="1100" dirty="0">
                <a:solidFill>
                  <a:schemeClr val="accent2"/>
                </a:solidFill>
                <a:latin typeface="Arial" panose="020B0604020202020204" pitchFamily="34" charset="0"/>
                <a:ea typeface="Times New Roman" panose="02020603050405020304" pitchFamily="18" charset="0"/>
              </a:rPr>
              <a:t> according to the solar energy coming to the </a:t>
            </a:r>
            <a:r>
              <a:rPr lang="en-US" sz="1100" b="1" dirty="0">
                <a:solidFill>
                  <a:schemeClr val="accent2"/>
                </a:solidFill>
                <a:latin typeface="Arial" panose="020B0604020202020204" pitchFamily="34" charset="0"/>
                <a:ea typeface="Times New Roman" panose="02020603050405020304" pitchFamily="18" charset="0"/>
              </a:rPr>
              <a:t>façade</a:t>
            </a:r>
            <a:r>
              <a:rPr lang="en-US" sz="1100" dirty="0">
                <a:solidFill>
                  <a:schemeClr val="accent2"/>
                </a:solidFill>
                <a:latin typeface="Arial" panose="020B0604020202020204" pitchFamily="34" charset="0"/>
                <a:ea typeface="Times New Roman" panose="02020603050405020304" pitchFamily="18" charset="0"/>
              </a:rPr>
              <a:t> and the heat loss from the </a:t>
            </a:r>
            <a:r>
              <a:rPr lang="en-US" sz="1100" b="1" dirty="0">
                <a:solidFill>
                  <a:schemeClr val="accent2"/>
                </a:solidFill>
                <a:latin typeface="Arial" panose="020B0604020202020204" pitchFamily="34" charset="0"/>
                <a:ea typeface="Times New Roman" panose="02020603050405020304" pitchFamily="18" charset="0"/>
              </a:rPr>
              <a:t>façade</a:t>
            </a:r>
            <a:r>
              <a:rPr lang="en-US" sz="1100" dirty="0">
                <a:solidFill>
                  <a:schemeClr val="accent2"/>
                </a:solidFill>
                <a:latin typeface="Arial" panose="020B0604020202020204" pitchFamily="34" charset="0"/>
                <a:ea typeface="Times New Roman" panose="02020603050405020304" pitchFamily="18" charset="0"/>
              </a:rPr>
              <a:t>. The HVAC system charged with TES can </a:t>
            </a:r>
            <a:r>
              <a:rPr lang="en-US" sz="1100" b="1" dirty="0">
                <a:solidFill>
                  <a:schemeClr val="accent2"/>
                </a:solidFill>
                <a:latin typeface="Arial" panose="020B0604020202020204" pitchFamily="34" charset="0"/>
                <a:ea typeface="Times New Roman" panose="02020603050405020304" pitchFamily="18" charset="0"/>
              </a:rPr>
              <a:t>manage the thermal loads </a:t>
            </a:r>
            <a:r>
              <a:rPr lang="en-US" sz="1100" dirty="0">
                <a:solidFill>
                  <a:schemeClr val="accent2"/>
                </a:solidFill>
                <a:latin typeface="Arial" panose="020B0604020202020204" pitchFamily="34" charset="0"/>
                <a:ea typeface="Times New Roman" panose="02020603050405020304" pitchFamily="18" charset="0"/>
              </a:rPr>
              <a:t>of the </a:t>
            </a:r>
            <a:r>
              <a:rPr lang="en-US" sz="1100" b="1" dirty="0">
                <a:solidFill>
                  <a:schemeClr val="accent2"/>
                </a:solidFill>
                <a:latin typeface="Arial" panose="020B0604020202020204" pitchFamily="34" charset="0"/>
                <a:ea typeface="Times New Roman" panose="02020603050405020304" pitchFamily="18" charset="0"/>
              </a:rPr>
              <a:t>façade</a:t>
            </a:r>
            <a:r>
              <a:rPr lang="en-US" sz="1100" dirty="0">
                <a:solidFill>
                  <a:schemeClr val="accent2"/>
                </a:solidFill>
                <a:latin typeface="Arial" panose="020B0604020202020204" pitchFamily="34" charset="0"/>
                <a:ea typeface="Times New Roman" panose="02020603050405020304" pitchFamily="18" charset="0"/>
              </a:rPr>
              <a:t> with air at the appropriate temperature and flow rate. Excess energy can be used for hot water needs.</a:t>
            </a:r>
          </a:p>
          <a:p>
            <a:pPr algn="just"/>
            <a:endParaRPr lang="tr-TR" sz="1000" b="1" dirty="0">
              <a:solidFill>
                <a:schemeClr val="accent2"/>
              </a:solidFill>
              <a:latin typeface="Arial" panose="020B0604020202020204" pitchFamily="34" charset="0"/>
              <a:ea typeface="Times New Roman" panose="02020603050405020304" pitchFamily="18" charset="0"/>
            </a:endParaRPr>
          </a:p>
        </p:txBody>
      </p:sp>
      <p:sp>
        <p:nvSpPr>
          <p:cNvPr id="91" name="AutoShape 2"/>
          <p:cNvSpPr>
            <a:spLocks noChangeShapeType="1"/>
          </p:cNvSpPr>
          <p:nvPr/>
        </p:nvSpPr>
        <p:spPr bwMode="auto">
          <a:xfrm>
            <a:off x="7023591" y="4185941"/>
            <a:ext cx="853713" cy="1827287"/>
          </a:xfrm>
          <a:prstGeom prst="bentConnector3">
            <a:avLst>
              <a:gd name="adj1" fmla="val 49926"/>
            </a:avLst>
          </a:prstGeom>
          <a:noFill/>
          <a:ln w="63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2" name="Sağ Ok 91"/>
          <p:cNvSpPr/>
          <p:nvPr/>
        </p:nvSpPr>
        <p:spPr>
          <a:xfrm>
            <a:off x="2121676" y="2688088"/>
            <a:ext cx="304800" cy="193986"/>
          </a:xfrm>
          <a:prstGeom prst="rightArrow">
            <a:avLst>
              <a:gd name="adj1" fmla="val 38567"/>
              <a:gd name="adj2" fmla="val 67313"/>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3" name="Sağ Ok 92"/>
          <p:cNvSpPr/>
          <p:nvPr/>
        </p:nvSpPr>
        <p:spPr>
          <a:xfrm>
            <a:off x="2121676" y="3408293"/>
            <a:ext cx="304800" cy="193986"/>
          </a:xfrm>
          <a:prstGeom prst="rightArrow">
            <a:avLst>
              <a:gd name="adj1" fmla="val 38567"/>
              <a:gd name="adj2" fmla="val 67313"/>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3282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sp>
        <p:nvSpPr>
          <p:cNvPr id="5" name="Rectangle 2"/>
          <p:cNvSpPr>
            <a:spLocks noChangeArrowheads="1"/>
          </p:cNvSpPr>
          <p:nvPr/>
        </p:nvSpPr>
        <p:spPr bwMode="auto">
          <a:xfrm>
            <a:off x="0" y="25377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6501" tIns="152352" rIns="91440" bIns="15235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tr-TR" sz="1100" b="1" i="0" u="none" strike="noStrike" cap="none" normalizeH="0" baseline="0">
              <a:ln>
                <a:noFill/>
              </a:ln>
              <a:solidFill>
                <a:srgbClr val="A5002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tr-TR" sz="1800" b="0" i="0" u="none" strike="noStrike" cap="none" normalizeH="0" baseline="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0" y="420664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6501" tIns="152352" rIns="91440" bIns="15235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tr-TR" sz="1100" b="1" i="0" u="none" strike="noStrike" cap="none" normalizeH="0" baseline="0">
              <a:ln>
                <a:noFill/>
              </a:ln>
              <a:solidFill>
                <a:srgbClr val="A5002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tr-TR" sz="1800" b="0" i="0" u="none" strike="noStrike" cap="none" normalizeH="0" baseline="0">
              <a:ln>
                <a:noFill/>
              </a:ln>
              <a:solidFill>
                <a:schemeClr val="tx1"/>
              </a:solidFill>
              <a:effectLst/>
              <a:latin typeface="Arial" panose="020B0604020202020204" pitchFamily="34" charset="0"/>
            </a:endParaRPr>
          </a:p>
        </p:txBody>
      </p:sp>
      <p:sp>
        <p:nvSpPr>
          <p:cNvPr id="2" name="Dikdörtgen 1"/>
          <p:cNvSpPr/>
          <p:nvPr/>
        </p:nvSpPr>
        <p:spPr>
          <a:xfrm>
            <a:off x="206826" y="1080306"/>
            <a:ext cx="5578154" cy="5632311"/>
          </a:xfrm>
          <a:prstGeom prst="rect">
            <a:avLst/>
          </a:prstGeom>
        </p:spPr>
        <p:txBody>
          <a:bodyPr wrap="square">
            <a:spAutoFit/>
          </a:bodyPr>
          <a:lstStyle/>
          <a:p>
            <a:pPr marL="36195" algn="just">
              <a:spcBef>
                <a:spcPts val="600"/>
              </a:spcBef>
              <a:spcAft>
                <a:spcPts val="600"/>
              </a:spcAft>
            </a:pPr>
            <a:r>
              <a:rPr lang="en-US" sz="12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Winter</a:t>
            </a: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p>
          <a:p>
            <a:pPr marL="36195" algn="just">
              <a:spcBef>
                <a:spcPts val="600"/>
              </a:spcBef>
              <a:spcAft>
                <a:spcPts val="600"/>
              </a:spcAft>
            </a:pPr>
            <a:r>
              <a:rPr lang="en-US"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Heat storage at a temperature of 30-40 C is sufficient for the winter. The working principle is as follows:</a:t>
            </a:r>
            <a:endParaRPr lang="tr-TR"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r>
              <a:rPr lang="en-US" sz="1200" dirty="0">
                <a:solidFill>
                  <a:srgbClr val="595959"/>
                </a:solidFill>
                <a:latin typeface="Arial" panose="020B0604020202020204" pitchFamily="34" charset="0"/>
                <a:ea typeface="Times New Roman" panose="02020603050405020304" pitchFamily="18" charset="0"/>
              </a:rPr>
              <a:t>Electricity generation is provided by PVT panels. The primary source for thermal energy is PVT. The secondary source is the Smart Facade. The air circulating in the façade can reach a temperature of 40-50 C even on winter days, and excess thermal heat is stored with TES. TES collects about </a:t>
            </a:r>
            <a:r>
              <a:rPr lang="tr-TR" sz="1200" dirty="0">
                <a:solidFill>
                  <a:srgbClr val="595959"/>
                </a:solidFill>
                <a:latin typeface="Arial" panose="020B0604020202020204" pitchFamily="34" charset="0"/>
                <a:ea typeface="Times New Roman" panose="02020603050405020304" pitchFamily="18" charset="0"/>
              </a:rPr>
              <a:t>3</a:t>
            </a:r>
            <a:r>
              <a:rPr lang="en-US" sz="1200" dirty="0">
                <a:solidFill>
                  <a:srgbClr val="595959"/>
                </a:solidFill>
                <a:latin typeface="Arial" panose="020B0604020202020204" pitchFamily="34" charset="0"/>
                <a:ea typeface="Times New Roman" panose="02020603050405020304" pitchFamily="18" charset="0"/>
              </a:rPr>
              <a:t>-</a:t>
            </a:r>
            <a:r>
              <a:rPr lang="tr-TR" sz="1200" dirty="0">
                <a:solidFill>
                  <a:srgbClr val="595959"/>
                </a:solidFill>
                <a:latin typeface="Arial" panose="020B0604020202020204" pitchFamily="34" charset="0"/>
                <a:ea typeface="Times New Roman" panose="02020603050405020304" pitchFamily="18" charset="0"/>
              </a:rPr>
              <a:t>5</a:t>
            </a:r>
            <a:r>
              <a:rPr lang="en-US" sz="1200" dirty="0">
                <a:solidFill>
                  <a:srgbClr val="595959"/>
                </a:solidFill>
                <a:latin typeface="Arial" panose="020B0604020202020204" pitchFamily="34" charset="0"/>
                <a:ea typeface="Times New Roman" panose="02020603050405020304" pitchFamily="18" charset="0"/>
              </a:rPr>
              <a:t> days of energy on sunny days (Charge). In the absence of solar energy, this heat is discharged to the system from the storage. Thanks to the air circulating in the smart façade, the facades that are not exposed to the sun are easily heated.  When there's no sun and TES isn't enough, the heat pump (HP) runs.</a:t>
            </a:r>
          </a:p>
          <a:p>
            <a:pPr marL="36195" algn="just">
              <a:spcBef>
                <a:spcPts val="600"/>
              </a:spcBef>
              <a:spcAft>
                <a:spcPts val="600"/>
              </a:spcAft>
            </a:pPr>
            <a:r>
              <a:rPr lang="en-US" sz="12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Summer</a:t>
            </a:r>
            <a:r>
              <a:rPr lang="en-US" sz="1200" dirty="0">
                <a:solidFill>
                  <a:schemeClr val="accent2"/>
                </a:solidFill>
                <a:latin typeface="Arial" panose="020B0604020202020204" pitchFamily="34" charset="0"/>
                <a:ea typeface="Times New Roman" panose="02020603050405020304" pitchFamily="18" charset="0"/>
                <a:cs typeface="Arial" panose="020B0604020202020204" pitchFamily="34" charset="0"/>
              </a:rPr>
              <a:t>:</a:t>
            </a:r>
            <a:endParaRPr lang="tr-TR" sz="1200"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marL="36195" algn="just">
              <a:spcBef>
                <a:spcPts val="600"/>
              </a:spcBef>
              <a:spcAft>
                <a:spcPts val="600"/>
              </a:spcAft>
            </a:pPr>
            <a:r>
              <a:rPr lang="en-US"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Heat storage at a temperature of </a:t>
            </a:r>
            <a:r>
              <a:rPr lang="tr-TR"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15</a:t>
            </a:r>
            <a:r>
              <a:rPr lang="en-US"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r>
              <a:rPr lang="tr-TR"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20</a:t>
            </a:r>
            <a:r>
              <a:rPr lang="en-US"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rPr>
              <a:t> C is sufficient for the summer. The working principle is as follows:</a:t>
            </a:r>
            <a:endParaRPr lang="tr-TR" sz="1200" b="1"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marL="36195" algn="just">
              <a:spcBef>
                <a:spcPts val="600"/>
              </a:spcBef>
              <a:spcAft>
                <a:spcPts val="600"/>
              </a:spcAft>
            </a:pPr>
            <a:r>
              <a:rPr lang="en-US" sz="1200" dirty="0">
                <a:solidFill>
                  <a:srgbClr val="595959"/>
                </a:solidFill>
                <a:latin typeface="Arial" panose="020B0604020202020204" pitchFamily="34" charset="0"/>
                <a:ea typeface="Times New Roman" panose="02020603050405020304" pitchFamily="18" charset="0"/>
              </a:rPr>
              <a:t>Electricity generation is provided by PVT panels. Thermal energy is stored with TE</a:t>
            </a:r>
            <a:r>
              <a:rPr lang="tr-TR" sz="1200" dirty="0">
                <a:solidFill>
                  <a:srgbClr val="595959"/>
                </a:solidFill>
                <a:latin typeface="Arial" panose="020B0604020202020204" pitchFamily="34" charset="0"/>
                <a:ea typeface="Times New Roman" panose="02020603050405020304" pitchFamily="18" charset="0"/>
              </a:rPr>
              <a:t>S</a:t>
            </a:r>
            <a:r>
              <a:rPr lang="en-US" sz="1200" dirty="0">
                <a:solidFill>
                  <a:srgbClr val="595959"/>
                </a:solidFill>
                <a:latin typeface="Arial" panose="020B0604020202020204" pitchFamily="34" charset="0"/>
                <a:ea typeface="Times New Roman" panose="02020603050405020304" pitchFamily="18" charset="0"/>
              </a:rPr>
              <a:t>. TES stores about </a:t>
            </a:r>
            <a:r>
              <a:rPr lang="tr-TR" sz="1200" dirty="0">
                <a:solidFill>
                  <a:srgbClr val="595959"/>
                </a:solidFill>
                <a:latin typeface="Arial" panose="020B0604020202020204" pitchFamily="34" charset="0"/>
                <a:ea typeface="Times New Roman" panose="02020603050405020304" pitchFamily="18" charset="0"/>
              </a:rPr>
              <a:t>2</a:t>
            </a:r>
            <a:r>
              <a:rPr lang="en-US" sz="1200" dirty="0">
                <a:solidFill>
                  <a:srgbClr val="595959"/>
                </a:solidFill>
                <a:latin typeface="Arial" panose="020B0604020202020204" pitchFamily="34" charset="0"/>
                <a:ea typeface="Times New Roman" panose="02020603050405020304" pitchFamily="18" charset="0"/>
              </a:rPr>
              <a:t>-</a:t>
            </a:r>
            <a:r>
              <a:rPr lang="tr-TR" sz="1200" dirty="0">
                <a:solidFill>
                  <a:srgbClr val="595959"/>
                </a:solidFill>
                <a:latin typeface="Arial" panose="020B0604020202020204" pitchFamily="34" charset="0"/>
                <a:ea typeface="Times New Roman" panose="02020603050405020304" pitchFamily="18" charset="0"/>
              </a:rPr>
              <a:t>3 </a:t>
            </a:r>
            <a:r>
              <a:rPr lang="en-US" sz="1200" dirty="0">
                <a:solidFill>
                  <a:srgbClr val="595959"/>
                </a:solidFill>
                <a:latin typeface="Arial" panose="020B0604020202020204" pitchFamily="34" charset="0"/>
                <a:ea typeface="Times New Roman" panose="02020603050405020304" pitchFamily="18" charset="0"/>
              </a:rPr>
              <a:t>days of cooling energy with a cooling tower that operates at night. When the outside air temperature is appropriate (e.g. at night), it is supplied to the façade and the façade is prevented from overheating (free cooling). Cooling is provided by daytime TE</a:t>
            </a:r>
            <a:r>
              <a:rPr lang="tr-TR" sz="1200" dirty="0">
                <a:solidFill>
                  <a:srgbClr val="595959"/>
                </a:solidFill>
                <a:latin typeface="Arial" panose="020B0604020202020204" pitchFamily="34" charset="0"/>
                <a:ea typeface="Times New Roman" panose="02020603050405020304" pitchFamily="18" charset="0"/>
              </a:rPr>
              <a:t>S</a:t>
            </a:r>
            <a:r>
              <a:rPr lang="en-US" sz="1200" dirty="0">
                <a:solidFill>
                  <a:srgbClr val="595959"/>
                </a:solidFill>
                <a:latin typeface="Arial" panose="020B0604020202020204" pitchFamily="34" charset="0"/>
                <a:ea typeface="Times New Roman" panose="02020603050405020304" pitchFamily="18" charset="0"/>
              </a:rPr>
              <a:t> discharge. When TE</a:t>
            </a:r>
            <a:r>
              <a:rPr lang="tr-TR" sz="1200" dirty="0">
                <a:solidFill>
                  <a:srgbClr val="595959"/>
                </a:solidFill>
                <a:latin typeface="Arial" panose="020B0604020202020204" pitchFamily="34" charset="0"/>
                <a:ea typeface="Times New Roman" panose="02020603050405020304" pitchFamily="18" charset="0"/>
              </a:rPr>
              <a:t>S</a:t>
            </a:r>
            <a:r>
              <a:rPr lang="en-US" sz="1200" dirty="0">
                <a:solidFill>
                  <a:srgbClr val="595959"/>
                </a:solidFill>
                <a:latin typeface="Arial" panose="020B0604020202020204" pitchFamily="34" charset="0"/>
                <a:ea typeface="Times New Roman" panose="02020603050405020304" pitchFamily="18" charset="0"/>
              </a:rPr>
              <a:t> is not enough, the heat pump (HP) is activated. For warmer climates, the subsoil temperature (about 15-20 C) is used to cool the façade.   </a:t>
            </a:r>
          </a:p>
          <a:p>
            <a:pPr marL="36195" algn="just">
              <a:spcBef>
                <a:spcPts val="600"/>
              </a:spcBef>
              <a:spcAft>
                <a:spcPts val="600"/>
              </a:spcAft>
            </a:pP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Please note that, </a:t>
            </a:r>
            <a:r>
              <a:rPr lang="en-US" sz="1200" i="1" dirty="0">
                <a:solidFill>
                  <a:srgbClr val="595959"/>
                </a:solidFill>
                <a:latin typeface="Arial" panose="020B0604020202020204" pitchFamily="34" charset="0"/>
                <a:ea typeface="Times New Roman" panose="02020603050405020304" pitchFamily="18" charset="0"/>
                <a:cs typeface="Arial" panose="020B0604020202020204" pitchFamily="34" charset="0"/>
              </a:rPr>
              <a:t>Renewable energy sources, which are difficult to utilize normally, are easily integrated into the</a:t>
            </a:r>
            <a:r>
              <a:rPr lang="tr-TR" sz="1200" i="1" dirty="0">
                <a:solidFill>
                  <a:srgbClr val="595959"/>
                </a:solidFill>
                <a:latin typeface="Arial" panose="020B0604020202020204" pitchFamily="34" charset="0"/>
                <a:ea typeface="Times New Roman" panose="02020603050405020304" pitchFamily="18" charset="0"/>
                <a:cs typeface="Arial" panose="020B0604020202020204" pitchFamily="34" charset="0"/>
              </a:rPr>
              <a:t> TES</a:t>
            </a:r>
            <a:r>
              <a:rPr lang="en-US" sz="1200" i="1" dirty="0">
                <a:solidFill>
                  <a:srgbClr val="595959"/>
                </a:solidFill>
                <a:latin typeface="Arial" panose="020B0604020202020204" pitchFamily="34" charset="0"/>
                <a:ea typeface="Times New Roman" panose="02020603050405020304" pitchFamily="18" charset="0"/>
                <a:cs typeface="Arial" panose="020B0604020202020204" pitchFamily="34" charset="0"/>
              </a:rPr>
              <a:t> system, thanks to low temperature regime.</a:t>
            </a:r>
            <a:r>
              <a:rPr lang="tr-TR" sz="1200" i="1" dirty="0">
                <a:solidFill>
                  <a:srgbClr val="595959"/>
                </a:solidFill>
                <a:latin typeface="Arial" panose="020B0604020202020204" pitchFamily="34" charset="0"/>
                <a:ea typeface="Times New Roman" panose="02020603050405020304" pitchFamily="18" charset="0"/>
                <a:cs typeface="Arial" panose="020B0604020202020204" pitchFamily="34" charset="0"/>
              </a:rPr>
              <a:t> </a:t>
            </a:r>
            <a:endParaRPr lang="en-US" sz="1200" i="1"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91" name="Resim 190"/>
          <p:cNvPicPr>
            <a:picLocks noChangeAspect="1"/>
          </p:cNvPicPr>
          <p:nvPr/>
        </p:nvPicPr>
        <p:blipFill>
          <a:blip r:embed="rId2"/>
          <a:stretch>
            <a:fillRect/>
          </a:stretch>
        </p:blipFill>
        <p:spPr>
          <a:xfrm>
            <a:off x="7607300" y="968069"/>
            <a:ext cx="4495800" cy="5701714"/>
          </a:xfrm>
          <a:prstGeom prst="rect">
            <a:avLst/>
          </a:prstGeom>
        </p:spPr>
      </p:pic>
      <p:sp>
        <p:nvSpPr>
          <p:cNvPr id="18" name="Dikdörtgen 17"/>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    </a:t>
            </a:r>
            <a:r>
              <a:rPr lang="en-US" b="1" dirty="0">
                <a:solidFill>
                  <a:schemeClr val="tx1"/>
                </a:solidFill>
              </a:rPr>
              <a:t>SoFanTES WORKING PRINCIPLES</a:t>
            </a:r>
            <a:r>
              <a:rPr lang="tr-TR" b="1" dirty="0">
                <a:solidFill>
                  <a:schemeClr val="tx1"/>
                </a:solidFill>
              </a:rPr>
              <a:t>  </a:t>
            </a:r>
            <a:endParaRPr lang="en-US" b="1" dirty="0">
              <a:solidFill>
                <a:schemeClr val="tx1"/>
              </a:solidFill>
            </a:endParaRPr>
          </a:p>
        </p:txBody>
      </p:sp>
      <p:sp>
        <p:nvSpPr>
          <p:cNvPr id="20" name="object 19"/>
          <p:cNvSpPr/>
          <p:nvPr/>
        </p:nvSpPr>
        <p:spPr>
          <a:xfrm>
            <a:off x="10972800" y="101599"/>
            <a:ext cx="1130300" cy="425772"/>
          </a:xfrm>
          <a:prstGeom prst="rect">
            <a:avLst/>
          </a:prstGeom>
          <a:blipFill>
            <a:blip r:embed="rId3" cstate="print"/>
            <a:stretch>
              <a:fillRect/>
            </a:stretch>
          </a:blipFill>
        </p:spPr>
        <p:txBody>
          <a:bodyPr wrap="square" lIns="0" tIns="0" rIns="0" bIns="0" rtlCol="0"/>
          <a:lstStyle/>
          <a:p>
            <a:endParaRPr/>
          </a:p>
        </p:txBody>
      </p:sp>
      <p:sp>
        <p:nvSpPr>
          <p:cNvPr id="8" name="Dikdörtgen 7"/>
          <p:cNvSpPr/>
          <p:nvPr/>
        </p:nvSpPr>
        <p:spPr>
          <a:xfrm>
            <a:off x="206826" y="710974"/>
            <a:ext cx="8369300" cy="369332"/>
          </a:xfrm>
          <a:prstGeom prst="rect">
            <a:avLst/>
          </a:prstGeom>
        </p:spPr>
        <p:txBody>
          <a:bodyPr wrap="square">
            <a:spAutoFit/>
          </a:bodyPr>
          <a:lstStyle/>
          <a:p>
            <a:pPr>
              <a:spcBef>
                <a:spcPts val="600"/>
              </a:spcBef>
              <a:spcAft>
                <a:spcPts val="600"/>
              </a:spcAft>
            </a:pPr>
            <a:r>
              <a:rPr lang="tr-TR" b="1" dirty="0">
                <a:solidFill>
                  <a:schemeClr val="accent2"/>
                </a:solidFill>
              </a:rPr>
              <a:t>TRANSFORM YOUR FACADE INTO </a:t>
            </a:r>
            <a:r>
              <a:rPr lang="en-US" b="1" dirty="0">
                <a:solidFill>
                  <a:schemeClr val="accent2"/>
                </a:solidFill>
              </a:rPr>
              <a:t>Renewable Energy </a:t>
            </a:r>
            <a:r>
              <a:rPr lang="tr-TR" b="1" dirty="0">
                <a:solidFill>
                  <a:schemeClr val="accent2"/>
                </a:solidFill>
              </a:rPr>
              <a:t>Source!</a:t>
            </a:r>
          </a:p>
        </p:txBody>
      </p:sp>
    </p:spTree>
    <p:extLst>
      <p:ext uri="{BB962C8B-B14F-4D97-AF65-F5344CB8AC3E}">
        <p14:creationId xmlns:p14="http://schemas.microsoft.com/office/powerpoint/2010/main" val="2885629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sp>
        <p:nvSpPr>
          <p:cNvPr id="9" name="object 7"/>
          <p:cNvSpPr txBox="1"/>
          <p:nvPr/>
        </p:nvSpPr>
        <p:spPr>
          <a:xfrm>
            <a:off x="4948110" y="687332"/>
            <a:ext cx="3699050" cy="384721"/>
          </a:xfrm>
          <a:prstGeom prst="rect">
            <a:avLst/>
          </a:prstGeom>
        </p:spPr>
        <p:txBody>
          <a:bodyPr vert="horz" wrap="square" lIns="0" tIns="0" rIns="0" bIns="0" rtlCol="0">
            <a:spAutoFit/>
          </a:bodyPr>
          <a:lstStyle/>
          <a:p>
            <a:pPr marL="12700"/>
            <a:r>
              <a:rPr lang="tr-TR" sz="1400" b="1" i="1" dirty="0">
                <a:latin typeface="Calibri"/>
                <a:cs typeface="Calibri"/>
              </a:rPr>
              <a:t>What is SMART FACADE?</a:t>
            </a:r>
          </a:p>
          <a:p>
            <a:pPr marL="12700"/>
            <a:r>
              <a:rPr lang="en-US" sz="1100" i="1" dirty="0">
                <a:latin typeface="Calibri"/>
                <a:cs typeface="Calibri"/>
              </a:rPr>
              <a:t>It is a </a:t>
            </a:r>
            <a:r>
              <a:rPr lang="en-US" sz="1100" b="1" i="1" dirty="0">
                <a:latin typeface="Calibri"/>
                <a:cs typeface="Calibri"/>
              </a:rPr>
              <a:t>patented</a:t>
            </a:r>
            <a:r>
              <a:rPr lang="en-US" sz="1100" i="1" dirty="0">
                <a:latin typeface="Calibri"/>
                <a:cs typeface="Calibri"/>
              </a:rPr>
              <a:t> </a:t>
            </a:r>
            <a:r>
              <a:rPr lang="en-US" sz="1100" b="1" i="1" dirty="0">
                <a:latin typeface="Calibri"/>
                <a:cs typeface="Calibri"/>
              </a:rPr>
              <a:t>adaptive</a:t>
            </a:r>
            <a:r>
              <a:rPr lang="en-US" sz="1100" i="1" dirty="0">
                <a:latin typeface="Calibri"/>
                <a:cs typeface="Calibri"/>
              </a:rPr>
              <a:t> façade integrated with HVAC system.</a:t>
            </a:r>
            <a:r>
              <a:rPr lang="tr-TR" sz="1100" i="1" dirty="0">
                <a:latin typeface="Calibri"/>
                <a:cs typeface="Calibri"/>
              </a:rPr>
              <a:t> </a:t>
            </a:r>
            <a:endParaRPr sz="1400" dirty="0">
              <a:latin typeface="Calibri"/>
              <a:cs typeface="Calibri"/>
            </a:endParaRPr>
          </a:p>
        </p:txBody>
      </p:sp>
      <p:sp>
        <p:nvSpPr>
          <p:cNvPr id="14" name="object 3"/>
          <p:cNvSpPr txBox="1"/>
          <p:nvPr/>
        </p:nvSpPr>
        <p:spPr>
          <a:xfrm>
            <a:off x="5492892" y="6564876"/>
            <a:ext cx="1411729" cy="161583"/>
          </a:xfrm>
          <a:prstGeom prst="rect">
            <a:avLst/>
          </a:prstGeom>
        </p:spPr>
        <p:txBody>
          <a:bodyPr vert="horz" wrap="square" lIns="0" tIns="0" rIns="0" bIns="0" rtlCol="0">
            <a:spAutoFit/>
          </a:bodyPr>
          <a:lstStyle/>
          <a:p>
            <a:pPr marL="12700" algn="ctr">
              <a:lnSpc>
                <a:spcPct val="100000"/>
              </a:lnSpc>
            </a:pPr>
            <a:r>
              <a:rPr lang="en-US" sz="1050" i="1" spc="-5" dirty="0">
                <a:solidFill>
                  <a:srgbClr val="202020"/>
                </a:solidFill>
                <a:latin typeface="Calibri"/>
                <a:cs typeface="Calibri"/>
              </a:rPr>
              <a:t>Thermal profile</a:t>
            </a:r>
            <a:endParaRPr sz="1050" i="1" spc="-5" dirty="0">
              <a:solidFill>
                <a:srgbClr val="202020"/>
              </a:solidFill>
              <a:latin typeface="Calibri"/>
              <a:cs typeface="Calibri"/>
            </a:endParaRPr>
          </a:p>
        </p:txBody>
      </p:sp>
      <p:sp>
        <p:nvSpPr>
          <p:cNvPr id="22" name="Dikdörtgen 21"/>
          <p:cNvSpPr/>
          <p:nvPr/>
        </p:nvSpPr>
        <p:spPr>
          <a:xfrm>
            <a:off x="9160476" y="1288587"/>
            <a:ext cx="2823922" cy="338554"/>
          </a:xfrm>
          <a:prstGeom prst="rect">
            <a:avLst/>
          </a:prstGeom>
        </p:spPr>
        <p:txBody>
          <a:bodyPr wrap="square">
            <a:spAutoFit/>
          </a:bodyPr>
          <a:lstStyle/>
          <a:p>
            <a:pPr marL="12700" marR="5080" algn="ctr"/>
            <a:r>
              <a:rPr lang="tr-TR" sz="1600" b="1" i="1" dirty="0">
                <a:cs typeface="Calibri"/>
              </a:rPr>
              <a:t>INNOVATION?</a:t>
            </a:r>
            <a:endParaRPr lang="en-US" sz="1600" dirty="0">
              <a:cs typeface="Calibri"/>
            </a:endParaRPr>
          </a:p>
        </p:txBody>
      </p:sp>
      <p:sp>
        <p:nvSpPr>
          <p:cNvPr id="28" name="Dikdörtgen 27"/>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2"/>
                </a:solidFill>
              </a:rPr>
              <a:t>SMART FACADE</a:t>
            </a:r>
            <a:r>
              <a:rPr lang="tr-TR" b="1" dirty="0">
                <a:solidFill>
                  <a:schemeClr val="tx1"/>
                </a:solidFill>
              </a:rPr>
              <a:t> </a:t>
            </a:r>
            <a:r>
              <a:rPr lang="en-US" b="1" dirty="0">
                <a:solidFill>
                  <a:schemeClr val="tx1"/>
                </a:solidFill>
              </a:rPr>
              <a:t> www.smartfcd.com</a:t>
            </a:r>
          </a:p>
        </p:txBody>
      </p:sp>
      <p:sp>
        <p:nvSpPr>
          <p:cNvPr id="35" name="object 19"/>
          <p:cNvSpPr/>
          <p:nvPr/>
        </p:nvSpPr>
        <p:spPr>
          <a:xfrm>
            <a:off x="10972800" y="101599"/>
            <a:ext cx="1130300" cy="425772"/>
          </a:xfrm>
          <a:prstGeom prst="rect">
            <a:avLst/>
          </a:prstGeom>
          <a:blipFill>
            <a:blip r:embed="rId2" cstate="print"/>
            <a:stretch>
              <a:fillRect/>
            </a:stretch>
          </a:blipFill>
        </p:spPr>
        <p:txBody>
          <a:bodyPr wrap="square" lIns="0" tIns="0" rIns="0" bIns="0" rtlCol="0"/>
          <a:lstStyle/>
          <a:p>
            <a:endParaRPr/>
          </a:p>
        </p:txBody>
      </p:sp>
      <p:sp>
        <p:nvSpPr>
          <p:cNvPr id="24" name="Yuvarlatılmış Dikdörtgen 23"/>
          <p:cNvSpPr/>
          <p:nvPr/>
        </p:nvSpPr>
        <p:spPr>
          <a:xfrm>
            <a:off x="9127699" y="1627141"/>
            <a:ext cx="2856699" cy="513537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algn="ctr"/>
            <a:endParaRPr lang="tr-TR" sz="1200" i="1" dirty="0">
              <a:solidFill>
                <a:srgbClr val="202020"/>
              </a:solidFill>
              <a:latin typeface="Arial" panose="020B0604020202020204" pitchFamily="34" charset="0"/>
              <a:cs typeface="Arial" panose="020B0604020202020204" pitchFamily="34" charset="0"/>
            </a:endParaRPr>
          </a:p>
        </p:txBody>
      </p:sp>
      <p:sp>
        <p:nvSpPr>
          <p:cNvPr id="25" name="object 7"/>
          <p:cNvSpPr txBox="1"/>
          <p:nvPr/>
        </p:nvSpPr>
        <p:spPr>
          <a:xfrm rot="16200000">
            <a:off x="2103625" y="4096535"/>
            <a:ext cx="5333266" cy="215444"/>
          </a:xfrm>
          <a:prstGeom prst="rect">
            <a:avLst/>
          </a:prstGeom>
        </p:spPr>
        <p:txBody>
          <a:bodyPr vert="horz" wrap="square" lIns="0" tIns="0" rIns="0" bIns="0" rtlCol="0">
            <a:spAutoFit/>
          </a:bodyPr>
          <a:lstStyle/>
          <a:p>
            <a:pPr marL="12700" algn="ctr"/>
            <a:r>
              <a:rPr lang="en-US" sz="1400" b="1" i="1" dirty="0">
                <a:cs typeface="Calibri"/>
              </a:rPr>
              <a:t>Design stages from traditional curtain wall to SMART FACADE</a:t>
            </a:r>
            <a:endParaRPr sz="1400" dirty="0">
              <a:latin typeface="Calibri"/>
              <a:cs typeface="Calibri"/>
            </a:endParaRPr>
          </a:p>
        </p:txBody>
      </p:sp>
      <p:grpSp>
        <p:nvGrpSpPr>
          <p:cNvPr id="8" name="Grup 7"/>
          <p:cNvGrpSpPr/>
          <p:nvPr/>
        </p:nvGrpSpPr>
        <p:grpSpPr>
          <a:xfrm>
            <a:off x="6990390" y="1547503"/>
            <a:ext cx="1840649" cy="5001299"/>
            <a:chOff x="9967351" y="1859560"/>
            <a:chExt cx="1840649" cy="4607748"/>
          </a:xfrm>
        </p:grpSpPr>
        <p:grpSp>
          <p:nvGrpSpPr>
            <p:cNvPr id="30" name="Grup 29"/>
            <p:cNvGrpSpPr/>
            <p:nvPr/>
          </p:nvGrpSpPr>
          <p:grpSpPr>
            <a:xfrm>
              <a:off x="10708936" y="1859560"/>
              <a:ext cx="821470" cy="534681"/>
              <a:chOff x="10354272" y="1177562"/>
              <a:chExt cx="1155061" cy="641417"/>
            </a:xfrm>
          </p:grpSpPr>
          <p:grpSp>
            <p:nvGrpSpPr>
              <p:cNvPr id="31" name="Grup 30"/>
              <p:cNvGrpSpPr/>
              <p:nvPr/>
            </p:nvGrpSpPr>
            <p:grpSpPr>
              <a:xfrm>
                <a:off x="10354272" y="1177562"/>
                <a:ext cx="621424" cy="641417"/>
                <a:chOff x="2037611" y="6854871"/>
                <a:chExt cx="3590667" cy="1792740"/>
              </a:xfrm>
            </p:grpSpPr>
            <p:sp>
              <p:nvSpPr>
                <p:cNvPr id="33" name="Dikdörtgen 32"/>
                <p:cNvSpPr/>
                <p:nvPr/>
              </p:nvSpPr>
              <p:spPr>
                <a:xfrm>
                  <a:off x="2264365" y="6854871"/>
                  <a:ext cx="1980018" cy="874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34" name="Dikdörtgen 33"/>
                <p:cNvSpPr/>
                <p:nvPr/>
              </p:nvSpPr>
              <p:spPr>
                <a:xfrm>
                  <a:off x="2272752" y="7704369"/>
                  <a:ext cx="3146767" cy="9432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pic>
              <p:nvPicPr>
                <p:cNvPr id="36" name="Resim 35"/>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Layer>
                      </a14:imgProps>
                    </a:ext>
                  </a:extLst>
                </a:blip>
                <a:stretch>
                  <a:fillRect/>
                </a:stretch>
              </p:blipFill>
              <p:spPr>
                <a:xfrm>
                  <a:off x="2461541" y="6907337"/>
                  <a:ext cx="929163" cy="728548"/>
                </a:xfrm>
                <a:prstGeom prst="rect">
                  <a:avLst/>
                </a:prstGeom>
              </p:spPr>
            </p:pic>
            <p:pic>
              <p:nvPicPr>
                <p:cNvPr id="37" name="Resim 36"/>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Effect>
                            <a14:brightnessContrast contrast="-40000"/>
                          </a14:imgEffect>
                        </a14:imgLayer>
                      </a14:imgProps>
                    </a:ext>
                  </a:extLst>
                </a:blip>
                <a:stretch>
                  <a:fillRect/>
                </a:stretch>
              </p:blipFill>
              <p:spPr>
                <a:xfrm flipH="1">
                  <a:off x="4413350" y="7813670"/>
                  <a:ext cx="972295" cy="778428"/>
                </a:xfrm>
                <a:prstGeom prst="rect">
                  <a:avLst/>
                </a:prstGeom>
              </p:spPr>
            </p:pic>
            <p:sp>
              <p:nvSpPr>
                <p:cNvPr id="38" name="Dikdörtgen 37"/>
                <p:cNvSpPr/>
                <p:nvPr/>
              </p:nvSpPr>
              <p:spPr>
                <a:xfrm>
                  <a:off x="3942985" y="7772669"/>
                  <a:ext cx="356924" cy="8520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64"/>
                </a:p>
              </p:txBody>
            </p:sp>
            <p:sp>
              <p:nvSpPr>
                <p:cNvPr id="39" name="Dikdörtgen 38"/>
                <p:cNvSpPr/>
                <p:nvPr/>
              </p:nvSpPr>
              <p:spPr>
                <a:xfrm>
                  <a:off x="3546848" y="7772669"/>
                  <a:ext cx="356924" cy="85208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grpSp>
              <p:nvGrpSpPr>
                <p:cNvPr id="40" name="Grup 39"/>
                <p:cNvGrpSpPr/>
                <p:nvPr/>
              </p:nvGrpSpPr>
              <p:grpSpPr>
                <a:xfrm>
                  <a:off x="2037611" y="7000418"/>
                  <a:ext cx="237244" cy="1485993"/>
                  <a:chOff x="1410587" y="7000418"/>
                  <a:chExt cx="237244" cy="1485993"/>
                </a:xfrm>
              </p:grpSpPr>
              <p:sp>
                <p:nvSpPr>
                  <p:cNvPr id="46" name="Dikdörtgen 45"/>
                  <p:cNvSpPr/>
                  <p:nvPr/>
                </p:nvSpPr>
                <p:spPr>
                  <a:xfrm>
                    <a:off x="1410587" y="7000418"/>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47" name="Dikdörtgen 46"/>
                  <p:cNvSpPr/>
                  <p:nvPr/>
                </p:nvSpPr>
                <p:spPr>
                  <a:xfrm>
                    <a:off x="1426990" y="7889874"/>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grpSp>
            <p:grpSp>
              <p:nvGrpSpPr>
                <p:cNvPr id="41" name="Grup 40"/>
                <p:cNvGrpSpPr/>
                <p:nvPr/>
              </p:nvGrpSpPr>
              <p:grpSpPr>
                <a:xfrm>
                  <a:off x="4254594" y="7000418"/>
                  <a:ext cx="1373684" cy="1485993"/>
                  <a:chOff x="131277" y="7000418"/>
                  <a:chExt cx="1373684" cy="1485993"/>
                </a:xfrm>
              </p:grpSpPr>
              <p:sp>
                <p:nvSpPr>
                  <p:cNvPr id="44" name="Dikdörtgen 43"/>
                  <p:cNvSpPr/>
                  <p:nvPr/>
                </p:nvSpPr>
                <p:spPr>
                  <a:xfrm>
                    <a:off x="131277" y="7000418"/>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sp>
                <p:nvSpPr>
                  <p:cNvPr id="45" name="Dikdörtgen 44"/>
                  <p:cNvSpPr/>
                  <p:nvPr/>
                </p:nvSpPr>
                <p:spPr>
                  <a:xfrm>
                    <a:off x="1284120" y="7889874"/>
                    <a:ext cx="220841" cy="5965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964"/>
                  </a:p>
                </p:txBody>
              </p:sp>
            </p:grpSp>
            <p:sp>
              <p:nvSpPr>
                <p:cNvPr id="42" name="Dikdörtgen 41"/>
                <p:cNvSpPr/>
                <p:nvPr/>
              </p:nvSpPr>
              <p:spPr>
                <a:xfrm>
                  <a:off x="2514694" y="7784642"/>
                  <a:ext cx="177893" cy="852086"/>
                </a:xfrm>
                <a:prstGeom prst="rect">
                  <a:avLst/>
                </a:prstGeom>
                <a:pattFill prst="wdUpDiag">
                  <a:fgClr>
                    <a:schemeClr val="tx1"/>
                  </a:fgClr>
                  <a:bgClr>
                    <a:schemeClr val="bg1"/>
                  </a:bgClr>
                </a:patt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sp>
              <p:nvSpPr>
                <p:cNvPr id="43" name="Dikdörtgen 42"/>
                <p:cNvSpPr/>
                <p:nvPr/>
              </p:nvSpPr>
              <p:spPr>
                <a:xfrm>
                  <a:off x="4264793" y="7762099"/>
                  <a:ext cx="177893" cy="852086"/>
                </a:xfrm>
                <a:prstGeom prst="rect">
                  <a:avLst/>
                </a:prstGeom>
                <a:pattFill prst="wdUpDiag">
                  <a:fgClr>
                    <a:schemeClr val="tx1"/>
                  </a:fgClr>
                  <a:bgClr>
                    <a:schemeClr val="bg1"/>
                  </a:bgClr>
                </a:patt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964"/>
                </a:p>
              </p:txBody>
            </p:sp>
          </p:grpSp>
          <p:sp>
            <p:nvSpPr>
              <p:cNvPr id="32" name="Metin kutusu 31"/>
              <p:cNvSpPr txBox="1"/>
              <p:nvPr/>
            </p:nvSpPr>
            <p:spPr>
              <a:xfrm>
                <a:off x="10769814" y="1177984"/>
                <a:ext cx="739519" cy="332295"/>
              </a:xfrm>
              <a:prstGeom prst="rect">
                <a:avLst/>
              </a:prstGeom>
              <a:noFill/>
            </p:spPr>
            <p:txBody>
              <a:bodyPr wrap="square" rtlCol="0">
                <a:spAutoFit/>
              </a:bodyPr>
              <a:lstStyle/>
              <a:p>
                <a:r>
                  <a:rPr lang="tr-TR" sz="1200" b="1" dirty="0"/>
                  <a:t>AHU</a:t>
                </a:r>
                <a:endParaRPr lang="en-US" sz="2143" b="1" dirty="0"/>
              </a:p>
            </p:txBody>
          </p:sp>
        </p:grpSp>
        <p:grpSp>
          <p:nvGrpSpPr>
            <p:cNvPr id="49" name="Grup 48"/>
            <p:cNvGrpSpPr/>
            <p:nvPr/>
          </p:nvGrpSpPr>
          <p:grpSpPr>
            <a:xfrm>
              <a:off x="10197051" y="1989373"/>
              <a:ext cx="1556251" cy="4470445"/>
              <a:chOff x="10958215" y="1790845"/>
              <a:chExt cx="4715963" cy="10386115"/>
            </a:xfrm>
          </p:grpSpPr>
          <p:grpSp>
            <p:nvGrpSpPr>
              <p:cNvPr id="50" name="Grup 49"/>
              <p:cNvGrpSpPr/>
              <p:nvPr/>
            </p:nvGrpSpPr>
            <p:grpSpPr>
              <a:xfrm>
                <a:off x="10960039" y="1790845"/>
                <a:ext cx="4714139" cy="10386115"/>
                <a:chOff x="3158834" y="853440"/>
                <a:chExt cx="3311239" cy="5563990"/>
              </a:xfrm>
            </p:grpSpPr>
            <p:grpSp>
              <p:nvGrpSpPr>
                <p:cNvPr id="52" name="Grup 51"/>
                <p:cNvGrpSpPr/>
                <p:nvPr/>
              </p:nvGrpSpPr>
              <p:grpSpPr>
                <a:xfrm>
                  <a:off x="3158834" y="1413163"/>
                  <a:ext cx="3311239" cy="5004267"/>
                  <a:chOff x="3158834" y="1413163"/>
                  <a:chExt cx="3311239" cy="5004267"/>
                </a:xfrm>
              </p:grpSpPr>
              <p:sp>
                <p:nvSpPr>
                  <p:cNvPr id="55" name="Dikdörtgen 54"/>
                  <p:cNvSpPr/>
                  <p:nvPr/>
                </p:nvSpPr>
                <p:spPr>
                  <a:xfrm>
                    <a:off x="3221368" y="1413163"/>
                    <a:ext cx="3248703" cy="5004267"/>
                  </a:xfrm>
                  <a:prstGeom prst="rect">
                    <a:avLst/>
                  </a:prstGeom>
                  <a:ln w="635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6" name="Dikdörtgen 55"/>
                  <p:cNvSpPr/>
                  <p:nvPr/>
                </p:nvSpPr>
                <p:spPr>
                  <a:xfrm>
                    <a:off x="3158836" y="2954777"/>
                    <a:ext cx="3311237" cy="140654"/>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7" name="Dikdörtgen 56"/>
                  <p:cNvSpPr/>
                  <p:nvPr/>
                </p:nvSpPr>
                <p:spPr>
                  <a:xfrm>
                    <a:off x="3158834" y="4645027"/>
                    <a:ext cx="3311237" cy="140654"/>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cxnSp>
              <p:nvCxnSpPr>
                <p:cNvPr id="53" name="Düz Bağlayıcı 52"/>
                <p:cNvCxnSpPr/>
                <p:nvPr/>
              </p:nvCxnSpPr>
              <p:spPr>
                <a:xfrm flipH="1" flipV="1">
                  <a:off x="3158834" y="853440"/>
                  <a:ext cx="0" cy="546626"/>
                </a:xfrm>
                <a:prstGeom prst="line">
                  <a:avLst/>
                </a:prstGeom>
                <a:ln w="63500">
                  <a:solidFill>
                    <a:schemeClr val="dk1"/>
                  </a:solidFill>
                </a:ln>
              </p:spPr>
              <p:style>
                <a:lnRef idx="3">
                  <a:schemeClr val="dk1"/>
                </a:lnRef>
                <a:fillRef idx="0">
                  <a:schemeClr val="dk1"/>
                </a:fillRef>
                <a:effectRef idx="2">
                  <a:schemeClr val="dk1"/>
                </a:effectRef>
                <a:fontRef idx="minor">
                  <a:schemeClr val="tx1"/>
                </a:fontRef>
              </p:style>
            </p:cxnSp>
            <p:cxnSp>
              <p:nvCxnSpPr>
                <p:cNvPr id="54" name="Düz Bağlayıcı 53"/>
                <p:cNvCxnSpPr/>
                <p:nvPr/>
              </p:nvCxnSpPr>
              <p:spPr>
                <a:xfrm flipH="1" flipV="1">
                  <a:off x="6466347" y="853440"/>
                  <a:ext cx="0" cy="546626"/>
                </a:xfrm>
                <a:prstGeom prst="line">
                  <a:avLst/>
                </a:prstGeom>
                <a:ln w="63500">
                  <a:solidFill>
                    <a:schemeClr val="dk1"/>
                  </a:solidFill>
                </a:ln>
              </p:spPr>
              <p:style>
                <a:lnRef idx="3">
                  <a:schemeClr val="dk1"/>
                </a:lnRef>
                <a:fillRef idx="0">
                  <a:schemeClr val="dk1"/>
                </a:fillRef>
                <a:effectRef idx="2">
                  <a:schemeClr val="dk1"/>
                </a:effectRef>
                <a:fontRef idx="minor">
                  <a:schemeClr val="tx1"/>
                </a:fontRef>
              </p:style>
            </p:cxnSp>
          </p:grpSp>
          <p:sp>
            <p:nvSpPr>
              <p:cNvPr id="51" name="Dikdörtgen 50"/>
              <p:cNvSpPr/>
              <p:nvPr/>
            </p:nvSpPr>
            <p:spPr>
              <a:xfrm>
                <a:off x="10958215" y="2826450"/>
                <a:ext cx="4714136" cy="112205"/>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8" name="Grup 57"/>
            <p:cNvGrpSpPr/>
            <p:nvPr/>
          </p:nvGrpSpPr>
          <p:grpSpPr>
            <a:xfrm>
              <a:off x="10072073" y="2209808"/>
              <a:ext cx="619031" cy="4257500"/>
              <a:chOff x="9458785" y="1597728"/>
              <a:chExt cx="870414" cy="5107407"/>
            </a:xfrm>
          </p:grpSpPr>
          <p:sp>
            <p:nvSpPr>
              <p:cNvPr id="59" name="Dikdörtgen 58"/>
              <p:cNvSpPr/>
              <p:nvPr/>
            </p:nvSpPr>
            <p:spPr>
              <a:xfrm>
                <a:off x="9458785" y="1912144"/>
                <a:ext cx="197440" cy="4792991"/>
              </a:xfrm>
              <a:prstGeom prst="rect">
                <a:avLst/>
              </a:prstGeom>
              <a:solidFill>
                <a:schemeClr val="bg2"/>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0" name="Yukarı Bükülü Ok 59"/>
              <p:cNvSpPr/>
              <p:nvPr/>
            </p:nvSpPr>
            <p:spPr>
              <a:xfrm rot="10800000">
                <a:off x="9466492" y="1597728"/>
                <a:ext cx="862707" cy="273431"/>
              </a:xfrm>
              <a:prstGeom prst="bentUpArrow">
                <a:avLst/>
              </a:prstGeom>
              <a:solidFill>
                <a:schemeClr val="bg1"/>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n>
                    <a:solidFill>
                      <a:srgbClr val="FF0000"/>
                    </a:solidFill>
                  </a:ln>
                </a:endParaRPr>
              </a:p>
            </p:txBody>
          </p:sp>
          <p:cxnSp>
            <p:nvCxnSpPr>
              <p:cNvPr id="61" name="Eğri Bağlayıcı 60"/>
              <p:cNvCxnSpPr/>
              <p:nvPr/>
            </p:nvCxnSpPr>
            <p:spPr>
              <a:xfrm rot="5400000">
                <a:off x="9400144" y="4887077"/>
                <a:ext cx="279258"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Yukarı Bükülü Ok 61"/>
              <p:cNvSpPr/>
              <p:nvPr/>
            </p:nvSpPr>
            <p:spPr>
              <a:xfrm rot="10800000">
                <a:off x="9466492" y="1597729"/>
                <a:ext cx="862707" cy="273431"/>
              </a:xfrm>
              <a:prstGeom prst="bentUpArrow">
                <a:avLst/>
              </a:prstGeom>
              <a:solidFill>
                <a:schemeClr val="bg1"/>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n>
                    <a:solidFill>
                      <a:srgbClr val="FF0000"/>
                    </a:solidFill>
                  </a:ln>
                </a:endParaRPr>
              </a:p>
            </p:txBody>
          </p:sp>
        </p:grpSp>
        <p:grpSp>
          <p:nvGrpSpPr>
            <p:cNvPr id="63" name="Grup 62"/>
            <p:cNvGrpSpPr/>
            <p:nvPr/>
          </p:nvGrpSpPr>
          <p:grpSpPr>
            <a:xfrm>
              <a:off x="9967351" y="1958803"/>
              <a:ext cx="732063" cy="4501015"/>
              <a:chOff x="9311536" y="1296616"/>
              <a:chExt cx="1029346" cy="5399533"/>
            </a:xfrm>
          </p:grpSpPr>
          <p:sp>
            <p:nvSpPr>
              <p:cNvPr id="64" name="Dikdörtgen 63"/>
              <p:cNvSpPr/>
              <p:nvPr/>
            </p:nvSpPr>
            <p:spPr>
              <a:xfrm>
                <a:off x="9311536" y="1895729"/>
                <a:ext cx="166460" cy="4800420"/>
              </a:xfrm>
              <a:prstGeom prst="rect">
                <a:avLst/>
              </a:prstGeom>
              <a:solidFill>
                <a:schemeClr val="bg2"/>
              </a:solidFill>
              <a:ln w="317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
            <p:nvSpPr>
              <p:cNvPr id="65" name="Yukarı Bükülü Ok 64"/>
              <p:cNvSpPr/>
              <p:nvPr/>
            </p:nvSpPr>
            <p:spPr>
              <a:xfrm rot="5400000" flipH="1">
                <a:off x="9550378" y="1105646"/>
                <a:ext cx="599534" cy="981473"/>
              </a:xfrm>
              <a:prstGeom prst="bentUpArrow">
                <a:avLst>
                  <a:gd name="adj1" fmla="val 12119"/>
                  <a:gd name="adj2" fmla="val 12377"/>
                  <a:gd name="adj3" fmla="val 1370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66" name="Grup 65"/>
              <p:cNvGrpSpPr/>
              <p:nvPr/>
            </p:nvGrpSpPr>
            <p:grpSpPr>
              <a:xfrm flipV="1">
                <a:off x="9385933" y="2086698"/>
                <a:ext cx="16776" cy="3883216"/>
                <a:chOff x="1680286" y="3592712"/>
                <a:chExt cx="57256" cy="7672187"/>
              </a:xfrm>
            </p:grpSpPr>
            <p:cxnSp>
              <p:nvCxnSpPr>
                <p:cNvPr id="68" name="Eğri Bağlayıcı 67"/>
                <p:cNvCxnSpPr/>
                <p:nvPr/>
              </p:nvCxnSpPr>
              <p:spPr>
                <a:xfrm rot="5400000">
                  <a:off x="1423570" y="7515689"/>
                  <a:ext cx="540832" cy="10696"/>
                </a:xfrm>
                <a:prstGeom prst="curvedConnector3">
                  <a:avLst>
                    <a:gd name="adj1" fmla="val 50000"/>
                  </a:avLst>
                </a:prstGeom>
                <a:ln w="31750" cmpd="sng">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ğri Bağlayıcı 68"/>
                <p:cNvCxnSpPr/>
                <p:nvPr/>
              </p:nvCxnSpPr>
              <p:spPr>
                <a:xfrm rot="5400000">
                  <a:off x="1442654" y="3838701"/>
                  <a:ext cx="540872" cy="48905"/>
                </a:xfrm>
                <a:prstGeom prst="curvedConnector3">
                  <a:avLst>
                    <a:gd name="adj1" fmla="val 50000"/>
                  </a:avLst>
                </a:prstGeom>
                <a:ln w="31750" cmpd="sng">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Eğri Bağlayıcı 69"/>
                <p:cNvCxnSpPr/>
                <p:nvPr/>
              </p:nvCxnSpPr>
              <p:spPr>
                <a:xfrm rot="5400000">
                  <a:off x="1384220" y="10915480"/>
                  <a:ext cx="645485" cy="53354"/>
                </a:xfrm>
                <a:prstGeom prst="curvedConnector3">
                  <a:avLst>
                    <a:gd name="adj1" fmla="val 50000"/>
                  </a:avLst>
                </a:prstGeom>
                <a:ln w="31750" cmpd="sng">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Eğri Bağlayıcı 70"/>
                <p:cNvCxnSpPr/>
                <p:nvPr/>
              </p:nvCxnSpPr>
              <p:spPr>
                <a:xfrm rot="5400000">
                  <a:off x="1423571" y="7515686"/>
                  <a:ext cx="540832" cy="10697"/>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Eğri Bağlayıcı 71"/>
                <p:cNvCxnSpPr/>
                <p:nvPr/>
              </p:nvCxnSpPr>
              <p:spPr>
                <a:xfrm rot="5400000">
                  <a:off x="1411330" y="3870018"/>
                  <a:ext cx="554612"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Eğri Bağlayıcı 72"/>
                <p:cNvCxnSpPr/>
                <p:nvPr/>
              </p:nvCxnSpPr>
              <p:spPr>
                <a:xfrm rot="5400000">
                  <a:off x="1379839" y="10942155"/>
                  <a:ext cx="645485"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67" name="Yukarı Bükülü Ok 66"/>
              <p:cNvSpPr/>
              <p:nvPr/>
            </p:nvSpPr>
            <p:spPr>
              <a:xfrm rot="5400000" flipH="1">
                <a:off x="9550378" y="1105647"/>
                <a:ext cx="599535" cy="981473"/>
              </a:xfrm>
              <a:prstGeom prst="bentUpArrow">
                <a:avLst>
                  <a:gd name="adj1" fmla="val 12119"/>
                  <a:gd name="adj2" fmla="val 12377"/>
                  <a:gd name="adj3" fmla="val 13700"/>
                </a:avLst>
              </a:prstGeom>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74" name="Metin kutusu 73"/>
            <p:cNvSpPr txBox="1"/>
            <p:nvPr/>
          </p:nvSpPr>
          <p:spPr>
            <a:xfrm rot="16200000">
              <a:off x="9677265" y="4301111"/>
              <a:ext cx="1272304" cy="196999"/>
            </a:xfrm>
            <a:prstGeom prst="rect">
              <a:avLst/>
            </a:prstGeom>
            <a:noFill/>
          </p:spPr>
          <p:txBody>
            <a:bodyPr wrap="square" rtlCol="0">
              <a:spAutoFit/>
            </a:bodyPr>
            <a:lstStyle/>
            <a:p>
              <a:r>
                <a:rPr lang="tr-TR" sz="1200" b="1" dirty="0"/>
                <a:t>SMART FACADE</a:t>
              </a:r>
              <a:endParaRPr lang="en-US" b="1" dirty="0"/>
            </a:p>
          </p:txBody>
        </p:sp>
        <p:sp>
          <p:nvSpPr>
            <p:cNvPr id="76" name="Metin kutusu 75"/>
            <p:cNvSpPr txBox="1"/>
            <p:nvPr/>
          </p:nvSpPr>
          <p:spPr>
            <a:xfrm>
              <a:off x="10253500" y="6066704"/>
              <a:ext cx="1554500" cy="256561"/>
            </a:xfrm>
            <a:prstGeom prst="rect">
              <a:avLst/>
            </a:prstGeom>
            <a:noFill/>
          </p:spPr>
          <p:txBody>
            <a:bodyPr wrap="square" rtlCol="0">
              <a:spAutoFit/>
            </a:bodyPr>
            <a:lstStyle/>
            <a:p>
              <a:pPr algn="ctr"/>
              <a:r>
                <a:rPr lang="tr-TR" sz="1400" b="1" dirty="0"/>
                <a:t>BUILDING</a:t>
              </a:r>
              <a:endParaRPr lang="en-US" b="1" dirty="0"/>
            </a:p>
          </p:txBody>
        </p:sp>
        <p:grpSp>
          <p:nvGrpSpPr>
            <p:cNvPr id="77" name="Grup 76"/>
            <p:cNvGrpSpPr/>
            <p:nvPr/>
          </p:nvGrpSpPr>
          <p:grpSpPr>
            <a:xfrm>
              <a:off x="10192016" y="2926985"/>
              <a:ext cx="1497134" cy="302818"/>
              <a:chOff x="9502984" y="2527971"/>
              <a:chExt cx="1915840" cy="376273"/>
            </a:xfrm>
          </p:grpSpPr>
          <p:pic>
            <p:nvPicPr>
              <p:cNvPr id="78" name="Resim 77"/>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rot="5400000">
                <a:off x="9491135" y="2539820"/>
                <a:ext cx="376273" cy="352575"/>
              </a:xfrm>
              <a:prstGeom prst="rect">
                <a:avLst/>
              </a:prstGeom>
            </p:spPr>
          </p:pic>
          <p:sp>
            <p:nvSpPr>
              <p:cNvPr id="79" name="Metin kutusu 78"/>
              <p:cNvSpPr txBox="1"/>
              <p:nvPr/>
            </p:nvSpPr>
            <p:spPr>
              <a:xfrm>
                <a:off x="9850680" y="2579031"/>
                <a:ext cx="1568144" cy="240707"/>
              </a:xfrm>
              <a:prstGeom prst="rect">
                <a:avLst/>
              </a:prstGeom>
              <a:noFill/>
            </p:spPr>
            <p:txBody>
              <a:bodyPr wrap="square" rtlCol="0">
                <a:spAutoFit/>
              </a:bodyPr>
              <a:lstStyle/>
              <a:p>
                <a:r>
                  <a:rPr lang="tr-TR" sz="964" dirty="0"/>
                  <a:t>Wall h/c</a:t>
                </a:r>
                <a:endParaRPr lang="en-US" sz="1500" dirty="0"/>
              </a:p>
            </p:txBody>
          </p:sp>
        </p:grpSp>
        <p:cxnSp>
          <p:nvCxnSpPr>
            <p:cNvPr id="80" name="Eğri Bağlayıcı 79"/>
            <p:cNvCxnSpPr/>
            <p:nvPr/>
          </p:nvCxnSpPr>
          <p:spPr>
            <a:xfrm rot="5400000">
              <a:off x="10013278" y="3380450"/>
              <a:ext cx="232788"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Eğri Bağlayıcı 80"/>
            <p:cNvCxnSpPr/>
            <p:nvPr/>
          </p:nvCxnSpPr>
          <p:spPr>
            <a:xfrm rot="5400000">
              <a:off x="10013278" y="6171157"/>
              <a:ext cx="232788" cy="0"/>
            </a:xfrm>
            <a:prstGeom prst="curvedConnector3">
              <a:avLst>
                <a:gd name="adj1" fmla="val 50000"/>
              </a:avLst>
            </a:prstGeom>
            <a:ln w="31750" cmpd="sng">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82" name="Resim 81"/>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rot="5400000">
            <a:off x="7227519" y="5336005"/>
            <a:ext cx="302818" cy="275520"/>
          </a:xfrm>
          <a:prstGeom prst="rect">
            <a:avLst/>
          </a:prstGeom>
        </p:spPr>
      </p:pic>
      <p:sp>
        <p:nvSpPr>
          <p:cNvPr id="83" name="Metin kutusu 82"/>
          <p:cNvSpPr txBox="1"/>
          <p:nvPr/>
        </p:nvSpPr>
        <p:spPr>
          <a:xfrm>
            <a:off x="7421733" y="5351448"/>
            <a:ext cx="1225427" cy="193717"/>
          </a:xfrm>
          <a:prstGeom prst="rect">
            <a:avLst/>
          </a:prstGeom>
          <a:noFill/>
        </p:spPr>
        <p:txBody>
          <a:bodyPr wrap="square" rtlCol="0">
            <a:spAutoFit/>
          </a:bodyPr>
          <a:lstStyle/>
          <a:p>
            <a:r>
              <a:rPr lang="tr-TR" sz="964" dirty="0"/>
              <a:t>Wall h/c</a:t>
            </a:r>
            <a:endParaRPr lang="en-US" sz="1500" dirty="0"/>
          </a:p>
        </p:txBody>
      </p:sp>
      <p:pic>
        <p:nvPicPr>
          <p:cNvPr id="84" name="Resim 83"/>
          <p:cNvPicPr>
            <a:picLocks noChangeAspect="1"/>
          </p:cNvPicPr>
          <p:nvPr/>
        </p:nvPicPr>
        <p:blipFill rotWithShape="1">
          <a:blip r:embed="rId7"/>
          <a:srcRect r="50956"/>
          <a:stretch/>
        </p:blipFill>
        <p:spPr>
          <a:xfrm>
            <a:off x="5745140" y="1749866"/>
            <a:ext cx="983042" cy="4822111"/>
          </a:xfrm>
          <a:prstGeom prst="rect">
            <a:avLst/>
          </a:prstGeom>
        </p:spPr>
      </p:pic>
      <p:sp>
        <p:nvSpPr>
          <p:cNvPr id="85" name="Ok: Şeritli Sağ 7">
            <a:extLst>
              <a:ext uri="{FF2B5EF4-FFF2-40B4-BE49-F238E27FC236}">
                <a16:creationId xmlns:a16="http://schemas.microsoft.com/office/drawing/2014/main" id="{66BC71E4-7BDE-04B0-E0FE-AD025AB81962}"/>
              </a:ext>
            </a:extLst>
          </p:cNvPr>
          <p:cNvSpPr/>
          <p:nvPr/>
        </p:nvSpPr>
        <p:spPr>
          <a:xfrm>
            <a:off x="5054017" y="4052828"/>
            <a:ext cx="574781" cy="459927"/>
          </a:xfrm>
          <a:prstGeom prst="stripedRightArrow">
            <a:avLst/>
          </a:prstGeom>
          <a:solidFill>
            <a:srgbClr val="93E2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7" name="Resim 1"/>
          <p:cNvPicPr>
            <a:picLocks noChangeArrowheads="1"/>
          </p:cNvPicPr>
          <p:nvPr/>
        </p:nvPicPr>
        <p:blipFill>
          <a:blip r:embed="rId8" cstate="print">
            <a:extLst>
              <a:ext uri="{28A0092B-C50C-407E-A947-70E740481C1C}">
                <a14:useLocalDpi xmlns:a14="http://schemas.microsoft.com/office/drawing/2010/main" val="0"/>
              </a:ext>
            </a:extLst>
          </a:blip>
          <a:srcRect r="24077"/>
          <a:stretch>
            <a:fillRect/>
          </a:stretch>
        </p:blipFill>
        <p:spPr bwMode="auto">
          <a:xfrm>
            <a:off x="3665029" y="5067595"/>
            <a:ext cx="874928" cy="10610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Resim 3"/>
          <p:cNvPicPr>
            <a:picLocks noChangeArrowheads="1"/>
          </p:cNvPicPr>
          <p:nvPr/>
        </p:nvPicPr>
        <p:blipFill>
          <a:blip r:embed="rId9" cstate="print">
            <a:extLst>
              <a:ext uri="{28A0092B-C50C-407E-A947-70E740481C1C}">
                <a14:useLocalDpi xmlns:a14="http://schemas.microsoft.com/office/drawing/2010/main" val="0"/>
              </a:ext>
            </a:extLst>
          </a:blip>
          <a:srcRect r="25731"/>
          <a:stretch>
            <a:fillRect/>
          </a:stretch>
        </p:blipFill>
        <p:spPr bwMode="auto">
          <a:xfrm>
            <a:off x="3665029" y="3072681"/>
            <a:ext cx="858497" cy="885096"/>
          </a:xfrm>
          <a:prstGeom prst="rect">
            <a:avLst/>
          </a:prstGeom>
          <a:noFill/>
          <a:extLst>
            <a:ext uri="{909E8E84-426E-40DD-AFC4-6F175D3DCCD1}">
              <a14:hiddenFill xmlns:a14="http://schemas.microsoft.com/office/drawing/2010/main">
                <a:solidFill>
                  <a:srgbClr val="FFFFFF"/>
                </a:solidFill>
              </a14:hiddenFill>
            </a:ext>
          </a:extLst>
        </p:spPr>
      </p:pic>
      <p:pic>
        <p:nvPicPr>
          <p:cNvPr id="2055" name="Resim 5"/>
          <p:cNvPicPr>
            <a:picLocks noChangeArrowheads="1"/>
          </p:cNvPicPr>
          <p:nvPr/>
        </p:nvPicPr>
        <p:blipFill>
          <a:blip r:embed="rId10" cstate="print">
            <a:extLst>
              <a:ext uri="{28A0092B-C50C-407E-A947-70E740481C1C}">
                <a14:useLocalDpi xmlns:a14="http://schemas.microsoft.com/office/drawing/2010/main" val="0"/>
              </a:ext>
            </a:extLst>
          </a:blip>
          <a:srcRect r="23874"/>
          <a:stretch>
            <a:fillRect/>
          </a:stretch>
        </p:blipFill>
        <p:spPr bwMode="auto">
          <a:xfrm>
            <a:off x="3677740" y="4015099"/>
            <a:ext cx="874928" cy="964188"/>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86"/>
          <p:cNvSpPr>
            <a:spLocks noChangeArrowheads="1"/>
          </p:cNvSpPr>
          <p:nvPr/>
        </p:nvSpPr>
        <p:spPr bwMode="auto">
          <a:xfrm>
            <a:off x="422556" y="1767278"/>
            <a:ext cx="2687463" cy="4272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tr-TR" sz="1400" b="1" i="1"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Design stages</a:t>
            </a:r>
            <a:endParaRPr kumimoji="0" lang="tr-TR" altLang="tr-TR" sz="1400" b="1" i="1"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BE" altLang="tr-TR" sz="1200" b="0" i="0" u="none" strike="noStrike" cap="none" normalizeH="0" baseline="0" dirty="0">
              <a:ln>
                <a:noFill/>
              </a:ln>
              <a:solidFill>
                <a:schemeClr val="tx1"/>
              </a:solidFill>
              <a:effectLst/>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R="0" lvl="0" indent="0" algn="just" fontAlgn="base">
              <a:lnSpc>
                <a:spcPct val="100000"/>
              </a:lnSpc>
              <a:spcBef>
                <a:spcPct val="0"/>
              </a:spcBef>
              <a:spcAft>
                <a:spcPct val="0"/>
              </a:spcAft>
              <a:buClrTx/>
              <a:buSzTx/>
              <a:buFontTx/>
              <a:buNone/>
              <a:tabLst/>
            </a:pP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Step 1:</a:t>
            </a:r>
            <a:r>
              <a:rPr kumimoji="0" lang="en-GB" altLang="tr-T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altLang="tr-TR" sz="1200" dirty="0">
                <a:solidFill>
                  <a:srgbClr val="595959"/>
                </a:solidFill>
                <a:latin typeface="Arial" panose="020B0604020202020204" pitchFamily="34" charset="0"/>
              </a:rPr>
              <a:t>glazed curtain wall façade</a:t>
            </a:r>
            <a:endParaRPr lang="tr-TR" altLang="tr-TR" sz="1200" dirty="0">
              <a:solidFill>
                <a:srgbClr val="595959"/>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BE" altLang="tr-T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tr-TR" altLang="tr-TR" sz="1200" b="1" dirty="0">
              <a:latin typeface="Arial" panose="020B0604020202020204" pitchFamily="34" charset="0"/>
              <a:ea typeface="Times New Roman" panose="02020603050405020304" pitchFamily="18" charset="0"/>
              <a:cs typeface="Arial" panose="020B0604020202020204" pitchFamily="34" charset="0"/>
            </a:endParaRPr>
          </a:p>
          <a:p>
            <a:pPr marR="0" lvl="0" indent="0" algn="just" fontAlgn="base">
              <a:lnSpc>
                <a:spcPct val="100000"/>
              </a:lnSpc>
              <a:spcBef>
                <a:spcPct val="0"/>
              </a:spcBef>
              <a:spcAft>
                <a:spcPct val="0"/>
              </a:spcAft>
              <a:buClrTx/>
              <a:buSzTx/>
              <a:buFontTx/>
              <a:buNone/>
              <a:tabLst/>
            </a:pP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Step 2: </a:t>
            </a:r>
            <a:r>
              <a:rPr lang="en-GB" altLang="tr-TR" sz="1200" dirty="0">
                <a:solidFill>
                  <a:srgbClr val="595959"/>
                </a:solidFill>
                <a:latin typeface="Arial" panose="020B0604020202020204" pitchFamily="34" charset="0"/>
              </a:rPr>
              <a:t>Create a channel</a:t>
            </a:r>
            <a:r>
              <a:rPr lang="tr-TR" altLang="tr-TR" sz="1200" dirty="0">
                <a:solidFill>
                  <a:srgbClr val="595959"/>
                </a:solidFill>
                <a:latin typeface="Arial" panose="020B0604020202020204" pitchFamily="34" charset="0"/>
              </a:rPr>
              <a:t>s </a:t>
            </a:r>
          </a:p>
          <a:p>
            <a:pPr marL="0" marR="0" lvl="0" indent="0" algn="just" defTabSz="914400" rtl="0" eaLnBrk="0" fontAlgn="base" latinLnBrk="0" hangingPunct="0">
              <a:lnSpc>
                <a:spcPct val="100000"/>
              </a:lnSpc>
              <a:spcBef>
                <a:spcPct val="0"/>
              </a:spcBef>
              <a:spcAft>
                <a:spcPct val="0"/>
              </a:spcAft>
              <a:buClrTx/>
              <a:buSzTx/>
              <a:buFontTx/>
              <a:buNone/>
              <a:tabLst/>
            </a:pPr>
            <a:endParaRPr lang="tr-TR" altLang="tr-TR" sz="1200" dirty="0">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tr-TR" altLang="tr-TR" sz="1200" dirty="0">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tr-TR" altLang="tr-TR" sz="1200" dirty="0">
              <a:latin typeface="Arial" panose="020B0604020202020204" pitchFamily="34" charset="0"/>
              <a:ea typeface="Times New Roman" panose="02020603050405020304" pitchFamily="18" charset="0"/>
              <a:cs typeface="Arial" panose="020B0604020202020204" pitchFamily="34" charset="0"/>
            </a:endParaRPr>
          </a:p>
          <a:p>
            <a:pPr algn="just" fontAlgn="base">
              <a:spcBef>
                <a:spcPct val="0"/>
              </a:spcBef>
              <a:spcAft>
                <a:spcPct val="0"/>
              </a:spcAft>
            </a:pPr>
            <a:r>
              <a:rPr lang="en-GB" altLang="tr-TR" sz="1200" b="1" dirty="0">
                <a:latin typeface="Arial" panose="020B0604020202020204" pitchFamily="34" charset="0"/>
                <a:ea typeface="Times New Roman" panose="02020603050405020304" pitchFamily="18" charset="0"/>
                <a:cs typeface="Arial" panose="020B0604020202020204" pitchFamily="34" charset="0"/>
              </a:rPr>
              <a:t>Step </a:t>
            </a:r>
            <a:r>
              <a:rPr lang="tr-TR" altLang="tr-TR" sz="1200" b="1" dirty="0">
                <a:latin typeface="Arial" panose="020B0604020202020204" pitchFamily="34" charset="0"/>
                <a:ea typeface="Times New Roman" panose="02020603050405020304" pitchFamily="18" charset="0"/>
                <a:cs typeface="Arial" panose="020B0604020202020204" pitchFamily="34" charset="0"/>
              </a:rPr>
              <a:t>3</a:t>
            </a:r>
            <a:r>
              <a:rPr lang="en-GB" altLang="tr-TR" sz="1200" b="1" dirty="0">
                <a:latin typeface="Arial" panose="020B0604020202020204" pitchFamily="34" charset="0"/>
                <a:ea typeface="Times New Roman" panose="02020603050405020304" pitchFamily="18" charset="0"/>
                <a:cs typeface="Arial" panose="020B0604020202020204" pitchFamily="34" charset="0"/>
              </a:rPr>
              <a:t>: </a:t>
            </a:r>
            <a:r>
              <a:rPr lang="en-GB" altLang="tr-TR" sz="1200" dirty="0">
                <a:solidFill>
                  <a:srgbClr val="595959"/>
                </a:solidFill>
                <a:latin typeface="Arial" panose="020B0604020202020204" pitchFamily="34" charset="0"/>
              </a:rPr>
              <a:t>Create a channel</a:t>
            </a:r>
            <a:r>
              <a:rPr lang="tr-TR" altLang="tr-TR" sz="1200" dirty="0">
                <a:solidFill>
                  <a:srgbClr val="595959"/>
                </a:solidFill>
                <a:latin typeface="Arial" panose="020B0604020202020204" pitchFamily="34" charset="0"/>
              </a:rPr>
              <a:t>s (</a:t>
            </a:r>
            <a:r>
              <a:rPr lang="en-US" altLang="tr-TR" sz="1200" dirty="0">
                <a:solidFill>
                  <a:srgbClr val="595959"/>
                </a:solidFill>
                <a:latin typeface="Arial" panose="020B0604020202020204" pitchFamily="34" charset="0"/>
              </a:rPr>
              <a:t>double</a:t>
            </a:r>
            <a:r>
              <a:rPr lang="tr-TR" altLang="tr-TR" sz="1200" dirty="0">
                <a:solidFill>
                  <a:srgbClr val="595959"/>
                </a:solidFill>
                <a:latin typeface="Arial" panose="020B0604020202020204" pitchFamily="34" charset="0"/>
              </a:rPr>
              <a:t> skin)</a:t>
            </a:r>
          </a:p>
          <a:p>
            <a:pPr marR="0" lvl="0" indent="0" algn="just" fontAlgn="base">
              <a:lnSpc>
                <a:spcPct val="100000"/>
              </a:lnSpc>
              <a:spcBef>
                <a:spcPct val="0"/>
              </a:spcBef>
              <a:spcAft>
                <a:spcPct val="0"/>
              </a:spcAft>
              <a:buClrTx/>
              <a:buSzTx/>
              <a:buFontTx/>
              <a:buNone/>
              <a:tabLst/>
            </a:pPr>
            <a:endParaRPr lang="tr-TR" altLang="tr-TR" sz="1200" dirty="0">
              <a:solidFill>
                <a:srgbClr val="595959"/>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BE" altLang="tr-T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R="0" lvl="0" indent="0" algn="just" fontAlgn="base">
              <a:lnSpc>
                <a:spcPct val="100000"/>
              </a:lnSpc>
              <a:spcBef>
                <a:spcPct val="0"/>
              </a:spcBef>
              <a:spcAft>
                <a:spcPct val="0"/>
              </a:spcAft>
              <a:buClrTx/>
              <a:buSzTx/>
              <a:buFontTx/>
              <a:buNone/>
              <a:tabLst/>
            </a:pP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Step </a:t>
            </a:r>
            <a:r>
              <a:rPr kumimoji="0" lang="tr-TR"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a:t>
            </a: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altLang="tr-TR" sz="1200" dirty="0">
                <a:solidFill>
                  <a:srgbClr val="595959"/>
                </a:solidFill>
                <a:latin typeface="Arial" panose="020B0604020202020204" pitchFamily="34" charset="0"/>
              </a:rPr>
              <a:t>Convert the facade from a site-built system to a prefabricated modular (unitized) system </a:t>
            </a:r>
            <a:endParaRPr lang="tr-TR" altLang="tr-TR" sz="1200" dirty="0">
              <a:solidFill>
                <a:srgbClr val="595959"/>
              </a:solidFill>
              <a:latin typeface="Arial" panose="020B0604020202020204" pitchFamily="34" charset="0"/>
            </a:endParaRPr>
          </a:p>
          <a:p>
            <a:pPr marR="0" lvl="0" indent="0" algn="just" fontAlgn="base">
              <a:lnSpc>
                <a:spcPct val="100000"/>
              </a:lnSpc>
              <a:spcBef>
                <a:spcPct val="0"/>
              </a:spcBef>
              <a:spcAft>
                <a:spcPct val="0"/>
              </a:spcAft>
              <a:buClrTx/>
              <a:buSzTx/>
              <a:buFontTx/>
              <a:buNone/>
              <a:tabLst/>
            </a:pPr>
            <a:endParaRPr lang="tr-TR" altLang="tr-TR" sz="1200" dirty="0">
              <a:solidFill>
                <a:srgbClr val="595959"/>
              </a:solidFill>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R="0" lvl="0" indent="0" algn="just" fontAlgn="base">
              <a:lnSpc>
                <a:spcPct val="100000"/>
              </a:lnSpc>
              <a:spcBef>
                <a:spcPct val="0"/>
              </a:spcBef>
              <a:spcAft>
                <a:spcPct val="0"/>
              </a:spcAft>
              <a:buClrTx/>
              <a:buSzTx/>
              <a:buFontTx/>
              <a:buNone/>
              <a:tabLst/>
            </a:pP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Step </a:t>
            </a:r>
            <a:r>
              <a:rPr kumimoji="0" lang="tr-TR"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a:t>
            </a:r>
            <a:r>
              <a:rPr kumimoji="0" lang="en-GB" altLang="tr-T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altLang="tr-TR" sz="1200" dirty="0">
                <a:solidFill>
                  <a:srgbClr val="595959"/>
                </a:solidFill>
                <a:latin typeface="Arial" panose="020B0604020202020204" pitchFamily="34" charset="0"/>
              </a:rPr>
              <a:t>Integrate</a:t>
            </a:r>
            <a:r>
              <a:rPr lang="tr-TR" altLang="tr-TR" sz="1200" dirty="0">
                <a:solidFill>
                  <a:srgbClr val="595959"/>
                </a:solidFill>
                <a:latin typeface="Arial" panose="020B0604020202020204" pitchFamily="34" charset="0"/>
              </a:rPr>
              <a:t> </a:t>
            </a:r>
            <a:r>
              <a:rPr lang="en-US" altLang="tr-TR" sz="1200" dirty="0">
                <a:solidFill>
                  <a:srgbClr val="595959"/>
                </a:solidFill>
                <a:latin typeface="Arial" panose="020B0604020202020204" pitchFamily="34" charset="0"/>
              </a:rPr>
              <a:t>with</a:t>
            </a:r>
            <a:r>
              <a:rPr lang="tr-TR" altLang="tr-TR" sz="1200" dirty="0">
                <a:solidFill>
                  <a:srgbClr val="595959"/>
                </a:solidFill>
                <a:latin typeface="Arial" panose="020B0604020202020204" pitchFamily="34" charset="0"/>
              </a:rPr>
              <a:t> HVAC.</a:t>
            </a:r>
          </a:p>
          <a:p>
            <a:pPr marR="0" lvl="0" indent="0" algn="just" fontAlgn="base">
              <a:lnSpc>
                <a:spcPct val="100000"/>
              </a:lnSpc>
              <a:spcBef>
                <a:spcPct val="0"/>
              </a:spcBef>
              <a:spcAft>
                <a:spcPct val="0"/>
              </a:spcAft>
              <a:buClrTx/>
              <a:buSzTx/>
              <a:buFontTx/>
              <a:buNone/>
              <a:tabLst/>
            </a:pPr>
            <a:r>
              <a:rPr lang="en-GB" altLang="tr-TR" sz="1200" dirty="0">
                <a:solidFill>
                  <a:srgbClr val="595959"/>
                </a:solidFill>
                <a:latin typeface="Arial" panose="020B0604020202020204" pitchFamily="34" charset="0"/>
              </a:rPr>
              <a:t>Control the airflow and temperature to provide heating </a:t>
            </a:r>
            <a:r>
              <a:rPr lang="tr-TR" altLang="tr-TR" sz="1200" dirty="0">
                <a:solidFill>
                  <a:srgbClr val="595959"/>
                </a:solidFill>
                <a:latin typeface="Arial" panose="020B0604020202020204" pitchFamily="34" charset="0"/>
              </a:rPr>
              <a:t>–</a:t>
            </a:r>
            <a:r>
              <a:rPr lang="en-GB" altLang="tr-TR" sz="1200" dirty="0">
                <a:solidFill>
                  <a:srgbClr val="595959"/>
                </a:solidFill>
                <a:latin typeface="Arial" panose="020B0604020202020204" pitchFamily="34" charset="0"/>
              </a:rPr>
              <a:t>cooling</a:t>
            </a:r>
            <a:r>
              <a:rPr lang="en-US" altLang="tr-TR" sz="1200" dirty="0">
                <a:solidFill>
                  <a:srgbClr val="595959"/>
                </a:solidFill>
                <a:latin typeface="Arial" panose="020B0604020202020204" pitchFamily="34" charset="0"/>
              </a:rPr>
              <a:t>-ventilation</a:t>
            </a:r>
            <a:r>
              <a:rPr lang="tr-TR" altLang="tr-TR" sz="1200" dirty="0">
                <a:solidFill>
                  <a:srgbClr val="595959"/>
                </a:solidFill>
                <a:latin typeface="Arial" panose="020B0604020202020204" pitchFamily="34" charset="0"/>
              </a:rPr>
              <a:t> </a:t>
            </a:r>
            <a:r>
              <a:rPr lang="en-GB" altLang="tr-TR" sz="1200" dirty="0">
                <a:solidFill>
                  <a:srgbClr val="595959"/>
                </a:solidFill>
                <a:latin typeface="Arial" panose="020B0604020202020204" pitchFamily="34" charset="0"/>
              </a:rPr>
              <a:t>from the facade.</a:t>
            </a:r>
            <a:endParaRPr lang="fr-BE" altLang="tr-TR" sz="1200" dirty="0">
              <a:solidFill>
                <a:srgbClr val="595959"/>
              </a:solidFill>
              <a:latin typeface="Arial" panose="020B0604020202020204" pitchFamily="34" charset="0"/>
            </a:endParaRPr>
          </a:p>
        </p:txBody>
      </p:sp>
      <p:sp>
        <p:nvSpPr>
          <p:cNvPr id="11" name="Eğri Bağlayıcı 85"/>
          <p:cNvSpPr>
            <a:spLocks noChangeShapeType="1"/>
          </p:cNvSpPr>
          <p:nvPr/>
        </p:nvSpPr>
        <p:spPr bwMode="auto">
          <a:xfrm>
            <a:off x="3179525" y="3123563"/>
            <a:ext cx="464084" cy="360899"/>
          </a:xfrm>
          <a:prstGeom prst="bentConnector3">
            <a:avLst>
              <a:gd name="adj1" fmla="val 49926"/>
            </a:avLst>
          </a:prstGeom>
          <a:noFill/>
          <a:ln w="63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2" name="AutoShape 4"/>
          <p:cNvSpPr>
            <a:spLocks noChangeShapeType="1"/>
          </p:cNvSpPr>
          <p:nvPr/>
        </p:nvSpPr>
        <p:spPr bwMode="auto">
          <a:xfrm>
            <a:off x="3166462" y="4004625"/>
            <a:ext cx="464084" cy="360899"/>
          </a:xfrm>
          <a:prstGeom prst="bentConnector3">
            <a:avLst>
              <a:gd name="adj1" fmla="val 49926"/>
            </a:avLst>
          </a:prstGeom>
          <a:noFill/>
          <a:ln w="63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AutoShape 3"/>
          <p:cNvSpPr>
            <a:spLocks noChangeShapeType="1"/>
          </p:cNvSpPr>
          <p:nvPr/>
        </p:nvSpPr>
        <p:spPr bwMode="auto">
          <a:xfrm>
            <a:off x="3181340" y="4734469"/>
            <a:ext cx="464084" cy="360899"/>
          </a:xfrm>
          <a:prstGeom prst="bentConnector3">
            <a:avLst>
              <a:gd name="adj1" fmla="val 49926"/>
            </a:avLst>
          </a:prstGeom>
          <a:noFill/>
          <a:ln w="63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5" name="AutoShape 2"/>
          <p:cNvSpPr>
            <a:spLocks noChangeShapeType="1"/>
          </p:cNvSpPr>
          <p:nvPr/>
        </p:nvSpPr>
        <p:spPr bwMode="auto">
          <a:xfrm>
            <a:off x="3194403" y="2378207"/>
            <a:ext cx="464084" cy="360899"/>
          </a:xfrm>
          <a:prstGeom prst="bentConnector3">
            <a:avLst>
              <a:gd name="adj1" fmla="val 49926"/>
            </a:avLst>
          </a:prstGeom>
          <a:noFill/>
          <a:ln w="63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2049" name="Resim 2"/>
          <p:cNvPicPr>
            <a:picLocks noChangeArrowheads="1"/>
          </p:cNvPicPr>
          <p:nvPr/>
        </p:nvPicPr>
        <p:blipFill>
          <a:blip r:embed="rId11" cstate="print">
            <a:extLst>
              <a:ext uri="{28A0092B-C50C-407E-A947-70E740481C1C}">
                <a14:useLocalDpi xmlns:a14="http://schemas.microsoft.com/office/drawing/2010/main" val="0"/>
              </a:ext>
            </a:extLst>
          </a:blip>
          <a:srcRect l="14749" r="16782"/>
          <a:stretch>
            <a:fillRect/>
          </a:stretch>
        </p:blipFill>
        <p:spPr bwMode="auto">
          <a:xfrm>
            <a:off x="3695918" y="2115424"/>
            <a:ext cx="827607" cy="80494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0"/>
          <p:cNvSpPr>
            <a:spLocks noChangeArrowheads="1"/>
          </p:cNvSpPr>
          <p:nvPr/>
        </p:nvSpPr>
        <p:spPr bwMode="auto">
          <a:xfrm>
            <a:off x="21126" y="1182244"/>
            <a:ext cx="12170874" cy="509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17" name="Rectangle 12"/>
          <p:cNvSpPr>
            <a:spLocks noChangeArrowheads="1"/>
          </p:cNvSpPr>
          <p:nvPr/>
        </p:nvSpPr>
        <p:spPr bwMode="auto">
          <a:xfrm>
            <a:off x="21126" y="1639444"/>
            <a:ext cx="13200622" cy="509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2" name="Metin kutusu 1"/>
          <p:cNvSpPr txBox="1"/>
          <p:nvPr/>
        </p:nvSpPr>
        <p:spPr>
          <a:xfrm>
            <a:off x="9261528" y="2263113"/>
            <a:ext cx="2722870" cy="2708434"/>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SMART FACADE</a:t>
            </a:r>
            <a:endParaRPr lang="tr-TR" sz="1200" b="1" dirty="0">
              <a:latin typeface="Arial" panose="020B0604020202020204" pitchFamily="34" charset="0"/>
              <a:cs typeface="Arial" panose="020B0604020202020204" pitchFamily="34" charset="0"/>
            </a:endParaRPr>
          </a:p>
          <a:p>
            <a:endParaRPr lang="en-US" sz="1200" b="1" dirty="0">
              <a:latin typeface="Arial" panose="020B0604020202020204" pitchFamily="34" charset="0"/>
              <a:cs typeface="Arial" panose="020B0604020202020204" pitchFamily="34" charset="0"/>
            </a:endParaRPr>
          </a:p>
          <a:p>
            <a:endParaRPr lang="tr-TR" sz="1100" b="1"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Thermal Innovation:</a:t>
            </a:r>
          </a:p>
          <a:p>
            <a:pPr marL="174625" lvl="1" indent="-174625">
              <a:buFont typeface="Arial" panose="020B0604020202020204" pitchFamily="34" charset="0"/>
              <a:buChar char="•"/>
            </a:pPr>
            <a:r>
              <a:rPr lang="en-US" sz="1050" dirty="0">
                <a:latin typeface="Arial" panose="020B0604020202020204" pitchFamily="34" charset="0"/>
                <a:cs typeface="Arial" panose="020B0604020202020204" pitchFamily="34" charset="0"/>
              </a:rPr>
              <a:t>Integrates Seamlessly with HVAC</a:t>
            </a:r>
          </a:p>
          <a:p>
            <a:pPr marL="174625" lvl="1" indent="-174625">
              <a:buFont typeface="Arial" panose="020B0604020202020204" pitchFamily="34" charset="0"/>
              <a:buChar char="•"/>
            </a:pPr>
            <a:r>
              <a:rPr lang="en-US" sz="1050" dirty="0">
                <a:latin typeface="Arial" panose="020B0604020202020204" pitchFamily="34" charset="0"/>
                <a:cs typeface="Arial" panose="020B0604020202020204" pitchFamily="34" charset="0"/>
              </a:rPr>
              <a:t>Controls Facade's Thermal Profile</a:t>
            </a:r>
          </a:p>
          <a:p>
            <a:endParaRPr lang="tr-TR" sz="1050" b="1"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Architectural Innovation:</a:t>
            </a:r>
          </a:p>
          <a:p>
            <a:pPr marL="174625" lvl="1" indent="-174625">
              <a:buFont typeface="Arial" panose="020B0604020202020204" pitchFamily="34" charset="0"/>
              <a:buChar char="•"/>
            </a:pPr>
            <a:r>
              <a:rPr lang="en-US" sz="1050" dirty="0">
                <a:latin typeface="Arial" panose="020B0604020202020204" pitchFamily="34" charset="0"/>
                <a:cs typeface="Arial" panose="020B0604020202020204" pitchFamily="34" charset="0"/>
              </a:rPr>
              <a:t>Facilitates Air Circulation through Channels</a:t>
            </a:r>
          </a:p>
          <a:p>
            <a:pPr marL="174625" lvl="1" indent="-174625">
              <a:buFont typeface="Arial" panose="020B0604020202020204" pitchFamily="34" charset="0"/>
              <a:buChar char="•"/>
            </a:pPr>
            <a:r>
              <a:rPr lang="en-US" sz="1050" dirty="0">
                <a:latin typeface="Arial" panose="020B0604020202020204" pitchFamily="34" charset="0"/>
                <a:cs typeface="Arial" panose="020B0604020202020204" pitchFamily="34" charset="0"/>
              </a:rPr>
              <a:t>Features a Modular and Versatile Design</a:t>
            </a:r>
          </a:p>
          <a:p>
            <a:pPr marL="174625" lvl="1" indent="-174625">
              <a:buFont typeface="Arial" panose="020B0604020202020204" pitchFamily="34" charset="0"/>
              <a:buChar char="•"/>
            </a:pPr>
            <a:r>
              <a:rPr lang="en-US" sz="1050" dirty="0">
                <a:latin typeface="Arial" panose="020B0604020202020204" pitchFamily="34" charset="0"/>
                <a:cs typeface="Arial" panose="020B0604020202020204" pitchFamily="34" charset="0"/>
              </a:rPr>
              <a:t>Built with High Thermal Mass Steel</a:t>
            </a:r>
          </a:p>
          <a:p>
            <a:pPr marL="12700" marR="5080" algn="ctr"/>
            <a:endParaRPr lang="tr-TR" sz="1200" i="1" dirty="0">
              <a:solidFill>
                <a:srgbClr val="202020"/>
              </a:solidFill>
              <a:latin typeface="Arial" panose="020B060402020202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15784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2445" y="836528"/>
            <a:ext cx="1882313" cy="2511119"/>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3182" y="812465"/>
            <a:ext cx="1866133" cy="2489535"/>
          </a:xfrm>
          <a:prstGeom prst="rect">
            <a:avLst/>
          </a:prstGeom>
        </p:spPr>
      </p:pic>
      <p:sp>
        <p:nvSpPr>
          <p:cNvPr id="8" name="Dikdörtgen 7"/>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Pilot </a:t>
            </a:r>
            <a:r>
              <a:rPr lang="en-US" b="1" dirty="0">
                <a:solidFill>
                  <a:schemeClr val="tx1"/>
                </a:solidFill>
              </a:rPr>
              <a:t>Building</a:t>
            </a:r>
            <a:r>
              <a:rPr lang="tr-TR" b="1" dirty="0">
                <a:solidFill>
                  <a:schemeClr val="tx1"/>
                </a:solidFill>
              </a:rPr>
              <a:t> Construction : </a:t>
            </a:r>
            <a:r>
              <a:rPr lang="en-US" b="1" i="1" dirty="0">
                <a:solidFill>
                  <a:schemeClr val="accent2"/>
                </a:solidFill>
              </a:rPr>
              <a:t>Adaptive</a:t>
            </a:r>
            <a:r>
              <a:rPr lang="tr-TR" b="1" i="1" dirty="0">
                <a:solidFill>
                  <a:schemeClr val="accent2"/>
                </a:solidFill>
              </a:rPr>
              <a:t>, </a:t>
            </a:r>
            <a:r>
              <a:rPr lang="en-US" b="1" i="1" dirty="0">
                <a:solidFill>
                  <a:schemeClr val="accent2"/>
                </a:solidFill>
              </a:rPr>
              <a:t>Economic</a:t>
            </a:r>
            <a:r>
              <a:rPr lang="tr-TR" b="1" i="1" dirty="0">
                <a:solidFill>
                  <a:schemeClr val="accent2"/>
                </a:solidFill>
              </a:rPr>
              <a:t> &amp; </a:t>
            </a:r>
            <a:r>
              <a:rPr lang="en-US" b="1" i="1" dirty="0">
                <a:solidFill>
                  <a:schemeClr val="accent2"/>
                </a:solidFill>
              </a:rPr>
              <a:t>Efficient</a:t>
            </a:r>
            <a:r>
              <a:rPr lang="tr-TR" b="1" i="1" dirty="0">
                <a:solidFill>
                  <a:schemeClr val="accent2"/>
                </a:solidFill>
              </a:rPr>
              <a:t> </a:t>
            </a:r>
            <a:endParaRPr lang="en-US" b="1" i="1" dirty="0">
              <a:solidFill>
                <a:schemeClr val="accent2"/>
              </a:solidFill>
            </a:endParaRPr>
          </a:p>
        </p:txBody>
      </p:sp>
      <p:pic>
        <p:nvPicPr>
          <p:cNvPr id="12" name="Resim 11"/>
          <p:cNvPicPr>
            <a:picLocks noChangeAspect="1"/>
          </p:cNvPicPr>
          <p:nvPr/>
        </p:nvPicPr>
        <p:blipFill rotWithShape="1">
          <a:blip r:embed="rId6" cstate="print">
            <a:extLst>
              <a:ext uri="{28A0092B-C50C-407E-A947-70E740481C1C}">
                <a14:useLocalDpi xmlns:a14="http://schemas.microsoft.com/office/drawing/2010/main" val="0"/>
              </a:ext>
            </a:extLst>
          </a:blip>
          <a:srcRect l="32010"/>
          <a:stretch/>
        </p:blipFill>
        <p:spPr>
          <a:xfrm>
            <a:off x="2960821" y="836528"/>
            <a:ext cx="1931426" cy="2510255"/>
          </a:xfrm>
          <a:prstGeom prst="rect">
            <a:avLst/>
          </a:prstGeom>
        </p:spPr>
      </p:pic>
      <p:sp>
        <p:nvSpPr>
          <p:cNvPr id="6" name="object 19">
            <a:extLst>
              <a:ext uri="{FF2B5EF4-FFF2-40B4-BE49-F238E27FC236}">
                <a16:creationId xmlns:a16="http://schemas.microsoft.com/office/drawing/2014/main" id="{DBFCCD93-6DD8-D5E2-B068-96B333FD72A2}"/>
              </a:ext>
            </a:extLst>
          </p:cNvPr>
          <p:cNvSpPr/>
          <p:nvPr/>
        </p:nvSpPr>
        <p:spPr>
          <a:xfrm>
            <a:off x="10972800" y="101599"/>
            <a:ext cx="1130300" cy="425772"/>
          </a:xfrm>
          <a:prstGeom prst="rect">
            <a:avLst/>
          </a:prstGeom>
          <a:blipFill>
            <a:blip r:embed="rId7" cstate="print"/>
            <a:stretch>
              <a:fillRect/>
            </a:stretch>
          </a:blipFill>
        </p:spPr>
        <p:txBody>
          <a:bodyPr wrap="square" lIns="0" tIns="0" rIns="0" bIns="0" rtlCol="0"/>
          <a:lstStyle/>
          <a:p>
            <a:endParaRPr/>
          </a:p>
        </p:txBody>
      </p:sp>
      <p:sp>
        <p:nvSpPr>
          <p:cNvPr id="10" name="Metin kutusu 9">
            <a:extLst>
              <a:ext uri="{FF2B5EF4-FFF2-40B4-BE49-F238E27FC236}">
                <a16:creationId xmlns:a16="http://schemas.microsoft.com/office/drawing/2014/main" id="{EED5F8C7-C442-4E19-8DC4-53931202BD04}"/>
              </a:ext>
            </a:extLst>
          </p:cNvPr>
          <p:cNvSpPr txBox="1"/>
          <p:nvPr/>
        </p:nvSpPr>
        <p:spPr>
          <a:xfrm>
            <a:off x="83831" y="812465"/>
            <a:ext cx="2658566" cy="369332"/>
          </a:xfrm>
          <a:prstGeom prst="rect">
            <a:avLst/>
          </a:prstGeom>
          <a:noFill/>
        </p:spPr>
        <p:txBody>
          <a:bodyPr wrap="square">
            <a:spAutoFit/>
          </a:bodyPr>
          <a:lstStyle/>
          <a:p>
            <a:r>
              <a:rPr lang="en-US" dirty="0">
                <a:solidFill>
                  <a:srgbClr val="595959"/>
                </a:solidFill>
                <a:latin typeface="Arial" panose="020B0604020202020204" pitchFamily="34" charset="0"/>
              </a:rPr>
              <a:t>SMART FACADE</a:t>
            </a:r>
            <a:endParaRPr lang="tr-TR" dirty="0"/>
          </a:p>
        </p:txBody>
      </p:sp>
      <p:sp>
        <p:nvSpPr>
          <p:cNvPr id="13" name="Metin kutusu 12">
            <a:extLst>
              <a:ext uri="{FF2B5EF4-FFF2-40B4-BE49-F238E27FC236}">
                <a16:creationId xmlns:a16="http://schemas.microsoft.com/office/drawing/2014/main" id="{AC93883E-F83A-D166-26F7-D9DF425ADB14}"/>
              </a:ext>
            </a:extLst>
          </p:cNvPr>
          <p:cNvSpPr txBox="1"/>
          <p:nvPr/>
        </p:nvSpPr>
        <p:spPr>
          <a:xfrm>
            <a:off x="83831" y="1536116"/>
            <a:ext cx="2717298" cy="2677656"/>
          </a:xfrm>
          <a:prstGeom prst="rect">
            <a:avLst/>
          </a:prstGeom>
          <a:noFill/>
        </p:spPr>
        <p:txBody>
          <a:bodyPr wrap="square">
            <a:spAutoFit/>
          </a:bodyPr>
          <a:lstStyle/>
          <a:p>
            <a:pPr algn="just"/>
            <a:r>
              <a:rPr lang="en-US" sz="1200" dirty="0">
                <a:solidFill>
                  <a:srgbClr val="595959"/>
                </a:solidFill>
                <a:latin typeface="Arial" panose="020B0604020202020204" pitchFamily="34" charset="0"/>
              </a:rPr>
              <a:t>The first pilot application was carried out in </a:t>
            </a:r>
            <a:r>
              <a:rPr lang="en-US" sz="1200" b="1" dirty="0">
                <a:solidFill>
                  <a:srgbClr val="595959"/>
                </a:solidFill>
                <a:latin typeface="Arial" panose="020B0604020202020204" pitchFamily="34" charset="0"/>
              </a:rPr>
              <a:t>Ankara-Turkey in 2020</a:t>
            </a:r>
            <a:r>
              <a:rPr lang="tr-TR" sz="1200" b="1" dirty="0">
                <a:solidFill>
                  <a:srgbClr val="595959"/>
                </a:solidFill>
                <a:latin typeface="Arial" panose="020B0604020202020204" pitchFamily="34" charset="0"/>
              </a:rPr>
              <a:t> </a:t>
            </a:r>
            <a:r>
              <a:rPr lang="en-US" sz="1200" dirty="0">
                <a:solidFill>
                  <a:srgbClr val="595959"/>
                </a:solidFill>
                <a:latin typeface="Arial" panose="020B0604020202020204" pitchFamily="34" charset="0"/>
              </a:rPr>
              <a:t>with all glass, steel construction and accessories, at a cost of </a:t>
            </a:r>
            <a:r>
              <a:rPr lang="en-US" sz="1200" b="1" dirty="0">
                <a:solidFill>
                  <a:srgbClr val="595959"/>
                </a:solidFill>
                <a:latin typeface="Arial" panose="020B0604020202020204" pitchFamily="34" charset="0"/>
              </a:rPr>
              <a:t>110 Euros/m2, </a:t>
            </a:r>
            <a:r>
              <a:rPr lang="en-US" sz="1200" dirty="0">
                <a:solidFill>
                  <a:srgbClr val="595959"/>
                </a:solidFill>
                <a:latin typeface="Arial" panose="020B0604020202020204" pitchFamily="34" charset="0"/>
              </a:rPr>
              <a:t>including installation labor. </a:t>
            </a:r>
            <a:endParaRPr lang="tr-TR" sz="1200" dirty="0">
              <a:solidFill>
                <a:srgbClr val="595959"/>
              </a:solidFill>
              <a:latin typeface="Arial" panose="020B0604020202020204" pitchFamily="34" charset="0"/>
            </a:endParaRPr>
          </a:p>
          <a:p>
            <a:pPr algn="just"/>
            <a:endParaRPr lang="tr-TR" sz="1200" dirty="0">
              <a:solidFill>
                <a:srgbClr val="595959"/>
              </a:solidFill>
              <a:latin typeface="Arial" panose="020B0604020202020204" pitchFamily="34" charset="0"/>
            </a:endParaRPr>
          </a:p>
          <a:p>
            <a:pPr algn="just"/>
            <a:r>
              <a:rPr lang="tr-TR" sz="1200" dirty="0">
                <a:solidFill>
                  <a:srgbClr val="595959"/>
                </a:solidFill>
                <a:latin typeface="Arial" panose="020B0604020202020204" pitchFamily="34" charset="0"/>
              </a:rPr>
              <a:t>Steel construction </a:t>
            </a:r>
            <a:r>
              <a:rPr lang="en-US" sz="1200" dirty="0">
                <a:solidFill>
                  <a:srgbClr val="595959"/>
                </a:solidFill>
                <a:latin typeface="Arial" panose="020B0604020202020204" pitchFamily="34" charset="0"/>
              </a:rPr>
              <a:t>single-walled</a:t>
            </a:r>
            <a:r>
              <a:rPr lang="tr-TR" sz="1200" dirty="0">
                <a:solidFill>
                  <a:srgbClr val="595959"/>
                </a:solidFill>
                <a:latin typeface="Arial" panose="020B0604020202020204" pitchFamily="34" charset="0"/>
              </a:rPr>
              <a:t>, </a:t>
            </a:r>
            <a:r>
              <a:rPr lang="en-US" sz="1200" dirty="0">
                <a:solidFill>
                  <a:srgbClr val="595959"/>
                </a:solidFill>
                <a:latin typeface="Arial" panose="020B0604020202020204" pitchFamily="34" charset="0"/>
              </a:rPr>
              <a:t>dynamic-adaptive air circulation.</a:t>
            </a:r>
            <a:endParaRPr lang="tr-TR" sz="1200" dirty="0">
              <a:solidFill>
                <a:srgbClr val="595959"/>
              </a:solidFill>
              <a:latin typeface="Arial" panose="020B0604020202020204" pitchFamily="34" charset="0"/>
            </a:endParaRPr>
          </a:p>
          <a:p>
            <a:pPr algn="just"/>
            <a:endParaRPr lang="tr-TR" sz="1200" dirty="0">
              <a:solidFill>
                <a:srgbClr val="595959"/>
              </a:solidFill>
              <a:latin typeface="Arial" panose="020B0604020202020204" pitchFamily="34" charset="0"/>
            </a:endParaRPr>
          </a:p>
          <a:p>
            <a:pPr algn="just"/>
            <a:endParaRPr lang="tr-TR" sz="1200" dirty="0">
              <a:solidFill>
                <a:srgbClr val="595959"/>
              </a:solidFill>
              <a:latin typeface="Arial" panose="020B0604020202020204" pitchFamily="34" charset="0"/>
            </a:endParaRPr>
          </a:p>
          <a:p>
            <a:pPr algn="just"/>
            <a:r>
              <a:rPr lang="en-US" sz="1200" dirty="0">
                <a:solidFill>
                  <a:srgbClr val="595959"/>
                </a:solidFill>
                <a:latin typeface="Arial" panose="020B0604020202020204" pitchFamily="34" charset="0"/>
              </a:rPr>
              <a:t>"Smart Facade" looks just like regular curtain walls from the outside and inside.</a:t>
            </a:r>
            <a:endParaRPr lang="tr-TR" sz="1200" dirty="0">
              <a:solidFill>
                <a:srgbClr val="595959"/>
              </a:solidFill>
              <a:latin typeface="Arial" panose="020B0604020202020204" pitchFamily="34" charset="0"/>
            </a:endParaRPr>
          </a:p>
        </p:txBody>
      </p:sp>
      <p:pic>
        <p:nvPicPr>
          <p:cNvPr id="14" name="Resim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07047" y="4209340"/>
            <a:ext cx="2762225" cy="1986680"/>
          </a:xfrm>
          <a:prstGeom prst="rect">
            <a:avLst/>
          </a:prstGeom>
        </p:spPr>
      </p:pic>
      <p:pic>
        <p:nvPicPr>
          <p:cNvPr id="22" name="Resim 21">
            <a:extLst>
              <a:ext uri="{FF2B5EF4-FFF2-40B4-BE49-F238E27FC236}">
                <a16:creationId xmlns:a16="http://schemas.microsoft.com/office/drawing/2014/main" id="{13F06044-52D8-C6A4-AEC1-A3310762245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77757" y="3478632"/>
            <a:ext cx="1331012" cy="1326117"/>
          </a:xfrm>
          <a:prstGeom prst="rect">
            <a:avLst/>
          </a:prstGeom>
        </p:spPr>
      </p:pic>
      <p:pic>
        <p:nvPicPr>
          <p:cNvPr id="24" name="Resim 23">
            <a:extLst>
              <a:ext uri="{FF2B5EF4-FFF2-40B4-BE49-F238E27FC236}">
                <a16:creationId xmlns:a16="http://schemas.microsoft.com/office/drawing/2014/main" id="{75C97EF9-6012-8435-D165-6BABF88E0B8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28571"/>
          <a:stretch/>
        </p:blipFill>
        <p:spPr>
          <a:xfrm rot="5400000">
            <a:off x="7503245" y="5155896"/>
            <a:ext cx="1711519" cy="1362496"/>
          </a:xfrm>
          <a:prstGeom prst="rect">
            <a:avLst/>
          </a:prstGeom>
        </p:spPr>
      </p:pic>
      <p:pic>
        <p:nvPicPr>
          <p:cNvPr id="25" name="Resim 24">
            <a:extLst>
              <a:ext uri="{FF2B5EF4-FFF2-40B4-BE49-F238E27FC236}">
                <a16:creationId xmlns:a16="http://schemas.microsoft.com/office/drawing/2014/main" id="{4CED5CCC-AA9E-5D14-D1DE-C2F190182887}"/>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r="9555"/>
          <a:stretch/>
        </p:blipFill>
        <p:spPr>
          <a:xfrm flipH="1">
            <a:off x="5825310" y="4057463"/>
            <a:ext cx="1664924" cy="2290433"/>
          </a:xfrm>
          <a:prstGeom prst="rect">
            <a:avLst/>
          </a:prstGeom>
        </p:spPr>
      </p:pic>
      <p:sp>
        <p:nvSpPr>
          <p:cNvPr id="26" name="object 8"/>
          <p:cNvSpPr/>
          <p:nvPr/>
        </p:nvSpPr>
        <p:spPr>
          <a:xfrm>
            <a:off x="9164806" y="3845139"/>
            <a:ext cx="2925735" cy="2708028"/>
          </a:xfrm>
          <a:prstGeom prst="rect">
            <a:avLst/>
          </a:prstGeom>
          <a:blipFill>
            <a:blip r:embed="rId12" cstate="print"/>
            <a:stretch>
              <a:fillRect/>
            </a:stretch>
          </a:blipFill>
        </p:spPr>
        <p:txBody>
          <a:bodyPr wrap="square" lIns="0" tIns="0" rIns="0" bIns="0" rtlCol="0"/>
          <a:lstStyle/>
          <a:p>
            <a:endParaRPr/>
          </a:p>
        </p:txBody>
      </p:sp>
      <p:pic>
        <p:nvPicPr>
          <p:cNvPr id="27" name="akilliceph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9164806" y="812464"/>
            <a:ext cx="2925735" cy="2489535"/>
          </a:xfrm>
          <a:prstGeom prst="rect">
            <a:avLst/>
          </a:prstGeom>
        </p:spPr>
      </p:pic>
      <p:sp>
        <p:nvSpPr>
          <p:cNvPr id="11" name="Dikdörtgen 10"/>
          <p:cNvSpPr/>
          <p:nvPr/>
        </p:nvSpPr>
        <p:spPr>
          <a:xfrm>
            <a:off x="83831" y="4275824"/>
            <a:ext cx="2585229" cy="1846659"/>
          </a:xfrm>
          <a:prstGeom prst="rect">
            <a:avLst/>
          </a:prstGeom>
        </p:spPr>
        <p:txBody>
          <a:bodyPr wrap="square">
            <a:spAutoFit/>
          </a:bodyPr>
          <a:lstStyle/>
          <a:p>
            <a:endParaRPr lang="en-US" dirty="0"/>
          </a:p>
          <a:p>
            <a:r>
              <a:rPr lang="en-US" sz="1200" dirty="0">
                <a:solidFill>
                  <a:schemeClr val="accent2"/>
                </a:solidFill>
                <a:latin typeface="Arial" panose="020B0604020202020204" pitchFamily="34" charset="0"/>
              </a:rPr>
              <a:t>The SMART FACADE pilot building is completed. However, it needs further development to integrate the SoFanTES system, including the setup of automation and measurement systems to ensure comprehensive year-round performance monitoring.</a:t>
            </a:r>
            <a:endParaRPr lang="tr-TR" sz="1200" dirty="0">
              <a:solidFill>
                <a:schemeClr val="accent2"/>
              </a:solidFill>
              <a:latin typeface="Arial" panose="020B0604020202020204" pitchFamily="34" charset="0"/>
            </a:endParaRPr>
          </a:p>
        </p:txBody>
      </p:sp>
    </p:spTree>
    <p:extLst>
      <p:ext uri="{BB962C8B-B14F-4D97-AF65-F5344CB8AC3E}">
        <p14:creationId xmlns:p14="http://schemas.microsoft.com/office/powerpoint/2010/main" val="3462646906"/>
      </p:ext>
    </p:extLst>
  </p:cSld>
  <p:clrMapOvr>
    <a:masterClrMapping/>
  </p:clrMapOvr>
  <p:timing>
    <p:tnLst>
      <p:par>
        <p:cTn id="1" dur="indefinite" restart="never" nodeType="tmRoot">
          <p:childTnLst>
            <p:video>
              <p:cMediaNode vol="0">
                <p:cTn id="2" fill="hold" display="0">
                  <p:stCondLst>
                    <p:cond delay="indefinite"/>
                  </p:stCondLst>
                </p:cTn>
                <p:tgtEl>
                  <p:spTgt spid="2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pic>
        <p:nvPicPr>
          <p:cNvPr id="46" name="Resim 45">
            <a:extLst>
              <a:ext uri="{FF2B5EF4-FFF2-40B4-BE49-F238E27FC236}">
                <a16:creationId xmlns:a16="http://schemas.microsoft.com/office/drawing/2014/main" id="{1E465F94-C3C7-824C-E27D-BB2EC5DF61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070035" y="900398"/>
            <a:ext cx="2550181" cy="2404003"/>
          </a:xfrm>
          <a:prstGeom prst="rect">
            <a:avLst/>
          </a:prstGeom>
        </p:spPr>
      </p:pic>
      <p:sp>
        <p:nvSpPr>
          <p:cNvPr id="11" name="Dikdörtgen 10"/>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tx1"/>
                </a:solidFill>
              </a:rPr>
              <a:t>   </a:t>
            </a:r>
          </a:p>
          <a:p>
            <a:r>
              <a:rPr lang="tr-TR" b="1" dirty="0">
                <a:solidFill>
                  <a:schemeClr val="tx1"/>
                </a:solidFill>
              </a:rPr>
              <a:t> Is </a:t>
            </a:r>
            <a:r>
              <a:rPr lang="en-US" b="1" dirty="0">
                <a:solidFill>
                  <a:schemeClr val="tx1"/>
                </a:solidFill>
              </a:rPr>
              <a:t>It </a:t>
            </a:r>
            <a:r>
              <a:rPr lang="en-US" b="1" dirty="0">
                <a:solidFill>
                  <a:schemeClr val="accent2"/>
                </a:solidFill>
              </a:rPr>
              <a:t>Really</a:t>
            </a:r>
            <a:r>
              <a:rPr lang="en-US" b="1" dirty="0">
                <a:solidFill>
                  <a:schemeClr val="tx1"/>
                </a:solidFill>
              </a:rPr>
              <a:t> Work?</a:t>
            </a:r>
            <a:r>
              <a:rPr lang="tr-TR" b="1" dirty="0">
                <a:solidFill>
                  <a:schemeClr val="tx1"/>
                </a:solidFill>
              </a:rPr>
              <a:t>                   </a:t>
            </a:r>
            <a:r>
              <a:rPr lang="en-US" b="1" dirty="0">
                <a:solidFill>
                  <a:schemeClr val="accent2"/>
                </a:solidFill>
              </a:rPr>
              <a:t>"SMART FACADE</a:t>
            </a:r>
            <a:r>
              <a:rPr lang="en-US" sz="1400" b="1" dirty="0">
                <a:solidFill>
                  <a:schemeClr val="accent2"/>
                </a:solidFill>
              </a:rPr>
              <a:t>" has already proven itself to be a good thermal</a:t>
            </a:r>
            <a:r>
              <a:rPr lang="tr-TR" sz="1400" b="1" dirty="0">
                <a:solidFill>
                  <a:schemeClr val="accent2"/>
                </a:solidFill>
              </a:rPr>
              <a:t> </a:t>
            </a:r>
            <a:r>
              <a:rPr lang="en-US" sz="1400" b="1" dirty="0">
                <a:solidFill>
                  <a:schemeClr val="accent2"/>
                </a:solidFill>
              </a:rPr>
              <a:t>energy storage tool for SoFanTES.</a:t>
            </a:r>
            <a:r>
              <a:rPr lang="tr-TR" sz="1400" b="1" dirty="0">
                <a:solidFill>
                  <a:schemeClr val="accent2"/>
                </a:solidFill>
              </a:rPr>
              <a:t>»</a:t>
            </a:r>
            <a:endParaRPr lang="tr-TR" sz="2800" b="1" dirty="0">
              <a:solidFill>
                <a:schemeClr val="accent2"/>
              </a:solidFill>
            </a:endParaRPr>
          </a:p>
          <a:p>
            <a:endParaRPr lang="en-US" b="1" dirty="0">
              <a:solidFill>
                <a:schemeClr val="tx1"/>
              </a:solidFill>
            </a:endParaRPr>
          </a:p>
        </p:txBody>
      </p:sp>
      <p:sp>
        <p:nvSpPr>
          <p:cNvPr id="23" name="object 19"/>
          <p:cNvSpPr/>
          <p:nvPr/>
        </p:nvSpPr>
        <p:spPr>
          <a:xfrm>
            <a:off x="10972800" y="101599"/>
            <a:ext cx="1130300" cy="425772"/>
          </a:xfrm>
          <a:prstGeom prst="rect">
            <a:avLst/>
          </a:prstGeom>
          <a:blipFill>
            <a:blip r:embed="rId3" cstate="print"/>
            <a:stretch>
              <a:fillRect/>
            </a:stretch>
          </a:blipFill>
        </p:spPr>
        <p:txBody>
          <a:bodyPr wrap="square" lIns="0" tIns="0" rIns="0" bIns="0" rtlCol="0"/>
          <a:lstStyle/>
          <a:p>
            <a:endParaRPr/>
          </a:p>
        </p:txBody>
      </p:sp>
      <p:sp>
        <p:nvSpPr>
          <p:cNvPr id="19" name="Dikdörtgen 18"/>
          <p:cNvSpPr/>
          <p:nvPr/>
        </p:nvSpPr>
        <p:spPr>
          <a:xfrm>
            <a:off x="5018194" y="657395"/>
            <a:ext cx="1991123" cy="369332"/>
          </a:xfrm>
          <a:prstGeom prst="rect">
            <a:avLst/>
          </a:prstGeom>
        </p:spPr>
        <p:txBody>
          <a:bodyPr wrap="none">
            <a:spAutoFit/>
          </a:bodyPr>
          <a:lstStyle/>
          <a:p>
            <a:r>
              <a:rPr lang="en-US" b="1" dirty="0"/>
              <a:t>Winter</a:t>
            </a:r>
            <a:r>
              <a:rPr lang="tr-TR" b="1" dirty="0"/>
              <a:t> (FEB.16-24)</a:t>
            </a:r>
          </a:p>
        </p:txBody>
      </p:sp>
      <p:sp>
        <p:nvSpPr>
          <p:cNvPr id="2" name="Dikdörtgen 1"/>
          <p:cNvSpPr/>
          <p:nvPr/>
        </p:nvSpPr>
        <p:spPr>
          <a:xfrm>
            <a:off x="413670" y="6429720"/>
            <a:ext cx="11628910" cy="369332"/>
          </a:xfrm>
          <a:prstGeom prst="rect">
            <a:avLst/>
          </a:prstGeom>
        </p:spPr>
        <p:txBody>
          <a:bodyPr wrap="square">
            <a:spAutoFit/>
          </a:bodyPr>
          <a:lstStyle/>
          <a:p>
            <a:pPr algn="ctr"/>
            <a:r>
              <a:rPr lang="en-US" b="1" dirty="0">
                <a:solidFill>
                  <a:schemeClr val="accent2"/>
                </a:solidFill>
              </a:rPr>
              <a:t>"SMART FACADE" has already proven itself to be a good thermal</a:t>
            </a:r>
            <a:r>
              <a:rPr lang="tr-TR" b="1" dirty="0">
                <a:solidFill>
                  <a:schemeClr val="accent2"/>
                </a:solidFill>
              </a:rPr>
              <a:t> </a:t>
            </a:r>
            <a:r>
              <a:rPr lang="en-US" b="1" dirty="0">
                <a:solidFill>
                  <a:schemeClr val="accent2"/>
                </a:solidFill>
              </a:rPr>
              <a:t>energy storage tool for SoFanTES.</a:t>
            </a:r>
            <a:r>
              <a:rPr lang="tr-TR" b="1" dirty="0">
                <a:solidFill>
                  <a:schemeClr val="accent2"/>
                </a:solidFill>
              </a:rPr>
              <a:t>»</a:t>
            </a:r>
            <a:endParaRPr lang="tr-TR" sz="3600" b="1" dirty="0">
              <a:solidFill>
                <a:schemeClr val="accent2"/>
              </a:solidFill>
            </a:endParaRPr>
          </a:p>
        </p:txBody>
      </p:sp>
      <p:sp>
        <p:nvSpPr>
          <p:cNvPr id="14" name="Dikdörtgen 13"/>
          <p:cNvSpPr/>
          <p:nvPr/>
        </p:nvSpPr>
        <p:spPr>
          <a:xfrm>
            <a:off x="194239" y="912594"/>
            <a:ext cx="1784702" cy="1569660"/>
          </a:xfrm>
          <a:prstGeom prst="rect">
            <a:avLst/>
          </a:prstGeom>
        </p:spPr>
        <p:txBody>
          <a:bodyPr wrap="square">
            <a:spAutoFit/>
          </a:bodyPr>
          <a:lstStyle/>
          <a:p>
            <a:pPr algn="just"/>
            <a:r>
              <a:rPr lang="en-US" sz="1200" b="1" dirty="0">
                <a:solidFill>
                  <a:srgbClr val="595959"/>
                </a:solidFill>
                <a:latin typeface="Arial" panose="020B0604020202020204" pitchFamily="34" charset="0"/>
                <a:ea typeface="Times New Roman" panose="02020603050405020304" pitchFamily="18" charset="0"/>
                <a:cs typeface="Arial" panose="020B0604020202020204" pitchFamily="34" charset="0"/>
              </a:rPr>
              <a:t>In winter, </a:t>
            </a: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the </a:t>
            </a:r>
            <a:r>
              <a:rPr lang="tr-TR"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facade </a:t>
            </a: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air temperature close to 50 °C was measured for </a:t>
            </a:r>
            <a:r>
              <a:rPr lang="tr-TR"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4</a:t>
            </a: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r>
              <a:rPr lang="tr-TR"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5</a:t>
            </a:r>
            <a:r>
              <a:rPr lang="en-US" sz="1200" dirty="0">
                <a:solidFill>
                  <a:srgbClr val="595959"/>
                </a:solidFill>
                <a:latin typeface="Arial" panose="020B0604020202020204" pitchFamily="34" charset="0"/>
                <a:ea typeface="Times New Roman" panose="02020603050405020304" pitchFamily="18" charset="0"/>
                <a:cs typeface="Arial" panose="020B0604020202020204" pitchFamily="34" charset="0"/>
              </a:rPr>
              <a:t> hours a day. This shows the solar thermal energy storage capacity of the Smart Facade even in winter.</a:t>
            </a:r>
            <a:endParaRPr lang="tr-TR" sz="1200"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sp>
        <p:nvSpPr>
          <p:cNvPr id="24" name="Dikdörtgen 23"/>
          <p:cNvSpPr/>
          <p:nvPr/>
        </p:nvSpPr>
        <p:spPr>
          <a:xfrm>
            <a:off x="4957674" y="5945374"/>
            <a:ext cx="7084906" cy="430887"/>
          </a:xfrm>
          <a:prstGeom prst="rect">
            <a:avLst/>
          </a:prstGeom>
        </p:spPr>
        <p:txBody>
          <a:bodyPr wrap="square">
            <a:spAutoFit/>
          </a:bodyPr>
          <a:lstStyle/>
          <a:p>
            <a:pPr algn="just"/>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Throughout this week, no heating devices were operated. The exterior temperatures ranged from </a:t>
            </a:r>
            <a:r>
              <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a:t>
            </a:r>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1 to 16 °C while the interior temperatures remained between 17°C and 20°C</a:t>
            </a:r>
            <a:endPar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p:txBody>
      </p:sp>
      <p:sp>
        <p:nvSpPr>
          <p:cNvPr id="30" name="Dikdörtgen 29"/>
          <p:cNvSpPr/>
          <p:nvPr/>
        </p:nvSpPr>
        <p:spPr>
          <a:xfrm>
            <a:off x="4986600" y="3577658"/>
            <a:ext cx="2255554" cy="369332"/>
          </a:xfrm>
          <a:prstGeom prst="rect">
            <a:avLst/>
          </a:prstGeom>
        </p:spPr>
        <p:txBody>
          <a:bodyPr wrap="none">
            <a:spAutoFit/>
          </a:bodyPr>
          <a:lstStyle/>
          <a:p>
            <a:r>
              <a:rPr lang="en-US" b="1" dirty="0"/>
              <a:t>Winter</a:t>
            </a:r>
            <a:r>
              <a:rPr lang="tr-TR" b="1" dirty="0"/>
              <a:t> (MARCH 9-16)</a:t>
            </a:r>
          </a:p>
        </p:txBody>
      </p:sp>
      <p:grpSp>
        <p:nvGrpSpPr>
          <p:cNvPr id="43" name="Grup 42"/>
          <p:cNvGrpSpPr/>
          <p:nvPr/>
        </p:nvGrpSpPr>
        <p:grpSpPr>
          <a:xfrm>
            <a:off x="5018194" y="1028043"/>
            <a:ext cx="7057124" cy="2513338"/>
            <a:chOff x="4740963" y="806658"/>
            <a:chExt cx="7382193" cy="2513338"/>
          </a:xfrm>
        </p:grpSpPr>
        <p:pic>
          <p:nvPicPr>
            <p:cNvPr id="22" name="Resim 21"/>
            <p:cNvPicPr>
              <a:picLocks noChangeAspect="1"/>
            </p:cNvPicPr>
            <p:nvPr/>
          </p:nvPicPr>
          <p:blipFill>
            <a:blip r:embed="rId4"/>
            <a:stretch>
              <a:fillRect/>
            </a:stretch>
          </p:blipFill>
          <p:spPr>
            <a:xfrm>
              <a:off x="4740963" y="806658"/>
              <a:ext cx="7362137" cy="1965330"/>
            </a:xfrm>
            <a:prstGeom prst="rect">
              <a:avLst/>
            </a:prstGeom>
          </p:spPr>
        </p:pic>
        <p:sp>
          <p:nvSpPr>
            <p:cNvPr id="26" name="Dikdörtgen 25"/>
            <p:cNvSpPr/>
            <p:nvPr/>
          </p:nvSpPr>
          <p:spPr>
            <a:xfrm>
              <a:off x="4740963" y="2735221"/>
              <a:ext cx="7382193" cy="584775"/>
            </a:xfrm>
            <a:prstGeom prst="rect">
              <a:avLst/>
            </a:prstGeom>
          </p:spPr>
          <p:txBody>
            <a:bodyPr wrap="square">
              <a:spAutoFit/>
            </a:bodyPr>
            <a:lstStyle/>
            <a:p>
              <a:pPr algn="just"/>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While the outside temperature in February </a:t>
              </a:r>
              <a:r>
                <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16-24 </a:t>
              </a:r>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(2023) varies between -5 C and 10 C, </a:t>
              </a:r>
              <a:endPar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endParaRPr>
            </a:p>
            <a:p>
              <a:pPr algn="just"/>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the circulating</a:t>
              </a:r>
              <a:r>
                <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 </a:t>
              </a:r>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air temperatures on the roof</a:t>
              </a:r>
              <a:r>
                <a:rPr lang="tr-TR"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 </a:t>
              </a:r>
              <a:r>
                <a:rPr lang="en-US" sz="1100" dirty="0">
                  <a:solidFill>
                    <a:srgbClr val="595959"/>
                  </a:solidFill>
                  <a:latin typeface="Arial" panose="020B0604020202020204" pitchFamily="34" charset="0"/>
                  <a:ea typeface="Times New Roman" panose="02020603050405020304" pitchFamily="18" charset="0"/>
                  <a:cs typeface="Arial" panose="020B0604020202020204" pitchFamily="34" charset="0"/>
                </a:rPr>
                <a:t>level are shown in the graph</a:t>
              </a:r>
              <a:r>
                <a:rPr lang="tr-TR" sz="1000" dirty="0">
                  <a:latin typeface="Arial" panose="020B0604020202020204" pitchFamily="34" charset="0"/>
                  <a:cs typeface="Arial" panose="020B0604020202020204" pitchFamily="34" charset="0"/>
                </a:rPr>
                <a:t>(facade1:</a:t>
              </a:r>
              <a:r>
                <a:rPr lang="en-US" sz="1000" dirty="0">
                  <a:latin typeface="Arial" panose="020B0604020202020204" pitchFamily="34" charset="0"/>
                  <a:cs typeface="Arial" panose="020B0604020202020204" pitchFamily="34" charset="0"/>
                </a:rPr>
                <a:t> southeast and</a:t>
              </a:r>
              <a:r>
                <a:rPr lang="tr-TR" sz="1000" dirty="0">
                  <a:latin typeface="Arial" panose="020B0604020202020204" pitchFamily="34" charset="0"/>
                  <a:cs typeface="Arial" panose="020B0604020202020204" pitchFamily="34" charset="0"/>
                </a:rPr>
                <a:t> facade2:</a:t>
              </a:r>
              <a:r>
                <a:rPr lang="en-US" sz="1000" dirty="0">
                  <a:latin typeface="Arial" panose="020B0604020202020204" pitchFamily="34" charset="0"/>
                  <a:cs typeface="Arial" panose="020B0604020202020204" pitchFamily="34" charset="0"/>
                </a:rPr>
                <a:t>southwest facades</a:t>
              </a:r>
              <a:r>
                <a:rPr lang="tr-TR"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13" name="Satır Belirtme Çizgisi 1 (Kenarlık ve Diğer Çubuk) 12"/>
            <p:cNvSpPr/>
            <p:nvPr/>
          </p:nvSpPr>
          <p:spPr>
            <a:xfrm>
              <a:off x="7236012" y="899681"/>
              <a:ext cx="755672" cy="230977"/>
            </a:xfrm>
            <a:prstGeom prst="accentBorderCallout1">
              <a:avLst>
                <a:gd name="adj1" fmla="val 18750"/>
                <a:gd name="adj2" fmla="val -8333"/>
                <a:gd name="adj3" fmla="val 245979"/>
                <a:gd name="adj4" fmla="val -64197"/>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sz="1050" b="1" dirty="0">
                  <a:solidFill>
                    <a:schemeClr val="lt1"/>
                  </a:solidFill>
                  <a:latin typeface="Arial Narrow" panose="020B0606020202030204" pitchFamily="34" charset="0"/>
                  <a:cs typeface="Arial" panose="020B0604020202020204" pitchFamily="34" charset="0"/>
                </a:rPr>
                <a:t>Facade 2</a:t>
              </a:r>
            </a:p>
          </p:txBody>
        </p:sp>
        <p:cxnSp>
          <p:nvCxnSpPr>
            <p:cNvPr id="5" name="Düz Ok Bağlayıcısı 4"/>
            <p:cNvCxnSpPr/>
            <p:nvPr/>
          </p:nvCxnSpPr>
          <p:spPr>
            <a:xfrm>
              <a:off x="5136567" y="1298352"/>
              <a:ext cx="696386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3" name="Dikdörtgen 32"/>
            <p:cNvSpPr/>
            <p:nvPr/>
          </p:nvSpPr>
          <p:spPr>
            <a:xfrm>
              <a:off x="9375843" y="1046377"/>
              <a:ext cx="760144" cy="246221"/>
            </a:xfrm>
            <a:prstGeom prst="rect">
              <a:avLst/>
            </a:prstGeom>
          </p:spPr>
          <p:txBody>
            <a:bodyPr wrap="none">
              <a:spAutoFit/>
            </a:bodyPr>
            <a:lstStyle/>
            <a:p>
              <a:r>
                <a:rPr lang="tr-TR"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5</a:t>
              </a:r>
              <a:r>
                <a:rPr lang="en-US"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0 °C</a:t>
              </a:r>
              <a:r>
                <a:rPr lang="tr-TR"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r>
                <a:rPr lang="en-US"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line</a:t>
              </a:r>
              <a:endParaRPr lang="en-US" sz="1000" b="1" dirty="0">
                <a:solidFill>
                  <a:schemeClr val="accent2"/>
                </a:solidFill>
              </a:endParaRPr>
            </a:p>
          </p:txBody>
        </p:sp>
        <p:sp>
          <p:nvSpPr>
            <p:cNvPr id="12" name="Satır Belirtme Çizgisi 1 (Kenarlık ve Diğer Çubuk) 11"/>
            <p:cNvSpPr/>
            <p:nvPr/>
          </p:nvSpPr>
          <p:spPr>
            <a:xfrm flipH="1">
              <a:off x="5253698" y="938307"/>
              <a:ext cx="942897" cy="234043"/>
            </a:xfrm>
            <a:prstGeom prst="accentBorderCallout1">
              <a:avLst>
                <a:gd name="adj1" fmla="val 18750"/>
                <a:gd name="adj2" fmla="val -8333"/>
                <a:gd name="adj3" fmla="val 108864"/>
                <a:gd name="adj4" fmla="val -24297"/>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sz="1050" b="1" dirty="0">
                  <a:solidFill>
                    <a:schemeClr val="lt1"/>
                  </a:solidFill>
                  <a:latin typeface="Arial Narrow" panose="020B0606020202030204" pitchFamily="34" charset="0"/>
                  <a:cs typeface="Arial" panose="020B0604020202020204" pitchFamily="34" charset="0"/>
                </a:rPr>
                <a:t>Facade 1</a:t>
              </a:r>
            </a:p>
          </p:txBody>
        </p:sp>
      </p:grpSp>
      <p:grpSp>
        <p:nvGrpSpPr>
          <p:cNvPr id="42" name="Grup 41"/>
          <p:cNvGrpSpPr/>
          <p:nvPr/>
        </p:nvGrpSpPr>
        <p:grpSpPr>
          <a:xfrm>
            <a:off x="5018194" y="3978051"/>
            <a:ext cx="7173806" cy="1930764"/>
            <a:chOff x="4740963" y="3252452"/>
            <a:chExt cx="7451037" cy="1930764"/>
          </a:xfrm>
        </p:grpSpPr>
        <p:pic>
          <p:nvPicPr>
            <p:cNvPr id="25" name="Resim 24"/>
            <p:cNvPicPr>
              <a:picLocks noChangeAspect="1"/>
            </p:cNvPicPr>
            <p:nvPr/>
          </p:nvPicPr>
          <p:blipFill>
            <a:blip r:embed="rId5"/>
            <a:stretch>
              <a:fillRect/>
            </a:stretch>
          </p:blipFill>
          <p:spPr>
            <a:xfrm>
              <a:off x="4740963" y="3252452"/>
              <a:ext cx="7382193" cy="1930764"/>
            </a:xfrm>
            <a:prstGeom prst="rect">
              <a:avLst/>
            </a:prstGeom>
          </p:spPr>
        </p:pic>
        <p:cxnSp>
          <p:nvCxnSpPr>
            <p:cNvPr id="32" name="Düz Ok Bağlayıcısı 31"/>
            <p:cNvCxnSpPr/>
            <p:nvPr/>
          </p:nvCxnSpPr>
          <p:spPr>
            <a:xfrm>
              <a:off x="5228135" y="3645312"/>
              <a:ext cx="696386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4" name="Dikdörtgen 33"/>
            <p:cNvSpPr/>
            <p:nvPr/>
          </p:nvSpPr>
          <p:spPr>
            <a:xfrm>
              <a:off x="9375843" y="3400069"/>
              <a:ext cx="760144" cy="246221"/>
            </a:xfrm>
            <a:prstGeom prst="rect">
              <a:avLst/>
            </a:prstGeom>
          </p:spPr>
          <p:txBody>
            <a:bodyPr wrap="none">
              <a:spAutoFit/>
            </a:bodyPr>
            <a:lstStyle/>
            <a:p>
              <a:r>
                <a:rPr lang="tr-TR"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5</a:t>
              </a:r>
              <a:r>
                <a:rPr lang="en-US"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0 °C</a:t>
              </a:r>
              <a:r>
                <a:rPr lang="tr-TR"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 </a:t>
              </a:r>
              <a:r>
                <a:rPr lang="en-US" sz="1000" b="1" dirty="0">
                  <a:solidFill>
                    <a:schemeClr val="accent2"/>
                  </a:solidFill>
                  <a:latin typeface="Arial" panose="020B0604020202020204" pitchFamily="34" charset="0"/>
                  <a:ea typeface="Times New Roman" panose="02020603050405020304" pitchFamily="18" charset="0"/>
                  <a:cs typeface="Arial" panose="020B0604020202020204" pitchFamily="34" charset="0"/>
                </a:rPr>
                <a:t>line</a:t>
              </a:r>
              <a:endParaRPr lang="en-US" sz="1000" b="1" dirty="0">
                <a:solidFill>
                  <a:schemeClr val="accent2"/>
                </a:solidFill>
              </a:endParaRPr>
            </a:p>
          </p:txBody>
        </p:sp>
        <p:sp>
          <p:nvSpPr>
            <p:cNvPr id="35" name="Satır Belirtme Çizgisi 1 (Kenarlık ve Diğer Çubuk) 34"/>
            <p:cNvSpPr/>
            <p:nvPr/>
          </p:nvSpPr>
          <p:spPr>
            <a:xfrm>
              <a:off x="7504643" y="3764283"/>
              <a:ext cx="755672" cy="230977"/>
            </a:xfrm>
            <a:prstGeom prst="accentBorderCallout1">
              <a:avLst>
                <a:gd name="adj1" fmla="val 18750"/>
                <a:gd name="adj2" fmla="val -8333"/>
                <a:gd name="adj3" fmla="val 101921"/>
                <a:gd name="adj4" fmla="val -97137"/>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sz="1050" b="1" dirty="0">
                  <a:solidFill>
                    <a:schemeClr val="lt1"/>
                  </a:solidFill>
                  <a:latin typeface="Arial Narrow" panose="020B0606020202030204" pitchFamily="34" charset="0"/>
                  <a:cs typeface="Arial" panose="020B0604020202020204" pitchFamily="34" charset="0"/>
                </a:rPr>
                <a:t>Facade 2</a:t>
              </a:r>
            </a:p>
          </p:txBody>
        </p:sp>
        <p:sp>
          <p:nvSpPr>
            <p:cNvPr id="36" name="Satır Belirtme Çizgisi 1 (Kenarlık ve Diğer Çubuk) 35"/>
            <p:cNvSpPr/>
            <p:nvPr/>
          </p:nvSpPr>
          <p:spPr>
            <a:xfrm>
              <a:off x="9539183" y="4162544"/>
              <a:ext cx="1212638" cy="230977"/>
            </a:xfrm>
            <a:prstGeom prst="accentBorderCallout1">
              <a:avLst>
                <a:gd name="adj1" fmla="val 18750"/>
                <a:gd name="adj2" fmla="val -8333"/>
                <a:gd name="adj3" fmla="val 163503"/>
                <a:gd name="adj4" fmla="val -34265"/>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50" b="1" dirty="0">
                  <a:latin typeface="Arial Narrow" panose="020B0606020202030204" pitchFamily="34" charset="0"/>
                  <a:cs typeface="Arial" panose="020B0604020202020204" pitchFamily="34" charset="0"/>
                </a:rPr>
                <a:t>mostly cloudy</a:t>
              </a:r>
              <a:endParaRPr lang="en-US" sz="1050" b="1" dirty="0">
                <a:solidFill>
                  <a:schemeClr val="lt1"/>
                </a:solidFill>
                <a:latin typeface="Arial Narrow" panose="020B0606020202030204" pitchFamily="34" charset="0"/>
                <a:cs typeface="Arial" panose="020B0604020202020204" pitchFamily="34" charset="0"/>
              </a:endParaRPr>
            </a:p>
          </p:txBody>
        </p:sp>
      </p:grpSp>
      <p:pic>
        <p:nvPicPr>
          <p:cNvPr id="62" name="Resim 61"/>
          <p:cNvPicPr>
            <a:picLocks noChangeAspect="1"/>
          </p:cNvPicPr>
          <p:nvPr/>
        </p:nvPicPr>
        <p:blipFill>
          <a:blip r:embed="rId6"/>
          <a:stretch>
            <a:fillRect/>
          </a:stretch>
        </p:blipFill>
        <p:spPr>
          <a:xfrm>
            <a:off x="249956" y="3856173"/>
            <a:ext cx="4616652" cy="2174519"/>
          </a:xfrm>
          <a:prstGeom prst="rect">
            <a:avLst/>
          </a:prstGeom>
        </p:spPr>
      </p:pic>
      <p:sp>
        <p:nvSpPr>
          <p:cNvPr id="63" name="Dikdörtgen 62"/>
          <p:cNvSpPr/>
          <p:nvPr/>
        </p:nvSpPr>
        <p:spPr>
          <a:xfrm>
            <a:off x="194790" y="3495337"/>
            <a:ext cx="1096775" cy="369332"/>
          </a:xfrm>
          <a:prstGeom prst="rect">
            <a:avLst/>
          </a:prstGeom>
        </p:spPr>
        <p:txBody>
          <a:bodyPr wrap="none">
            <a:spAutoFit/>
          </a:bodyPr>
          <a:lstStyle/>
          <a:p>
            <a:r>
              <a:rPr lang="en-US" b="1" dirty="0"/>
              <a:t>Summer</a:t>
            </a:r>
            <a:r>
              <a:rPr lang="tr-TR" b="1" dirty="0"/>
              <a:t>?</a:t>
            </a:r>
          </a:p>
        </p:txBody>
      </p:sp>
      <p:sp>
        <p:nvSpPr>
          <p:cNvPr id="64" name="Metin kutusu 63"/>
          <p:cNvSpPr txBox="1"/>
          <p:nvPr/>
        </p:nvSpPr>
        <p:spPr>
          <a:xfrm>
            <a:off x="1150080" y="3869996"/>
            <a:ext cx="586142" cy="246221"/>
          </a:xfrm>
          <a:prstGeom prst="rect">
            <a:avLst/>
          </a:prstGeom>
          <a:noFill/>
        </p:spPr>
        <p:txBody>
          <a:bodyPr wrap="square" rtlCol="0">
            <a:spAutoFit/>
          </a:bodyPr>
          <a:lstStyle/>
          <a:p>
            <a:r>
              <a:rPr lang="tr-TR" sz="1000" b="1" dirty="0">
                <a:latin typeface="Arial Narrow" panose="020B0606020202030204" pitchFamily="34" charset="0"/>
              </a:rPr>
              <a:t>66 °C</a:t>
            </a:r>
          </a:p>
        </p:txBody>
      </p:sp>
      <p:sp>
        <p:nvSpPr>
          <p:cNvPr id="65" name="Metin kutusu 64"/>
          <p:cNvSpPr txBox="1"/>
          <p:nvPr/>
        </p:nvSpPr>
        <p:spPr>
          <a:xfrm>
            <a:off x="2548076" y="3891403"/>
            <a:ext cx="586142" cy="246221"/>
          </a:xfrm>
          <a:prstGeom prst="rect">
            <a:avLst/>
          </a:prstGeom>
          <a:noFill/>
        </p:spPr>
        <p:txBody>
          <a:bodyPr wrap="square" rtlCol="0">
            <a:spAutoFit/>
          </a:bodyPr>
          <a:lstStyle/>
          <a:p>
            <a:r>
              <a:rPr lang="tr-TR" sz="1000" b="1" dirty="0">
                <a:latin typeface="Arial Narrow" panose="020B0606020202030204" pitchFamily="34" charset="0"/>
              </a:rPr>
              <a:t>71 °C</a:t>
            </a:r>
          </a:p>
        </p:txBody>
      </p:sp>
      <p:sp>
        <p:nvSpPr>
          <p:cNvPr id="69" name="Metin kutusu 68"/>
          <p:cNvSpPr txBox="1"/>
          <p:nvPr/>
        </p:nvSpPr>
        <p:spPr>
          <a:xfrm>
            <a:off x="3745694" y="5481975"/>
            <a:ext cx="586142" cy="246221"/>
          </a:xfrm>
          <a:prstGeom prst="rect">
            <a:avLst/>
          </a:prstGeom>
          <a:noFill/>
        </p:spPr>
        <p:txBody>
          <a:bodyPr wrap="square" rtlCol="0">
            <a:spAutoFit/>
          </a:bodyPr>
          <a:lstStyle/>
          <a:p>
            <a:r>
              <a:rPr lang="tr-TR" sz="1000" b="1" dirty="0">
                <a:latin typeface="Arial Narrow" panose="020B0606020202030204" pitchFamily="34" charset="0"/>
              </a:rPr>
              <a:t>35 °C</a:t>
            </a:r>
          </a:p>
        </p:txBody>
      </p:sp>
      <p:sp>
        <p:nvSpPr>
          <p:cNvPr id="70" name="Metin kutusu 69"/>
          <p:cNvSpPr txBox="1"/>
          <p:nvPr/>
        </p:nvSpPr>
        <p:spPr>
          <a:xfrm>
            <a:off x="4443071" y="5630561"/>
            <a:ext cx="586142" cy="246221"/>
          </a:xfrm>
          <a:prstGeom prst="rect">
            <a:avLst/>
          </a:prstGeom>
          <a:noFill/>
        </p:spPr>
        <p:txBody>
          <a:bodyPr wrap="square" rtlCol="0">
            <a:spAutoFit/>
          </a:bodyPr>
          <a:lstStyle/>
          <a:p>
            <a:r>
              <a:rPr lang="tr-TR" sz="1000" b="1" dirty="0">
                <a:latin typeface="Arial Narrow" panose="020B0606020202030204" pitchFamily="34" charset="0"/>
              </a:rPr>
              <a:t>30 °C</a:t>
            </a:r>
          </a:p>
        </p:txBody>
      </p:sp>
      <p:sp>
        <p:nvSpPr>
          <p:cNvPr id="71" name="Satır Belirtme Çizgisi 1 (Kenarlık ve Diğer Çubuk) 70"/>
          <p:cNvSpPr/>
          <p:nvPr/>
        </p:nvSpPr>
        <p:spPr>
          <a:xfrm flipH="1">
            <a:off x="2844961" y="5119120"/>
            <a:ext cx="1174572" cy="246221"/>
          </a:xfrm>
          <a:prstGeom prst="accentBorderCallout1">
            <a:avLst>
              <a:gd name="adj1" fmla="val 18750"/>
              <a:gd name="adj2" fmla="val -8333"/>
              <a:gd name="adj3" fmla="val 169058"/>
              <a:gd name="adj4" fmla="val -37164"/>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00" b="1" dirty="0">
                <a:solidFill>
                  <a:schemeClr val="bg1"/>
                </a:solidFill>
                <a:latin typeface="Arial Narrow" panose="020B0606020202030204" pitchFamily="34" charset="0"/>
              </a:rPr>
              <a:t>Night Cooling</a:t>
            </a:r>
          </a:p>
        </p:txBody>
      </p:sp>
      <p:sp>
        <p:nvSpPr>
          <p:cNvPr id="7" name="Metin kutusu 6">
            <a:extLst>
              <a:ext uri="{FF2B5EF4-FFF2-40B4-BE49-F238E27FC236}">
                <a16:creationId xmlns:a16="http://schemas.microsoft.com/office/drawing/2014/main" id="{179B0645-2920-E550-2DC1-42FA31FE8415}"/>
              </a:ext>
            </a:extLst>
          </p:cNvPr>
          <p:cNvSpPr txBox="1"/>
          <p:nvPr/>
        </p:nvSpPr>
        <p:spPr>
          <a:xfrm>
            <a:off x="3759922" y="836944"/>
            <a:ext cx="787205" cy="253916"/>
          </a:xfrm>
          <a:prstGeom prst="rect">
            <a:avLst/>
          </a:prstGeom>
          <a:noFill/>
        </p:spPr>
        <p:txBody>
          <a:bodyPr wrap="square" rtlCol="0">
            <a:spAutoFit/>
          </a:bodyPr>
          <a:lstStyle/>
          <a:p>
            <a:r>
              <a:rPr lang="tr-TR" sz="1050" b="1" dirty="0">
                <a:latin typeface="Arial" panose="020B0604020202020204" pitchFamily="34" charset="0"/>
                <a:cs typeface="Arial" panose="020B0604020202020204" pitchFamily="34" charset="0"/>
              </a:rPr>
              <a:t>Facade 1</a:t>
            </a:r>
          </a:p>
        </p:txBody>
      </p:sp>
      <p:sp>
        <p:nvSpPr>
          <p:cNvPr id="21" name="Metin kutusu 20">
            <a:extLst>
              <a:ext uri="{FF2B5EF4-FFF2-40B4-BE49-F238E27FC236}">
                <a16:creationId xmlns:a16="http://schemas.microsoft.com/office/drawing/2014/main" id="{7D739510-1EC5-0933-3E70-A9AF97EEFF5A}"/>
              </a:ext>
            </a:extLst>
          </p:cNvPr>
          <p:cNvSpPr txBox="1"/>
          <p:nvPr/>
        </p:nvSpPr>
        <p:spPr>
          <a:xfrm>
            <a:off x="2061967" y="3346991"/>
            <a:ext cx="2863930" cy="261610"/>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Building Southeast &amp; southwest facades</a:t>
            </a:r>
          </a:p>
        </p:txBody>
      </p:sp>
      <p:sp>
        <p:nvSpPr>
          <p:cNvPr id="28" name="Satır Belirtme Çizgisi 1 (Kenarlık ve Diğer Çubuk) 11">
            <a:extLst>
              <a:ext uri="{FF2B5EF4-FFF2-40B4-BE49-F238E27FC236}">
                <a16:creationId xmlns:a16="http://schemas.microsoft.com/office/drawing/2014/main" id="{D808C36A-6091-F636-6CF5-7C52D62B5C4D}"/>
              </a:ext>
            </a:extLst>
          </p:cNvPr>
          <p:cNvSpPr/>
          <p:nvPr/>
        </p:nvSpPr>
        <p:spPr>
          <a:xfrm flipH="1">
            <a:off x="5569340" y="5547478"/>
            <a:ext cx="797806" cy="229236"/>
          </a:xfrm>
          <a:prstGeom prst="accentBorderCallout1">
            <a:avLst>
              <a:gd name="adj1" fmla="val 18750"/>
              <a:gd name="adj2" fmla="val -8333"/>
              <a:gd name="adj3" fmla="val -298167"/>
              <a:gd name="adj4" fmla="val -37162"/>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r-TR" sz="1050" b="1" dirty="0">
                <a:solidFill>
                  <a:schemeClr val="lt1"/>
                </a:solidFill>
                <a:latin typeface="Arial Narrow" panose="020B0606020202030204" pitchFamily="34" charset="0"/>
                <a:cs typeface="Arial" panose="020B0604020202020204" pitchFamily="34" charset="0"/>
              </a:rPr>
              <a:t>Facade 1</a:t>
            </a:r>
          </a:p>
        </p:txBody>
      </p:sp>
      <p:sp>
        <p:nvSpPr>
          <p:cNvPr id="47" name="Metin kutusu 46">
            <a:extLst>
              <a:ext uri="{FF2B5EF4-FFF2-40B4-BE49-F238E27FC236}">
                <a16:creationId xmlns:a16="http://schemas.microsoft.com/office/drawing/2014/main" id="{8DEE4E99-6C4C-AF4C-B1E6-4A04C15CF8E4}"/>
              </a:ext>
            </a:extLst>
          </p:cNvPr>
          <p:cNvSpPr txBox="1"/>
          <p:nvPr/>
        </p:nvSpPr>
        <p:spPr>
          <a:xfrm>
            <a:off x="2289570" y="785636"/>
            <a:ext cx="940308" cy="253916"/>
          </a:xfrm>
          <a:prstGeom prst="rect">
            <a:avLst/>
          </a:prstGeom>
          <a:noFill/>
        </p:spPr>
        <p:txBody>
          <a:bodyPr wrap="square" rtlCol="0">
            <a:spAutoFit/>
          </a:bodyPr>
          <a:lstStyle/>
          <a:p>
            <a:r>
              <a:rPr lang="tr-TR" sz="1050" b="1" dirty="0">
                <a:latin typeface="Arial" panose="020B0604020202020204" pitchFamily="34" charset="0"/>
                <a:cs typeface="Arial" panose="020B0604020202020204" pitchFamily="34" charset="0"/>
              </a:rPr>
              <a:t>Facade 2</a:t>
            </a:r>
          </a:p>
        </p:txBody>
      </p:sp>
      <p:cxnSp>
        <p:nvCxnSpPr>
          <p:cNvPr id="49" name="Düz Ok Bağlayıcısı 48">
            <a:extLst>
              <a:ext uri="{FF2B5EF4-FFF2-40B4-BE49-F238E27FC236}">
                <a16:creationId xmlns:a16="http://schemas.microsoft.com/office/drawing/2014/main" id="{C9A8BF3C-DB83-81E3-E9FF-B8721B14733A}"/>
              </a:ext>
            </a:extLst>
          </p:cNvPr>
          <p:cNvCxnSpPr>
            <a:cxnSpLocks/>
          </p:cNvCxnSpPr>
          <p:nvPr/>
        </p:nvCxnSpPr>
        <p:spPr>
          <a:xfrm>
            <a:off x="2844961" y="1012455"/>
            <a:ext cx="271140" cy="3395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50" name="Düz Ok Bağlayıcısı 49">
            <a:extLst>
              <a:ext uri="{FF2B5EF4-FFF2-40B4-BE49-F238E27FC236}">
                <a16:creationId xmlns:a16="http://schemas.microsoft.com/office/drawing/2014/main" id="{41B22839-95A0-987C-D3D1-006F81516069}"/>
              </a:ext>
            </a:extLst>
          </p:cNvPr>
          <p:cNvCxnSpPr>
            <a:cxnSpLocks/>
          </p:cNvCxnSpPr>
          <p:nvPr/>
        </p:nvCxnSpPr>
        <p:spPr>
          <a:xfrm flipH="1">
            <a:off x="3905920" y="1139440"/>
            <a:ext cx="287297" cy="25953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24399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75000"/>
          </a:srgbClr>
        </a:solidFill>
        <a:effectLst/>
      </p:bgPr>
    </p:bg>
    <p:spTree>
      <p:nvGrpSpPr>
        <p:cNvPr id="1" name=""/>
        <p:cNvGrpSpPr/>
        <p:nvPr/>
      </p:nvGrpSpPr>
      <p:grpSpPr>
        <a:xfrm>
          <a:off x="0" y="0"/>
          <a:ext cx="0" cy="0"/>
          <a:chOff x="0" y="0"/>
          <a:chExt cx="0" cy="0"/>
        </a:xfrm>
      </p:grpSpPr>
      <p:sp>
        <p:nvSpPr>
          <p:cNvPr id="21" name="Dikdörtgen 20"/>
          <p:cNvSpPr/>
          <p:nvPr/>
        </p:nvSpPr>
        <p:spPr>
          <a:xfrm>
            <a:off x="0" y="0"/>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dirty="0">
              <a:solidFill>
                <a:schemeClr val="tx1"/>
              </a:solidFill>
            </a:endParaRPr>
          </a:p>
          <a:p>
            <a:r>
              <a:rPr lang="en-US" b="1" dirty="0">
                <a:solidFill>
                  <a:schemeClr val="tx1"/>
                </a:solidFill>
              </a:rPr>
              <a:t>BUSINESS MODEL / </a:t>
            </a:r>
            <a:r>
              <a:rPr lang="en-US" sz="1400" b="1" i="1" dirty="0">
                <a:solidFill>
                  <a:schemeClr val="accent2"/>
                </a:solidFill>
              </a:rPr>
              <a:t>High Risk</a:t>
            </a:r>
            <a:r>
              <a:rPr lang="tr-TR" sz="1400" b="1" i="1" dirty="0">
                <a:solidFill>
                  <a:schemeClr val="accent2"/>
                </a:solidFill>
              </a:rPr>
              <a:t>,</a:t>
            </a:r>
            <a:r>
              <a:rPr lang="en-US" sz="1400" b="1" i="1" dirty="0">
                <a:solidFill>
                  <a:schemeClr val="accent2"/>
                </a:solidFill>
              </a:rPr>
              <a:t> High Potential</a:t>
            </a:r>
          </a:p>
        </p:txBody>
      </p:sp>
      <p:sp>
        <p:nvSpPr>
          <p:cNvPr id="22" name="object 19"/>
          <p:cNvSpPr/>
          <p:nvPr/>
        </p:nvSpPr>
        <p:spPr>
          <a:xfrm>
            <a:off x="10972800" y="101599"/>
            <a:ext cx="1130300" cy="425772"/>
          </a:xfrm>
          <a:prstGeom prst="rect">
            <a:avLst/>
          </a:prstGeom>
          <a:blipFill>
            <a:blip r:embed="rId3" cstate="print"/>
            <a:stretch>
              <a:fillRect/>
            </a:stretch>
          </a:blipFill>
        </p:spPr>
        <p:txBody>
          <a:bodyPr wrap="square" lIns="0" tIns="0" rIns="0" bIns="0" rtlCol="0"/>
          <a:lstStyle/>
          <a:p>
            <a:endParaRPr/>
          </a:p>
        </p:txBody>
      </p:sp>
      <p:pic>
        <p:nvPicPr>
          <p:cNvPr id="6" name="Resim 5"/>
          <p:cNvPicPr>
            <a:picLocks noChangeAspect="1"/>
          </p:cNvPicPr>
          <p:nvPr/>
        </p:nvPicPr>
        <p:blipFill>
          <a:blip r:embed="rId4"/>
          <a:stretch>
            <a:fillRect/>
          </a:stretch>
        </p:blipFill>
        <p:spPr>
          <a:xfrm>
            <a:off x="228920" y="849585"/>
            <a:ext cx="3479480" cy="2134916"/>
          </a:xfrm>
          <a:prstGeom prst="rect">
            <a:avLst/>
          </a:prstGeom>
        </p:spPr>
      </p:pic>
      <p:cxnSp>
        <p:nvCxnSpPr>
          <p:cNvPr id="7" name="Düz Ok Bağlayıcısı 6"/>
          <p:cNvCxnSpPr/>
          <p:nvPr/>
        </p:nvCxnSpPr>
        <p:spPr>
          <a:xfrm flipH="1">
            <a:off x="520700" y="1435100"/>
            <a:ext cx="24892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 name="Dikdörtgen 1"/>
          <p:cNvSpPr/>
          <p:nvPr/>
        </p:nvSpPr>
        <p:spPr>
          <a:xfrm>
            <a:off x="199325" y="3917854"/>
            <a:ext cx="3479480" cy="2123658"/>
          </a:xfrm>
          <a:prstGeom prst="rect">
            <a:avLst/>
          </a:prstGeom>
        </p:spPr>
        <p:txBody>
          <a:bodyPr wrap="square">
            <a:spAutoFit/>
          </a:bodyPr>
          <a:lstStyle/>
          <a:p>
            <a:pPr algn="just"/>
            <a:r>
              <a:rPr lang="en-US" sz="1200" dirty="0">
                <a:solidFill>
                  <a:srgbClr val="595959"/>
                </a:solidFill>
                <a:latin typeface="Arial" panose="020B0604020202020204" pitchFamily="34" charset="0"/>
              </a:rPr>
              <a:t>SoFanTES Market Size</a:t>
            </a:r>
            <a:r>
              <a:rPr lang="en-US" sz="1200" dirty="0">
                <a:latin typeface="Arial" panose="020B0604020202020204" pitchFamily="34" charset="0"/>
                <a:cs typeface="Arial" panose="020B0604020202020204" pitchFamily="34" charset="0"/>
              </a:rPr>
              <a:t> </a:t>
            </a:r>
            <a:r>
              <a:rPr lang="tr-TR" sz="1200" b="1" dirty="0">
                <a:latin typeface="Arial" panose="020B0604020202020204" pitchFamily="34" charset="0"/>
                <a:cs typeface="Arial" panose="020B0604020202020204" pitchFamily="34" charset="0"/>
              </a:rPr>
              <a:t>:	</a:t>
            </a:r>
            <a:r>
              <a:rPr lang="en-US" sz="1200" b="1" u="sng" dirty="0">
                <a:solidFill>
                  <a:schemeClr val="accent2"/>
                </a:solidFill>
                <a:latin typeface="Arial" panose="020B0604020202020204" pitchFamily="34" charset="0"/>
                <a:cs typeface="Arial" panose="020B0604020202020204" pitchFamily="34" charset="0"/>
              </a:rPr>
              <a:t>140 billion </a:t>
            </a:r>
            <a:r>
              <a:rPr lang="tr-TR" sz="1200" b="1" u="sng" dirty="0">
                <a:solidFill>
                  <a:schemeClr val="accent2"/>
                </a:solidFill>
                <a:latin typeface="Arial" panose="020B0604020202020204" pitchFamily="34" charset="0"/>
                <a:cs typeface="Arial" panose="020B0604020202020204" pitchFamily="34" charset="0"/>
              </a:rPr>
              <a:t>€</a:t>
            </a:r>
          </a:p>
          <a:p>
            <a:pPr algn="just"/>
            <a:endParaRPr lang="tr-TR" sz="1200" b="1" u="sng" dirty="0">
              <a:latin typeface="Arial" panose="020B0604020202020204" pitchFamily="34" charset="0"/>
              <a:cs typeface="Arial" panose="020B0604020202020204" pitchFamily="34" charset="0"/>
            </a:endParaRPr>
          </a:p>
          <a:p>
            <a:pPr algn="just"/>
            <a:r>
              <a:rPr lang="en-US" sz="1200" dirty="0">
                <a:solidFill>
                  <a:srgbClr val="595959"/>
                </a:solidFill>
                <a:latin typeface="Arial" panose="020B0604020202020204" pitchFamily="34" charset="0"/>
              </a:rPr>
              <a:t>SoFanTES targets </a:t>
            </a:r>
            <a:r>
              <a:rPr lang="tr-TR" sz="1200" dirty="0">
                <a:solidFill>
                  <a:srgbClr val="595959"/>
                </a:solidFill>
                <a:latin typeface="Arial" panose="020B0604020202020204" pitchFamily="34" charset="0"/>
              </a:rPr>
              <a:t>(0,1</a:t>
            </a:r>
            <a:r>
              <a:rPr lang="en-US" sz="1200" dirty="0">
                <a:solidFill>
                  <a:srgbClr val="595959"/>
                </a:solidFill>
                <a:latin typeface="Arial" panose="020B0604020202020204" pitchFamily="34" charset="0"/>
              </a:rPr>
              <a:t>%</a:t>
            </a:r>
            <a:r>
              <a:rPr lang="tr-TR" sz="1200" dirty="0">
                <a:solidFill>
                  <a:srgbClr val="595959"/>
                </a:solidFill>
                <a:latin typeface="Arial" panose="020B0604020202020204" pitchFamily="34" charset="0"/>
              </a:rPr>
              <a:t>):	</a:t>
            </a:r>
            <a:r>
              <a:rPr lang="en-US" sz="1200" b="1" dirty="0">
                <a:solidFill>
                  <a:schemeClr val="accent2"/>
                </a:solidFill>
                <a:latin typeface="Arial" panose="020B0604020202020204" pitchFamily="34" charset="0"/>
                <a:cs typeface="Arial" panose="020B0604020202020204" pitchFamily="34" charset="0"/>
              </a:rPr>
              <a:t>140 million </a:t>
            </a:r>
            <a:r>
              <a:rPr lang="tr-TR" sz="1200" b="1" dirty="0">
                <a:solidFill>
                  <a:schemeClr val="accent2"/>
                </a:solidFill>
                <a:latin typeface="Arial" panose="020B0604020202020204" pitchFamily="34" charset="0"/>
                <a:cs typeface="Arial" panose="020B0604020202020204" pitchFamily="34" charset="0"/>
              </a:rPr>
              <a:t>€</a:t>
            </a:r>
          </a:p>
          <a:p>
            <a:pPr algn="just"/>
            <a:endParaRPr lang="tr-TR" sz="1200" dirty="0">
              <a:latin typeface="Arial" panose="020B0604020202020204" pitchFamily="34" charset="0"/>
              <a:cs typeface="Arial" panose="020B0604020202020204" pitchFamily="34" charset="0"/>
            </a:endParaRPr>
          </a:p>
          <a:p>
            <a:pPr algn="just"/>
            <a:r>
              <a:rPr lang="en-US" sz="1200" dirty="0">
                <a:solidFill>
                  <a:srgbClr val="595959"/>
                </a:solidFill>
                <a:latin typeface="Arial" panose="020B0604020202020204" pitchFamily="34" charset="0"/>
              </a:rPr>
              <a:t>SoFanTES business model </a:t>
            </a:r>
            <a:r>
              <a:rPr lang="en-US" sz="1200" b="1" dirty="0">
                <a:solidFill>
                  <a:schemeClr val="accent2"/>
                </a:solidFill>
                <a:latin typeface="Arial" panose="020B0604020202020204" pitchFamily="34" charset="0"/>
                <a:cs typeface="Arial" panose="020B0604020202020204" pitchFamily="34" charset="0"/>
              </a:rPr>
              <a:t>is B2B.</a:t>
            </a:r>
            <a:endParaRPr lang="tr-TR" sz="1200" b="1" dirty="0">
              <a:solidFill>
                <a:schemeClr val="accent2"/>
              </a:solidFill>
              <a:latin typeface="Arial" panose="020B0604020202020204" pitchFamily="34" charset="0"/>
              <a:cs typeface="Arial" panose="020B0604020202020204" pitchFamily="34" charset="0"/>
            </a:endParaRPr>
          </a:p>
          <a:p>
            <a:pPr algn="just"/>
            <a:endParaRPr lang="en-US" sz="1200" dirty="0">
              <a:latin typeface="Arial" panose="020B0604020202020204" pitchFamily="34" charset="0"/>
              <a:cs typeface="Arial" panose="020B0604020202020204" pitchFamily="34" charset="0"/>
            </a:endParaRPr>
          </a:p>
          <a:p>
            <a:pPr algn="just"/>
            <a:r>
              <a:rPr lang="en-US" sz="1200" dirty="0">
                <a:solidFill>
                  <a:srgbClr val="595959"/>
                </a:solidFill>
                <a:latin typeface="Arial" panose="020B0604020202020204" pitchFamily="34" charset="0"/>
              </a:rPr>
              <a:t>Entry into the market</a:t>
            </a:r>
            <a:r>
              <a:rPr lang="tr-TR" sz="1200" dirty="0">
                <a:solidFill>
                  <a:srgbClr val="595959"/>
                </a:solidFill>
                <a:latin typeface="Arial" panose="020B0604020202020204" pitchFamily="34" charset="0"/>
              </a:rPr>
              <a:t>;</a:t>
            </a:r>
          </a:p>
          <a:p>
            <a:pPr algn="just"/>
            <a:r>
              <a:rPr lang="en-US" sz="1200" dirty="0">
                <a:solidFill>
                  <a:srgbClr val="595959"/>
                </a:solidFill>
                <a:latin typeface="Arial" panose="020B0604020202020204" pitchFamily="34" charset="0"/>
              </a:rPr>
              <a:t>It</a:t>
            </a:r>
            <a:r>
              <a:rPr lang="tr-TR" sz="1200" b="1" dirty="0">
                <a:latin typeface="Arial" panose="020B0604020202020204" pitchFamily="34" charset="0"/>
                <a:cs typeface="Arial" panose="020B0604020202020204" pitchFamily="34" charset="0"/>
              </a:rPr>
              <a:t> </a:t>
            </a:r>
            <a:r>
              <a:rPr lang="en-US" sz="1200" dirty="0">
                <a:solidFill>
                  <a:srgbClr val="595959"/>
                </a:solidFill>
                <a:latin typeface="Arial" panose="020B0604020202020204" pitchFamily="34" charset="0"/>
              </a:rPr>
              <a:t>will first begin with the </a:t>
            </a:r>
            <a:r>
              <a:rPr lang="en-US" sz="1200" b="1" dirty="0">
                <a:solidFill>
                  <a:schemeClr val="accent2"/>
                </a:solidFill>
                <a:latin typeface="Arial" panose="020B0604020202020204" pitchFamily="34" charset="0"/>
                <a:cs typeface="Arial" panose="020B0604020202020204" pitchFamily="34" charset="0"/>
              </a:rPr>
              <a:t>DESIGN</a:t>
            </a:r>
            <a:r>
              <a:rPr lang="en-US" sz="1200" b="1" dirty="0">
                <a:latin typeface="Arial" panose="020B0604020202020204" pitchFamily="34" charset="0"/>
                <a:cs typeface="Arial" panose="020B0604020202020204" pitchFamily="34" charset="0"/>
              </a:rPr>
              <a:t> business in </a:t>
            </a:r>
            <a:r>
              <a:rPr lang="en-US" sz="1200" dirty="0">
                <a:solidFill>
                  <a:srgbClr val="595959"/>
                </a:solidFill>
                <a:latin typeface="Arial" panose="020B0604020202020204" pitchFamily="34" charset="0"/>
              </a:rPr>
              <a:t>"Turkey" (Local Market</a:t>
            </a:r>
            <a:r>
              <a:rPr lang="tr-TR" sz="1200" dirty="0">
                <a:solidFill>
                  <a:srgbClr val="595959"/>
                </a:solidFill>
                <a:latin typeface="Arial" panose="020B0604020202020204" pitchFamily="34" charset="0"/>
              </a:rPr>
              <a:t>) </a:t>
            </a:r>
            <a:r>
              <a:rPr lang="en-US" sz="1200" dirty="0">
                <a:solidFill>
                  <a:srgbClr val="595959"/>
                </a:solidFill>
                <a:latin typeface="Arial" panose="020B0604020202020204" pitchFamily="34" charset="0"/>
              </a:rPr>
              <a:t>with</a:t>
            </a:r>
            <a:r>
              <a:rPr lang="tr-TR" sz="1200" dirty="0">
                <a:solidFill>
                  <a:srgbClr val="595959"/>
                </a:solidFill>
                <a:latin typeface="Arial" panose="020B0604020202020204" pitchFamily="34" charset="0"/>
              </a:rPr>
              <a:t> </a:t>
            </a:r>
            <a:r>
              <a:rPr lang="en-US" sz="1200" dirty="0">
                <a:solidFill>
                  <a:srgbClr val="595959"/>
                </a:solidFill>
                <a:latin typeface="Arial" panose="020B0604020202020204" pitchFamily="34" charset="0"/>
              </a:rPr>
              <a:t>strategic partners consisting of both construction companies and facade manufacturers.</a:t>
            </a:r>
            <a:endParaRPr lang="tr-TR" sz="1200" dirty="0">
              <a:solidFill>
                <a:srgbClr val="595959"/>
              </a:solidFill>
              <a:latin typeface="Arial" panose="020B0604020202020204" pitchFamily="34" charset="0"/>
            </a:endParaRPr>
          </a:p>
        </p:txBody>
      </p:sp>
      <p:sp>
        <p:nvSpPr>
          <p:cNvPr id="12" name="Dikdörtgen 11"/>
          <p:cNvSpPr/>
          <p:nvPr/>
        </p:nvSpPr>
        <p:spPr>
          <a:xfrm>
            <a:off x="4110601" y="5148960"/>
            <a:ext cx="2347649" cy="892552"/>
          </a:xfrm>
          <a:prstGeom prst="rect">
            <a:avLst/>
          </a:prstGeom>
        </p:spPr>
        <p:txBody>
          <a:bodyPr wrap="square">
            <a:spAutoFit/>
          </a:bodyPr>
          <a:lstStyle/>
          <a:p>
            <a:pPr marL="12700" marR="5080" algn="just"/>
            <a:r>
              <a:rPr lang="en-US" sz="1600" b="1" u="sng" dirty="0">
                <a:solidFill>
                  <a:schemeClr val="accent2"/>
                </a:solidFill>
              </a:rPr>
              <a:t>Unique Selling Points</a:t>
            </a:r>
            <a:r>
              <a:rPr lang="tr-TR" sz="1600" b="1" u="sng" dirty="0">
                <a:solidFill>
                  <a:schemeClr val="accent2"/>
                </a:solidFill>
              </a:rPr>
              <a:t>:</a:t>
            </a:r>
            <a:endParaRPr lang="tr-TR" sz="1200" b="1" dirty="0">
              <a:solidFill>
                <a:srgbClr val="595959"/>
              </a:solidFill>
              <a:latin typeface="Arial" panose="020B0604020202020204" pitchFamily="34" charset="0"/>
              <a:ea typeface="Times New Roman" panose="02020603050405020304" pitchFamily="18" charset="0"/>
            </a:endParaRPr>
          </a:p>
          <a:p>
            <a:pPr marL="12700" marR="5080" algn="just"/>
            <a:r>
              <a:rPr lang="tr-TR" sz="1200" dirty="0">
                <a:solidFill>
                  <a:srgbClr val="595959"/>
                </a:solidFill>
                <a:latin typeface="Arial" panose="020B0604020202020204" pitchFamily="34" charset="0"/>
                <a:ea typeface="Times New Roman" panose="02020603050405020304" pitchFamily="18" charset="0"/>
              </a:rPr>
              <a:t>H</a:t>
            </a:r>
            <a:r>
              <a:rPr lang="en-US" sz="1200" dirty="0" err="1">
                <a:solidFill>
                  <a:srgbClr val="595959"/>
                </a:solidFill>
                <a:latin typeface="Arial" panose="020B0604020202020204" pitchFamily="34" charset="0"/>
                <a:ea typeface="Times New Roman" panose="02020603050405020304" pitchFamily="18" charset="0"/>
              </a:rPr>
              <a:t>igh</a:t>
            </a:r>
            <a:r>
              <a:rPr lang="en-US" sz="1200" dirty="0">
                <a:solidFill>
                  <a:srgbClr val="595959"/>
                </a:solidFill>
                <a:latin typeface="Arial" panose="020B0604020202020204" pitchFamily="34" charset="0"/>
                <a:ea typeface="Times New Roman" panose="02020603050405020304" pitchFamily="18" charset="0"/>
              </a:rPr>
              <a:t> energy efficiency, cost efficiency</a:t>
            </a:r>
            <a:r>
              <a:rPr lang="tr-TR" sz="1200" dirty="0">
                <a:solidFill>
                  <a:srgbClr val="595959"/>
                </a:solidFill>
                <a:latin typeface="Arial" panose="020B0604020202020204" pitchFamily="34" charset="0"/>
                <a:ea typeface="Times New Roman" panose="02020603050405020304" pitchFamily="18" charset="0"/>
              </a:rPr>
              <a:t>, </a:t>
            </a:r>
            <a:r>
              <a:rPr lang="en-US" sz="1200" dirty="0">
                <a:solidFill>
                  <a:srgbClr val="595959"/>
                </a:solidFill>
                <a:latin typeface="Arial" panose="020B0604020202020204" pitchFamily="34" charset="0"/>
                <a:ea typeface="Times New Roman" panose="02020603050405020304" pitchFamily="18" charset="0"/>
              </a:rPr>
              <a:t>fast ROI, and environmental friendliness</a:t>
            </a:r>
            <a:r>
              <a:rPr lang="tr-TR" sz="1200" dirty="0">
                <a:solidFill>
                  <a:srgbClr val="595959"/>
                </a:solidFill>
                <a:latin typeface="Arial" panose="020B0604020202020204" pitchFamily="34" charset="0"/>
                <a:ea typeface="Times New Roman" panose="02020603050405020304" pitchFamily="18" charset="0"/>
              </a:rPr>
              <a:t>.</a:t>
            </a:r>
          </a:p>
        </p:txBody>
      </p:sp>
      <p:sp>
        <p:nvSpPr>
          <p:cNvPr id="13" name="object 7"/>
          <p:cNvSpPr/>
          <p:nvPr/>
        </p:nvSpPr>
        <p:spPr>
          <a:xfrm>
            <a:off x="6705599" y="1007568"/>
            <a:ext cx="4800600" cy="3849785"/>
          </a:xfrm>
          <a:prstGeom prst="rect">
            <a:avLst/>
          </a:prstGeom>
          <a:blipFill>
            <a:blip r:embed="rId5" cstate="print"/>
            <a:stretch>
              <a:fillRect/>
            </a:stretch>
          </a:blipFill>
        </p:spPr>
        <p:txBody>
          <a:bodyPr wrap="square" lIns="0" tIns="0" rIns="0" bIns="0" rtlCol="0"/>
          <a:lstStyle/>
          <a:p>
            <a:endParaRPr/>
          </a:p>
        </p:txBody>
      </p:sp>
      <p:sp>
        <p:nvSpPr>
          <p:cNvPr id="14" name="Dikdörtgen 13"/>
          <p:cNvSpPr/>
          <p:nvPr/>
        </p:nvSpPr>
        <p:spPr>
          <a:xfrm>
            <a:off x="6705599" y="715026"/>
            <a:ext cx="4483101" cy="276999"/>
          </a:xfrm>
          <a:prstGeom prst="rect">
            <a:avLst/>
          </a:prstGeom>
        </p:spPr>
        <p:txBody>
          <a:bodyPr wrap="square">
            <a:spAutoFit/>
          </a:bodyPr>
          <a:lstStyle/>
          <a:p>
            <a:r>
              <a:rPr lang="en-US" sz="1200" b="1" dirty="0">
                <a:latin typeface="Arial Narrow" panose="020B0606020202030204" pitchFamily="34" charset="0"/>
              </a:rPr>
              <a:t>Conventional Energy Efficient Building</a:t>
            </a:r>
            <a:r>
              <a:rPr lang="tr-TR" sz="1200" b="1" dirty="0">
                <a:latin typeface="Arial Narrow" panose="020B0606020202030204" pitchFamily="34" charset="0"/>
              </a:rPr>
              <a:t>                          </a:t>
            </a:r>
            <a:r>
              <a:rPr lang="en-US" sz="1200" b="1" dirty="0">
                <a:solidFill>
                  <a:schemeClr val="accent2"/>
                </a:solidFill>
                <a:latin typeface="Arial Narrow" panose="020B0606020202030204" pitchFamily="34" charset="0"/>
              </a:rPr>
              <a:t>SoFanTES  </a:t>
            </a:r>
            <a:endParaRPr lang="tr-TR" sz="1200" b="1" dirty="0">
              <a:solidFill>
                <a:schemeClr val="accent2"/>
              </a:solidFill>
              <a:latin typeface="Arial Narrow" panose="020B0606020202030204" pitchFamily="34" charset="0"/>
            </a:endParaRPr>
          </a:p>
        </p:txBody>
      </p:sp>
      <p:sp>
        <p:nvSpPr>
          <p:cNvPr id="15" name="Dikdörtgen 14"/>
          <p:cNvSpPr/>
          <p:nvPr/>
        </p:nvSpPr>
        <p:spPr>
          <a:xfrm>
            <a:off x="6699249" y="4857353"/>
            <a:ext cx="5080001" cy="1923604"/>
          </a:xfrm>
          <a:prstGeom prst="rect">
            <a:avLst/>
          </a:prstGeom>
        </p:spPr>
        <p:txBody>
          <a:bodyPr wrap="square">
            <a:spAutoFit/>
          </a:bodyPr>
          <a:lstStyle/>
          <a:p>
            <a:r>
              <a:rPr lang="tr-TR" sz="1050" dirty="0">
                <a:latin typeface="Arial Narrow" panose="020B0606020202030204" pitchFamily="34" charset="0"/>
              </a:rPr>
              <a:t>Façade </a:t>
            </a:r>
            <a:r>
              <a:rPr lang="en-US" sz="1050" dirty="0">
                <a:latin typeface="Arial Narrow" panose="020B0606020202030204" pitchFamily="34" charset="0"/>
              </a:rPr>
              <a:t>Cost: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250 €/m2          </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275 €/m2</a:t>
            </a:r>
          </a:p>
          <a:p>
            <a:r>
              <a:rPr lang="en-US" sz="1050" dirty="0">
                <a:latin typeface="Arial Narrow" panose="020B0606020202030204" pitchFamily="34" charset="0"/>
              </a:rPr>
              <a:t>HVAC Cost: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150 €/m2          </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75 €/m2</a:t>
            </a:r>
          </a:p>
          <a:p>
            <a:r>
              <a:rPr lang="tr-TR" sz="1050" dirty="0">
                <a:solidFill>
                  <a:schemeClr val="accent2"/>
                </a:solidFill>
                <a:latin typeface="Arial Narrow" panose="020B0606020202030204" pitchFamily="34" charset="0"/>
              </a:rPr>
              <a:t>TES </a:t>
            </a:r>
            <a:r>
              <a:rPr lang="en-US" sz="1050" dirty="0">
                <a:solidFill>
                  <a:schemeClr val="accent2"/>
                </a:solidFill>
                <a:latin typeface="Arial Narrow" panose="020B0606020202030204" pitchFamily="34" charset="0"/>
              </a:rPr>
              <a:t>Cost</a:t>
            </a:r>
            <a:r>
              <a:rPr lang="tr-TR" sz="1050" dirty="0">
                <a:solidFill>
                  <a:schemeClr val="accent2"/>
                </a:solidFill>
                <a:latin typeface="Arial Narrow" panose="020B0606020202030204" pitchFamily="34" charset="0"/>
              </a:rPr>
              <a:t>:		 ---------		40</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-60</a:t>
            </a:r>
            <a:r>
              <a:rPr lang="en-US" sz="1050" dirty="0">
                <a:solidFill>
                  <a:schemeClr val="accent2"/>
                </a:solidFill>
                <a:latin typeface="Arial Narrow" panose="020B0606020202030204" pitchFamily="34" charset="0"/>
              </a:rPr>
              <a:t>€/m2</a:t>
            </a:r>
          </a:p>
          <a:p>
            <a:r>
              <a:rPr lang="en-US" sz="1050" dirty="0">
                <a:latin typeface="Arial Narrow" panose="020B0606020202030204" pitchFamily="34" charset="0"/>
              </a:rPr>
              <a:t>Energy Cost for 20 years: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200 €/m2            </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15</a:t>
            </a:r>
            <a:r>
              <a:rPr lang="en-US" sz="1050" dirty="0">
                <a:solidFill>
                  <a:schemeClr val="accent2"/>
                </a:solidFill>
                <a:latin typeface="Arial Narrow" panose="020B0606020202030204" pitchFamily="34" charset="0"/>
              </a:rPr>
              <a:t> €/m2 </a:t>
            </a:r>
          </a:p>
          <a:p>
            <a:r>
              <a:rPr lang="en-US" sz="1050" dirty="0">
                <a:latin typeface="Arial Narrow" panose="020B0606020202030204" pitchFamily="34" charset="0"/>
              </a:rPr>
              <a:t>Maintenance Cost for 20 years:   </a:t>
            </a:r>
            <a:r>
              <a:rPr lang="en-US" sz="1050" dirty="0">
                <a:solidFill>
                  <a:schemeClr val="accent2"/>
                </a:solidFill>
                <a:latin typeface="Arial Narrow" panose="020B0606020202030204" pitchFamily="34" charset="0"/>
              </a:rPr>
              <a:t>	</a:t>
            </a:r>
            <a:r>
              <a:rPr lang="tr-TR" sz="1050" dirty="0">
                <a:latin typeface="Arial Narrow" panose="020B0606020202030204" pitchFamily="34" charset="0"/>
              </a:rPr>
              <a:t>1</a:t>
            </a:r>
            <a:r>
              <a:rPr lang="en-US" sz="1050" dirty="0">
                <a:latin typeface="Arial Narrow" panose="020B0606020202030204" pitchFamily="34" charset="0"/>
              </a:rPr>
              <a:t>0 €/m2</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5</a:t>
            </a:r>
            <a:r>
              <a:rPr lang="en-US" sz="1050" dirty="0">
                <a:solidFill>
                  <a:schemeClr val="accent2"/>
                </a:solidFill>
                <a:latin typeface="Arial Narrow" panose="020B0606020202030204" pitchFamily="34" charset="0"/>
              </a:rPr>
              <a:t> €/m2</a:t>
            </a:r>
          </a:p>
          <a:p>
            <a:r>
              <a:rPr lang="en-US" sz="1050" dirty="0">
                <a:latin typeface="Arial Narrow" panose="020B0606020202030204" pitchFamily="34" charset="0"/>
              </a:rPr>
              <a:t>Carbon Footprint: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Higher</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Lower</a:t>
            </a:r>
          </a:p>
          <a:p>
            <a:r>
              <a:rPr lang="en-US" sz="1050" dirty="0">
                <a:latin typeface="Arial Narrow" panose="020B0606020202030204" pitchFamily="34" charset="0"/>
              </a:rPr>
              <a:t>Construction Emissions: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Higher</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Lower</a:t>
            </a:r>
          </a:p>
          <a:p>
            <a:r>
              <a:rPr lang="en-US" sz="1050" dirty="0">
                <a:latin typeface="Arial Narrow" panose="020B0606020202030204" pitchFamily="34" charset="0"/>
              </a:rPr>
              <a:t>Interior Infrastructure: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More</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 Less</a:t>
            </a:r>
          </a:p>
          <a:p>
            <a:r>
              <a:rPr lang="en-US" sz="1050" dirty="0">
                <a:latin typeface="Arial Narrow" panose="020B0606020202030204" pitchFamily="34" charset="0"/>
              </a:rPr>
              <a:t>Potential Height Gains: </a:t>
            </a:r>
            <a:r>
              <a:rPr lang="en-US" sz="1050" dirty="0">
                <a:solidFill>
                  <a:schemeClr val="accent2"/>
                </a:solidFill>
                <a:latin typeface="Arial Narrow" panose="020B0606020202030204" pitchFamily="34" charset="0"/>
              </a:rPr>
              <a:t> 	</a:t>
            </a:r>
            <a:r>
              <a:rPr lang="en-US" sz="1050" dirty="0">
                <a:latin typeface="Arial Narrow" panose="020B0606020202030204" pitchFamily="34" charset="0"/>
              </a:rPr>
              <a:t>Limited</a:t>
            </a:r>
            <a:r>
              <a:rPr lang="en-US" sz="1050" dirty="0">
                <a:solidFill>
                  <a:schemeClr val="accent2"/>
                </a:solidFill>
                <a:latin typeface="Arial Narrow" panose="020B0606020202030204" pitchFamily="34" charset="0"/>
              </a:rPr>
              <a:t>                      </a:t>
            </a:r>
            <a:r>
              <a:rPr lang="tr-TR" sz="1050" dirty="0">
                <a:solidFill>
                  <a:schemeClr val="accent2"/>
                </a:solidFill>
                <a:latin typeface="Arial Narrow" panose="020B0606020202030204" pitchFamily="34" charset="0"/>
              </a:rPr>
              <a:t>	</a:t>
            </a:r>
            <a:r>
              <a:rPr lang="en-US" sz="1050" dirty="0">
                <a:solidFill>
                  <a:schemeClr val="accent2"/>
                </a:solidFill>
                <a:latin typeface="Arial Narrow" panose="020B0606020202030204" pitchFamily="34" charset="0"/>
              </a:rPr>
              <a:t>Significant Rental Value</a:t>
            </a:r>
          </a:p>
          <a:p>
            <a:endParaRPr lang="en-US" sz="1050" b="1" dirty="0">
              <a:solidFill>
                <a:schemeClr val="accent2"/>
              </a:solidFill>
              <a:latin typeface="Arial Narrow" panose="020B0606020202030204" pitchFamily="34" charset="0"/>
            </a:endParaRPr>
          </a:p>
          <a:p>
            <a:r>
              <a:rPr lang="en-US" sz="1200" b="1" dirty="0">
                <a:solidFill>
                  <a:schemeClr val="accent2"/>
                </a:solidFill>
                <a:latin typeface="Arial Narrow" panose="020B0606020202030204" pitchFamily="34" charset="0"/>
              </a:rPr>
              <a:t>TOTAL COST:                	</a:t>
            </a:r>
            <a:r>
              <a:rPr lang="en-US" sz="1400" b="1" dirty="0">
                <a:latin typeface="Arial Narrow" panose="020B0606020202030204" pitchFamily="34" charset="0"/>
              </a:rPr>
              <a:t>6</a:t>
            </a:r>
            <a:r>
              <a:rPr lang="tr-TR" sz="1400" b="1" dirty="0">
                <a:latin typeface="Arial Narrow" panose="020B0606020202030204" pitchFamily="34" charset="0"/>
              </a:rPr>
              <a:t>1</a:t>
            </a:r>
            <a:r>
              <a:rPr lang="en-US" sz="1400" b="1" dirty="0">
                <a:latin typeface="Arial Narrow" panose="020B0606020202030204" pitchFamily="34" charset="0"/>
              </a:rPr>
              <a:t>0 €/m2            </a:t>
            </a:r>
            <a:r>
              <a:rPr lang="en-US" sz="1200" b="1" dirty="0">
                <a:solidFill>
                  <a:schemeClr val="accent2"/>
                </a:solidFill>
                <a:latin typeface="Arial Narrow" panose="020B0606020202030204" pitchFamily="34" charset="0"/>
              </a:rPr>
              <a:t>	 </a:t>
            </a:r>
            <a:r>
              <a:rPr lang="tr-TR" sz="1400" b="1" dirty="0">
                <a:solidFill>
                  <a:schemeClr val="accent2"/>
                </a:solidFill>
                <a:latin typeface="Arial Narrow" panose="020B0606020202030204" pitchFamily="34" charset="0"/>
              </a:rPr>
              <a:t>41</a:t>
            </a:r>
            <a:r>
              <a:rPr lang="en-US" sz="1400" b="1" dirty="0">
                <a:solidFill>
                  <a:schemeClr val="accent2"/>
                </a:solidFill>
                <a:latin typeface="Arial Narrow" panose="020B0606020202030204" pitchFamily="34" charset="0"/>
              </a:rPr>
              <a:t>0</a:t>
            </a:r>
            <a:r>
              <a:rPr lang="tr-TR" sz="1400" b="1" dirty="0">
                <a:solidFill>
                  <a:schemeClr val="accent2"/>
                </a:solidFill>
                <a:latin typeface="Arial Narrow" panose="020B0606020202030204" pitchFamily="34" charset="0"/>
              </a:rPr>
              <a:t>-430</a:t>
            </a:r>
            <a:r>
              <a:rPr lang="en-US" sz="1400" b="1" dirty="0">
                <a:solidFill>
                  <a:schemeClr val="accent2"/>
                </a:solidFill>
                <a:latin typeface="Arial Narrow" panose="020B0606020202030204" pitchFamily="34" charset="0"/>
              </a:rPr>
              <a:t> €/m2 </a:t>
            </a:r>
          </a:p>
        </p:txBody>
      </p:sp>
      <p:sp>
        <p:nvSpPr>
          <p:cNvPr id="11" name="Dikdörtgen 10"/>
          <p:cNvSpPr/>
          <p:nvPr/>
        </p:nvSpPr>
        <p:spPr>
          <a:xfrm>
            <a:off x="4357950" y="4000324"/>
            <a:ext cx="1794080" cy="276999"/>
          </a:xfrm>
          <a:prstGeom prst="rect">
            <a:avLst/>
          </a:prstGeom>
        </p:spPr>
        <p:txBody>
          <a:bodyPr wrap="square">
            <a:spAutoFit/>
          </a:bodyPr>
          <a:lstStyle/>
          <a:p>
            <a:r>
              <a:rPr lang="en-US" sz="1200" b="1" dirty="0">
                <a:solidFill>
                  <a:schemeClr val="accent2"/>
                </a:solidFill>
                <a:latin typeface="Arial" panose="020B0604020202020204" pitchFamily="34" charset="0"/>
                <a:cs typeface="Arial" panose="020B0604020202020204" pitchFamily="34" charset="0"/>
              </a:rPr>
              <a:t>Investment Cost:</a:t>
            </a:r>
          </a:p>
        </p:txBody>
      </p:sp>
      <p:grpSp>
        <p:nvGrpSpPr>
          <p:cNvPr id="26" name="Grup 25"/>
          <p:cNvGrpSpPr/>
          <p:nvPr/>
        </p:nvGrpSpPr>
        <p:grpSpPr>
          <a:xfrm>
            <a:off x="4464813" y="4363607"/>
            <a:ext cx="1338096" cy="584775"/>
            <a:chOff x="4136305" y="2779961"/>
            <a:chExt cx="1338096" cy="584775"/>
          </a:xfrm>
        </p:grpSpPr>
        <p:sp>
          <p:nvSpPr>
            <p:cNvPr id="10" name="Dikdörtgen 9"/>
            <p:cNvSpPr/>
            <p:nvPr/>
          </p:nvSpPr>
          <p:spPr>
            <a:xfrm>
              <a:off x="4136305" y="2779961"/>
              <a:ext cx="901209" cy="584775"/>
            </a:xfrm>
            <a:prstGeom prst="rect">
              <a:avLst/>
            </a:prstGeom>
            <a:noFill/>
          </p:spPr>
          <p:txBody>
            <a:bodyPr wrap="none" lIns="91440" tIns="45720" rIns="91440" bIns="45720">
              <a:spAutoFit/>
            </a:bodyPr>
            <a:lstStyle/>
            <a:p>
              <a:pPr algn="ctr"/>
              <a:r>
                <a:rPr lang="tr-TR" sz="3200" b="1" cap="none" spc="0" dirty="0">
                  <a:ln w="0"/>
                  <a:solidFill>
                    <a:schemeClr val="tx1"/>
                  </a:solidFill>
                  <a:effectLst>
                    <a:outerShdw blurRad="38100" dist="19050" dir="2700000" algn="tl" rotWithShape="0">
                      <a:schemeClr val="dk1">
                        <a:alpha val="40000"/>
                      </a:schemeClr>
                    </a:outerShdw>
                  </a:effectLst>
                </a:rPr>
                <a:t>33%</a:t>
              </a:r>
            </a:p>
          </p:txBody>
        </p:sp>
        <p:sp>
          <p:nvSpPr>
            <p:cNvPr id="18" name="Sol Ok 17"/>
            <p:cNvSpPr/>
            <p:nvPr/>
          </p:nvSpPr>
          <p:spPr>
            <a:xfrm rot="16200000">
              <a:off x="5085606" y="2872492"/>
              <a:ext cx="460393" cy="317196"/>
            </a:xfrm>
            <a:prstGeom prst="leftArrow">
              <a:avLst/>
            </a:prstGeom>
            <a:solidFill>
              <a:srgbClr val="93E2ED"/>
            </a:solidFill>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sp>
        <p:nvSpPr>
          <p:cNvPr id="19" name="Dikdörtgen 18"/>
          <p:cNvSpPr/>
          <p:nvPr/>
        </p:nvSpPr>
        <p:spPr>
          <a:xfrm>
            <a:off x="4309959" y="1073376"/>
            <a:ext cx="1794081" cy="276999"/>
          </a:xfrm>
          <a:prstGeom prst="rect">
            <a:avLst/>
          </a:prstGeom>
        </p:spPr>
        <p:txBody>
          <a:bodyPr wrap="none">
            <a:spAutoFit/>
          </a:bodyPr>
          <a:lstStyle/>
          <a:p>
            <a:r>
              <a:rPr lang="en-US" sz="1200" b="1" dirty="0">
                <a:solidFill>
                  <a:schemeClr val="accent2"/>
                </a:solidFill>
                <a:latin typeface="Arial" panose="020B0604020202020204" pitchFamily="34" charset="0"/>
                <a:cs typeface="Arial" panose="020B0604020202020204" pitchFamily="34" charset="0"/>
              </a:rPr>
              <a:t>Energy Consumption:</a:t>
            </a:r>
          </a:p>
        </p:txBody>
      </p:sp>
      <p:sp>
        <p:nvSpPr>
          <p:cNvPr id="20" name="Dikdörtgen 19"/>
          <p:cNvSpPr/>
          <p:nvPr/>
        </p:nvSpPr>
        <p:spPr>
          <a:xfrm>
            <a:off x="4422440" y="2145210"/>
            <a:ext cx="1794081" cy="276999"/>
          </a:xfrm>
          <a:prstGeom prst="rect">
            <a:avLst/>
          </a:prstGeom>
        </p:spPr>
        <p:txBody>
          <a:bodyPr wrap="square">
            <a:spAutoFit/>
          </a:bodyPr>
          <a:lstStyle/>
          <a:p>
            <a:r>
              <a:rPr lang="en-US" sz="1200" b="1" dirty="0">
                <a:solidFill>
                  <a:schemeClr val="accent2"/>
                </a:solidFill>
                <a:latin typeface="Arial" panose="020B0604020202020204" pitchFamily="34" charset="0"/>
                <a:cs typeface="Arial" panose="020B0604020202020204" pitchFamily="34" charset="0"/>
              </a:rPr>
              <a:t>CO2 Emission:</a:t>
            </a:r>
          </a:p>
        </p:txBody>
      </p:sp>
      <p:sp>
        <p:nvSpPr>
          <p:cNvPr id="23" name="Dikdörtgen 22"/>
          <p:cNvSpPr/>
          <p:nvPr/>
        </p:nvSpPr>
        <p:spPr>
          <a:xfrm>
            <a:off x="4464813" y="3072767"/>
            <a:ext cx="1639227" cy="276999"/>
          </a:xfrm>
          <a:prstGeom prst="rect">
            <a:avLst/>
          </a:prstGeom>
        </p:spPr>
        <p:txBody>
          <a:bodyPr wrap="square">
            <a:spAutoFit/>
          </a:bodyPr>
          <a:lstStyle/>
          <a:p>
            <a:r>
              <a:rPr lang="en-US" sz="1200" b="1" dirty="0">
                <a:solidFill>
                  <a:schemeClr val="accent2"/>
                </a:solidFill>
                <a:latin typeface="Arial" panose="020B0604020202020204" pitchFamily="34" charset="0"/>
                <a:cs typeface="Arial" panose="020B0604020202020204" pitchFamily="34" charset="0"/>
              </a:rPr>
              <a:t>Maintenance</a:t>
            </a:r>
            <a:r>
              <a:rPr lang="tr-TR" sz="1200" b="1" dirty="0">
                <a:solidFill>
                  <a:schemeClr val="accent2"/>
                </a:solidFill>
                <a:latin typeface="Arial" panose="020B0604020202020204" pitchFamily="34" charset="0"/>
                <a:cs typeface="Arial" panose="020B0604020202020204" pitchFamily="34" charset="0"/>
              </a:rPr>
              <a:t>:</a:t>
            </a:r>
            <a:endParaRPr lang="en-US" sz="1200" b="1" dirty="0">
              <a:solidFill>
                <a:schemeClr val="accent2"/>
              </a:solidFill>
              <a:latin typeface="Arial" panose="020B0604020202020204" pitchFamily="34" charset="0"/>
              <a:cs typeface="Arial" panose="020B0604020202020204" pitchFamily="34" charset="0"/>
            </a:endParaRPr>
          </a:p>
        </p:txBody>
      </p:sp>
      <p:grpSp>
        <p:nvGrpSpPr>
          <p:cNvPr id="27" name="Grup 26"/>
          <p:cNvGrpSpPr/>
          <p:nvPr/>
        </p:nvGrpSpPr>
        <p:grpSpPr>
          <a:xfrm>
            <a:off x="4464813" y="1477815"/>
            <a:ext cx="1338096" cy="584775"/>
            <a:chOff x="4136305" y="2779961"/>
            <a:chExt cx="1338096" cy="584775"/>
          </a:xfrm>
        </p:grpSpPr>
        <p:sp>
          <p:nvSpPr>
            <p:cNvPr id="28" name="Dikdörtgen 27"/>
            <p:cNvSpPr/>
            <p:nvPr/>
          </p:nvSpPr>
          <p:spPr>
            <a:xfrm>
              <a:off x="4136305" y="2779961"/>
              <a:ext cx="901209" cy="584775"/>
            </a:xfrm>
            <a:prstGeom prst="rect">
              <a:avLst/>
            </a:prstGeom>
            <a:noFill/>
          </p:spPr>
          <p:txBody>
            <a:bodyPr wrap="none" lIns="91440" tIns="45720" rIns="91440" bIns="45720">
              <a:spAutoFit/>
            </a:bodyPr>
            <a:lstStyle/>
            <a:p>
              <a:pPr algn="ctr"/>
              <a:r>
                <a:rPr lang="tr-TR" sz="3200" b="1" cap="none" spc="0" dirty="0">
                  <a:ln w="0"/>
                  <a:solidFill>
                    <a:schemeClr val="tx1"/>
                  </a:solidFill>
                  <a:effectLst>
                    <a:outerShdw blurRad="38100" dist="19050" dir="2700000" algn="tl" rotWithShape="0">
                      <a:schemeClr val="dk1">
                        <a:alpha val="40000"/>
                      </a:schemeClr>
                    </a:outerShdw>
                  </a:effectLst>
                </a:rPr>
                <a:t>80%</a:t>
              </a:r>
            </a:p>
          </p:txBody>
        </p:sp>
        <p:sp>
          <p:nvSpPr>
            <p:cNvPr id="29" name="Sol Ok 28"/>
            <p:cNvSpPr/>
            <p:nvPr/>
          </p:nvSpPr>
          <p:spPr>
            <a:xfrm rot="16200000">
              <a:off x="5085606" y="2872492"/>
              <a:ext cx="460393" cy="317196"/>
            </a:xfrm>
            <a:prstGeom prst="leftArrow">
              <a:avLst/>
            </a:prstGeom>
            <a:solidFill>
              <a:srgbClr val="93E2ED"/>
            </a:solidFill>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grpSp>
        <p:nvGrpSpPr>
          <p:cNvPr id="30" name="Grup 29"/>
          <p:cNvGrpSpPr/>
          <p:nvPr/>
        </p:nvGrpSpPr>
        <p:grpSpPr>
          <a:xfrm>
            <a:off x="4469824" y="2503011"/>
            <a:ext cx="1338096" cy="584775"/>
            <a:chOff x="4136305" y="2779961"/>
            <a:chExt cx="1338096" cy="584775"/>
          </a:xfrm>
        </p:grpSpPr>
        <p:sp>
          <p:nvSpPr>
            <p:cNvPr id="31" name="Dikdörtgen 30"/>
            <p:cNvSpPr/>
            <p:nvPr/>
          </p:nvSpPr>
          <p:spPr>
            <a:xfrm>
              <a:off x="4136305" y="2779961"/>
              <a:ext cx="901209" cy="584775"/>
            </a:xfrm>
            <a:prstGeom prst="rect">
              <a:avLst/>
            </a:prstGeom>
            <a:noFill/>
          </p:spPr>
          <p:txBody>
            <a:bodyPr wrap="none" lIns="91440" tIns="45720" rIns="91440" bIns="45720">
              <a:spAutoFit/>
            </a:bodyPr>
            <a:lstStyle/>
            <a:p>
              <a:pPr algn="ctr"/>
              <a:r>
                <a:rPr lang="tr-TR" sz="3200" b="1" dirty="0">
                  <a:ln w="0"/>
                  <a:effectLst>
                    <a:outerShdw blurRad="38100" dist="19050" dir="2700000" algn="tl" rotWithShape="0">
                      <a:schemeClr val="dk1">
                        <a:alpha val="40000"/>
                      </a:schemeClr>
                    </a:outerShdw>
                  </a:effectLst>
                </a:rPr>
                <a:t>8</a:t>
              </a:r>
              <a:r>
                <a:rPr lang="tr-TR" sz="3200" b="1" cap="none" spc="0" dirty="0">
                  <a:ln w="0"/>
                  <a:solidFill>
                    <a:schemeClr val="tx1"/>
                  </a:solidFill>
                  <a:effectLst>
                    <a:outerShdw blurRad="38100" dist="19050" dir="2700000" algn="tl" rotWithShape="0">
                      <a:schemeClr val="dk1">
                        <a:alpha val="40000"/>
                      </a:schemeClr>
                    </a:outerShdw>
                  </a:effectLst>
                </a:rPr>
                <a:t>0%</a:t>
              </a:r>
            </a:p>
          </p:txBody>
        </p:sp>
        <p:sp>
          <p:nvSpPr>
            <p:cNvPr id="32" name="Sol Ok 31"/>
            <p:cNvSpPr/>
            <p:nvPr/>
          </p:nvSpPr>
          <p:spPr>
            <a:xfrm rot="16200000">
              <a:off x="5085606" y="2872492"/>
              <a:ext cx="460393" cy="317196"/>
            </a:xfrm>
            <a:prstGeom prst="leftArrow">
              <a:avLst/>
            </a:prstGeom>
            <a:solidFill>
              <a:srgbClr val="93E2ED"/>
            </a:solidFill>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grpSp>
        <p:nvGrpSpPr>
          <p:cNvPr id="33" name="Grup 32"/>
          <p:cNvGrpSpPr/>
          <p:nvPr/>
        </p:nvGrpSpPr>
        <p:grpSpPr>
          <a:xfrm>
            <a:off x="4464813" y="3430568"/>
            <a:ext cx="1338096" cy="584775"/>
            <a:chOff x="4136305" y="2779961"/>
            <a:chExt cx="1338096" cy="584775"/>
          </a:xfrm>
        </p:grpSpPr>
        <p:sp>
          <p:nvSpPr>
            <p:cNvPr id="34" name="Dikdörtgen 33"/>
            <p:cNvSpPr/>
            <p:nvPr/>
          </p:nvSpPr>
          <p:spPr>
            <a:xfrm>
              <a:off x="4136305" y="2779961"/>
              <a:ext cx="901209" cy="584775"/>
            </a:xfrm>
            <a:prstGeom prst="rect">
              <a:avLst/>
            </a:prstGeom>
            <a:noFill/>
          </p:spPr>
          <p:txBody>
            <a:bodyPr wrap="none" lIns="91440" tIns="45720" rIns="91440" bIns="45720">
              <a:spAutoFit/>
            </a:bodyPr>
            <a:lstStyle/>
            <a:p>
              <a:pPr algn="ctr"/>
              <a:r>
                <a:rPr lang="tr-TR" sz="3200" b="1" cap="none" spc="0" dirty="0">
                  <a:ln w="0"/>
                  <a:solidFill>
                    <a:schemeClr val="tx1"/>
                  </a:solidFill>
                  <a:effectLst>
                    <a:outerShdw blurRad="38100" dist="19050" dir="2700000" algn="tl" rotWithShape="0">
                      <a:schemeClr val="dk1">
                        <a:alpha val="40000"/>
                      </a:schemeClr>
                    </a:outerShdw>
                  </a:effectLst>
                </a:rPr>
                <a:t>50%</a:t>
              </a:r>
            </a:p>
          </p:txBody>
        </p:sp>
        <p:sp>
          <p:nvSpPr>
            <p:cNvPr id="35" name="Sol Ok 34"/>
            <p:cNvSpPr/>
            <p:nvPr/>
          </p:nvSpPr>
          <p:spPr>
            <a:xfrm rot="16200000">
              <a:off x="5085606" y="2872492"/>
              <a:ext cx="460393" cy="317196"/>
            </a:xfrm>
            <a:prstGeom prst="leftArrow">
              <a:avLst/>
            </a:prstGeom>
            <a:solidFill>
              <a:srgbClr val="93E2ED"/>
            </a:solidFill>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sp>
        <p:nvSpPr>
          <p:cNvPr id="36" name="Dikdörtgen 35"/>
          <p:cNvSpPr/>
          <p:nvPr/>
        </p:nvSpPr>
        <p:spPr>
          <a:xfrm>
            <a:off x="591475" y="3343143"/>
            <a:ext cx="2347649" cy="338554"/>
          </a:xfrm>
          <a:prstGeom prst="rect">
            <a:avLst/>
          </a:prstGeom>
        </p:spPr>
        <p:txBody>
          <a:bodyPr wrap="square">
            <a:spAutoFit/>
          </a:bodyPr>
          <a:lstStyle/>
          <a:p>
            <a:pPr marL="12700" marR="5080" algn="ctr"/>
            <a:r>
              <a:rPr lang="tr-TR" sz="1600" b="1" u="sng" dirty="0">
                <a:solidFill>
                  <a:schemeClr val="accent2"/>
                </a:solidFill>
              </a:rPr>
              <a:t>MARKET SIZE</a:t>
            </a:r>
            <a:endParaRPr lang="tr-TR" sz="1200" b="1" dirty="0">
              <a:solidFill>
                <a:srgbClr val="595959"/>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1534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Dikdörtgen 159"/>
          <p:cNvSpPr/>
          <p:nvPr/>
        </p:nvSpPr>
        <p:spPr>
          <a:xfrm>
            <a:off x="0" y="68029"/>
            <a:ext cx="12192000" cy="613427"/>
          </a:xfrm>
          <a:prstGeom prst="rect">
            <a:avLst/>
          </a:prstGeom>
          <a:solidFill>
            <a:srgbClr val="93E2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dirty="0">
              <a:solidFill>
                <a:schemeClr val="tx1"/>
              </a:solidFill>
            </a:endParaRPr>
          </a:p>
          <a:p>
            <a:pPr marL="12700">
              <a:lnSpc>
                <a:spcPct val="100000"/>
              </a:lnSpc>
            </a:pPr>
            <a:r>
              <a:rPr lang="tr-TR" b="1" dirty="0">
                <a:solidFill>
                  <a:schemeClr val="tx1"/>
                </a:solidFill>
              </a:rPr>
              <a:t>SMART FACADE &amp; SMART DISTRICTS   </a:t>
            </a:r>
            <a:r>
              <a:rPr lang="tr-TR" b="1" spc="-70" dirty="0" smtClean="0">
                <a:solidFill>
                  <a:schemeClr val="accent3">
                    <a:lumMod val="75000"/>
                  </a:schemeClr>
                </a:solidFill>
                <a:latin typeface="Franklin Gothic Demi Cond"/>
                <a:cs typeface="Franklin Gothic Demi Cond"/>
              </a:rPr>
              <a:t>(Future Development) </a:t>
            </a:r>
            <a:endParaRPr lang="tr-TR" b="1" spc="-70" dirty="0">
              <a:solidFill>
                <a:schemeClr val="accent3">
                  <a:lumMod val="75000"/>
                </a:schemeClr>
              </a:solidFill>
              <a:latin typeface="Franklin Gothic Demi Cond"/>
              <a:cs typeface="Franklin Gothic Demi Cond"/>
            </a:endParaRPr>
          </a:p>
        </p:txBody>
      </p:sp>
      <p:sp>
        <p:nvSpPr>
          <p:cNvPr id="321" name="Dikdörtgen 320"/>
          <p:cNvSpPr/>
          <p:nvPr/>
        </p:nvSpPr>
        <p:spPr>
          <a:xfrm>
            <a:off x="12700" y="5237680"/>
            <a:ext cx="12179300" cy="1536907"/>
          </a:xfrm>
          <a:prstGeom prst="rect">
            <a:avLst/>
          </a:prstGeom>
          <a:pattFill prst="pct5">
            <a:fgClr>
              <a:schemeClr val="tx1"/>
            </a:fgClr>
            <a:bgClr>
              <a:schemeClr val="bg1">
                <a:lumMod val="95000"/>
              </a:schemeClr>
            </a:bgClr>
          </a:patt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ikdörtgen 283"/>
          <p:cNvSpPr/>
          <p:nvPr/>
        </p:nvSpPr>
        <p:spPr>
          <a:xfrm>
            <a:off x="9486894" y="5082393"/>
            <a:ext cx="145951" cy="410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8" name="Grup 327"/>
          <p:cNvGrpSpPr/>
          <p:nvPr/>
        </p:nvGrpSpPr>
        <p:grpSpPr>
          <a:xfrm>
            <a:off x="10053894" y="3441574"/>
            <a:ext cx="1158922" cy="818006"/>
            <a:chOff x="9360612" y="2423326"/>
            <a:chExt cx="1158922" cy="818006"/>
          </a:xfrm>
        </p:grpSpPr>
        <p:sp>
          <p:nvSpPr>
            <p:cNvPr id="329" name="Çerçeve 328"/>
            <p:cNvSpPr/>
            <p:nvPr/>
          </p:nvSpPr>
          <p:spPr>
            <a:xfrm>
              <a:off x="10386834" y="2423326"/>
              <a:ext cx="102013" cy="167474"/>
            </a:xfrm>
            <a:prstGeom prst="fram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30" name="Sol Ok 329"/>
            <p:cNvSpPr/>
            <p:nvPr/>
          </p:nvSpPr>
          <p:spPr>
            <a:xfrm>
              <a:off x="9360612" y="3021635"/>
              <a:ext cx="141938" cy="130831"/>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tr-TR"/>
            </a:p>
          </p:txBody>
        </p:sp>
        <p:sp>
          <p:nvSpPr>
            <p:cNvPr id="333" name="Sol Ok 332"/>
            <p:cNvSpPr/>
            <p:nvPr/>
          </p:nvSpPr>
          <p:spPr>
            <a:xfrm>
              <a:off x="10202316" y="2424404"/>
              <a:ext cx="163462" cy="164103"/>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341" name="Dikdörtgen 340"/>
            <p:cNvSpPr/>
            <p:nvPr/>
          </p:nvSpPr>
          <p:spPr>
            <a:xfrm>
              <a:off x="9360612" y="3191727"/>
              <a:ext cx="1158922" cy="496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grpSp>
      <p:cxnSp>
        <p:nvCxnSpPr>
          <p:cNvPr id="319" name="Düz Bağlayıcı 318"/>
          <p:cNvCxnSpPr/>
          <p:nvPr/>
        </p:nvCxnSpPr>
        <p:spPr>
          <a:xfrm flipH="1">
            <a:off x="0" y="5207104"/>
            <a:ext cx="12344400" cy="0"/>
          </a:xfrm>
          <a:prstGeom prst="line">
            <a:avLst/>
          </a:prstGeom>
        </p:spPr>
        <p:style>
          <a:lnRef idx="1">
            <a:schemeClr val="accent1"/>
          </a:lnRef>
          <a:fillRef idx="0">
            <a:schemeClr val="accent1"/>
          </a:fillRef>
          <a:effectRef idx="0">
            <a:schemeClr val="accent1"/>
          </a:effectRef>
          <a:fontRef idx="minor">
            <a:schemeClr val="tx1"/>
          </a:fontRef>
        </p:style>
      </p:cxnSp>
      <p:sp>
        <p:nvSpPr>
          <p:cNvPr id="322" name="Dikdörtgen 321"/>
          <p:cNvSpPr/>
          <p:nvPr/>
        </p:nvSpPr>
        <p:spPr>
          <a:xfrm>
            <a:off x="6536360" y="5060858"/>
            <a:ext cx="139456" cy="414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Dikdörtgen 322"/>
          <p:cNvSpPr/>
          <p:nvPr/>
        </p:nvSpPr>
        <p:spPr>
          <a:xfrm>
            <a:off x="6536360" y="5376871"/>
            <a:ext cx="1959818" cy="12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5" name="Eğri Bağlayıcı 324"/>
          <p:cNvCxnSpPr/>
          <p:nvPr/>
        </p:nvCxnSpPr>
        <p:spPr>
          <a:xfrm>
            <a:off x="6411525" y="4682775"/>
            <a:ext cx="157948" cy="13600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6" name="Eğri Bağlayıcı 325"/>
          <p:cNvCxnSpPr/>
          <p:nvPr/>
        </p:nvCxnSpPr>
        <p:spPr>
          <a:xfrm rot="5400000">
            <a:off x="6489106" y="4681394"/>
            <a:ext cx="250864" cy="2391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31" name="Sağ Ok 330"/>
          <p:cNvSpPr/>
          <p:nvPr/>
        </p:nvSpPr>
        <p:spPr>
          <a:xfrm rot="5400000">
            <a:off x="6523306" y="5185802"/>
            <a:ext cx="158546" cy="47831"/>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332" name="Eğri Bağlayıcı 331"/>
          <p:cNvCxnSpPr/>
          <p:nvPr/>
        </p:nvCxnSpPr>
        <p:spPr>
          <a:xfrm rot="5400000">
            <a:off x="6620928" y="4695688"/>
            <a:ext cx="189080" cy="11361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4" name="Grup 333"/>
          <p:cNvGrpSpPr/>
          <p:nvPr/>
        </p:nvGrpSpPr>
        <p:grpSpPr>
          <a:xfrm>
            <a:off x="6470138" y="4892338"/>
            <a:ext cx="262400" cy="161686"/>
            <a:chOff x="2069988" y="4005064"/>
            <a:chExt cx="398540" cy="216024"/>
          </a:xfrm>
        </p:grpSpPr>
        <p:sp>
          <p:nvSpPr>
            <p:cNvPr id="335" name="Aynı Yan Köşesi Kesik Dikdörtgen 334"/>
            <p:cNvSpPr/>
            <p:nvPr/>
          </p:nvSpPr>
          <p:spPr>
            <a:xfrm>
              <a:off x="2123728" y="4005064"/>
              <a:ext cx="288032" cy="216024"/>
            </a:xfrm>
            <a:prstGeom prst="snip2Same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6" name="Düz Bağlayıcı 335"/>
            <p:cNvCxnSpPr/>
            <p:nvPr/>
          </p:nvCxnSpPr>
          <p:spPr>
            <a:xfrm>
              <a:off x="2072528" y="4066835"/>
              <a:ext cx="396000" cy="0"/>
            </a:xfrm>
            <a:prstGeom prst="line">
              <a:avLst/>
            </a:prstGeom>
          </p:spPr>
          <p:style>
            <a:lnRef idx="1">
              <a:schemeClr val="dk1"/>
            </a:lnRef>
            <a:fillRef idx="0">
              <a:schemeClr val="dk1"/>
            </a:fillRef>
            <a:effectRef idx="0">
              <a:schemeClr val="dk1"/>
            </a:effectRef>
            <a:fontRef idx="minor">
              <a:schemeClr val="tx1"/>
            </a:fontRef>
          </p:style>
        </p:cxnSp>
        <p:cxnSp>
          <p:nvCxnSpPr>
            <p:cNvPr id="337" name="Düz Bağlayıcı 336"/>
            <p:cNvCxnSpPr/>
            <p:nvPr/>
          </p:nvCxnSpPr>
          <p:spPr>
            <a:xfrm>
              <a:off x="2072040" y="4118600"/>
              <a:ext cx="396000" cy="0"/>
            </a:xfrm>
            <a:prstGeom prst="line">
              <a:avLst/>
            </a:prstGeom>
          </p:spPr>
          <p:style>
            <a:lnRef idx="1">
              <a:schemeClr val="dk1"/>
            </a:lnRef>
            <a:fillRef idx="0">
              <a:schemeClr val="dk1"/>
            </a:fillRef>
            <a:effectRef idx="0">
              <a:schemeClr val="dk1"/>
            </a:effectRef>
            <a:fontRef idx="minor">
              <a:schemeClr val="tx1"/>
            </a:fontRef>
          </p:style>
        </p:cxnSp>
        <p:cxnSp>
          <p:nvCxnSpPr>
            <p:cNvPr id="338" name="Düz Bağlayıcı 337"/>
            <p:cNvCxnSpPr/>
            <p:nvPr/>
          </p:nvCxnSpPr>
          <p:spPr>
            <a:xfrm>
              <a:off x="2069988" y="4171940"/>
              <a:ext cx="396000" cy="0"/>
            </a:xfrm>
            <a:prstGeom prst="line">
              <a:avLst/>
            </a:prstGeom>
          </p:spPr>
          <p:style>
            <a:lnRef idx="1">
              <a:schemeClr val="dk1"/>
            </a:lnRef>
            <a:fillRef idx="0">
              <a:schemeClr val="dk1"/>
            </a:fillRef>
            <a:effectRef idx="0">
              <a:schemeClr val="dk1"/>
            </a:effectRef>
            <a:fontRef idx="minor">
              <a:schemeClr val="tx1"/>
            </a:fontRef>
          </p:style>
        </p:cxnSp>
      </p:grpSp>
      <p:sp>
        <p:nvSpPr>
          <p:cNvPr id="316" name="Yuvarlatılmış Dikdörtgen 315"/>
          <p:cNvSpPr/>
          <p:nvPr/>
        </p:nvSpPr>
        <p:spPr>
          <a:xfrm>
            <a:off x="1230289" y="5791200"/>
            <a:ext cx="10656911" cy="11323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317" name="Yuvarlatılmış Dikdörtgen 316"/>
          <p:cNvSpPr/>
          <p:nvPr/>
        </p:nvSpPr>
        <p:spPr>
          <a:xfrm>
            <a:off x="1230289" y="6276541"/>
            <a:ext cx="10656911" cy="13876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372" name="Dikdörtgen 371"/>
          <p:cNvSpPr/>
          <p:nvPr/>
        </p:nvSpPr>
        <p:spPr>
          <a:xfrm flipH="1">
            <a:off x="11193713" y="4928811"/>
            <a:ext cx="147667" cy="554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Dikdörtgen 372"/>
          <p:cNvSpPr/>
          <p:nvPr/>
        </p:nvSpPr>
        <p:spPr>
          <a:xfrm flipH="1">
            <a:off x="9486893" y="5411439"/>
            <a:ext cx="1839804" cy="149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Dikdörtgen 373"/>
          <p:cNvSpPr/>
          <p:nvPr/>
        </p:nvSpPr>
        <p:spPr>
          <a:xfrm flipH="1">
            <a:off x="11220296" y="5251857"/>
            <a:ext cx="87784" cy="258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up 29"/>
          <p:cNvGrpSpPr/>
          <p:nvPr/>
        </p:nvGrpSpPr>
        <p:grpSpPr>
          <a:xfrm>
            <a:off x="9374413" y="4612929"/>
            <a:ext cx="379187" cy="721071"/>
            <a:chOff x="11282258" y="4602488"/>
            <a:chExt cx="379187" cy="721071"/>
          </a:xfrm>
        </p:grpSpPr>
        <p:cxnSp>
          <p:nvCxnSpPr>
            <p:cNvPr id="375" name="Eğri Bağlayıcı 374"/>
            <p:cNvCxnSpPr/>
            <p:nvPr/>
          </p:nvCxnSpPr>
          <p:spPr>
            <a:xfrm flipH="1">
              <a:off x="11495425" y="4717343"/>
              <a:ext cx="166020" cy="13600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6" name="Eğri Bağlayıcı 375"/>
            <p:cNvCxnSpPr/>
            <p:nvPr/>
          </p:nvCxnSpPr>
          <p:spPr>
            <a:xfrm rot="16200000" flipH="1">
              <a:off x="11322624" y="4715351"/>
              <a:ext cx="250864" cy="2513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9" name="Eğri Bağlayıcı 378"/>
            <p:cNvCxnSpPr/>
            <p:nvPr/>
          </p:nvCxnSpPr>
          <p:spPr>
            <a:xfrm rot="16200000" flipH="1">
              <a:off x="11247428" y="4727353"/>
              <a:ext cx="189080" cy="11942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80" name="Grup 379"/>
            <p:cNvGrpSpPr/>
            <p:nvPr/>
          </p:nvGrpSpPr>
          <p:grpSpPr>
            <a:xfrm flipH="1">
              <a:off x="11324026" y="4926906"/>
              <a:ext cx="275811" cy="161686"/>
              <a:chOff x="2069988" y="4005064"/>
              <a:chExt cx="398540" cy="216024"/>
            </a:xfrm>
          </p:grpSpPr>
          <p:sp>
            <p:nvSpPr>
              <p:cNvPr id="381" name="Aynı Yan Köşesi Kesik Dikdörtgen 380"/>
              <p:cNvSpPr/>
              <p:nvPr/>
            </p:nvSpPr>
            <p:spPr>
              <a:xfrm>
                <a:off x="2123728" y="4005064"/>
                <a:ext cx="288032" cy="216024"/>
              </a:xfrm>
              <a:prstGeom prst="snip2Same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82" name="Düz Bağlayıcı 381"/>
              <p:cNvCxnSpPr/>
              <p:nvPr/>
            </p:nvCxnSpPr>
            <p:spPr>
              <a:xfrm>
                <a:off x="2072528" y="4066835"/>
                <a:ext cx="396000" cy="0"/>
              </a:xfrm>
              <a:prstGeom prst="line">
                <a:avLst/>
              </a:prstGeom>
            </p:spPr>
            <p:style>
              <a:lnRef idx="1">
                <a:schemeClr val="dk1"/>
              </a:lnRef>
              <a:fillRef idx="0">
                <a:schemeClr val="dk1"/>
              </a:fillRef>
              <a:effectRef idx="0">
                <a:schemeClr val="dk1"/>
              </a:effectRef>
              <a:fontRef idx="minor">
                <a:schemeClr val="tx1"/>
              </a:fontRef>
            </p:style>
          </p:cxnSp>
          <p:cxnSp>
            <p:nvCxnSpPr>
              <p:cNvPr id="383" name="Düz Bağlayıcı 382"/>
              <p:cNvCxnSpPr/>
              <p:nvPr/>
            </p:nvCxnSpPr>
            <p:spPr>
              <a:xfrm>
                <a:off x="2072040" y="4118600"/>
                <a:ext cx="396000" cy="0"/>
              </a:xfrm>
              <a:prstGeom prst="line">
                <a:avLst/>
              </a:prstGeom>
            </p:spPr>
            <p:style>
              <a:lnRef idx="1">
                <a:schemeClr val="dk1"/>
              </a:lnRef>
              <a:fillRef idx="0">
                <a:schemeClr val="dk1"/>
              </a:fillRef>
              <a:effectRef idx="0">
                <a:schemeClr val="dk1"/>
              </a:effectRef>
              <a:fontRef idx="minor">
                <a:schemeClr val="tx1"/>
              </a:fontRef>
            </p:style>
          </p:cxnSp>
          <p:cxnSp>
            <p:nvCxnSpPr>
              <p:cNvPr id="384" name="Düz Bağlayıcı 383"/>
              <p:cNvCxnSpPr/>
              <p:nvPr/>
            </p:nvCxnSpPr>
            <p:spPr>
              <a:xfrm>
                <a:off x="2069988" y="4171940"/>
                <a:ext cx="396000" cy="0"/>
              </a:xfrm>
              <a:prstGeom prst="line">
                <a:avLst/>
              </a:prstGeom>
            </p:spPr>
            <p:style>
              <a:lnRef idx="1">
                <a:schemeClr val="dk1"/>
              </a:lnRef>
              <a:fillRef idx="0">
                <a:schemeClr val="dk1"/>
              </a:fillRef>
              <a:effectRef idx="0">
                <a:schemeClr val="dk1"/>
              </a:effectRef>
              <a:fontRef idx="minor">
                <a:schemeClr val="tx1"/>
              </a:fontRef>
            </p:style>
          </p:cxnSp>
        </p:grpSp>
        <p:sp>
          <p:nvSpPr>
            <p:cNvPr id="378" name="Sağ Ok 377"/>
            <p:cNvSpPr/>
            <p:nvPr/>
          </p:nvSpPr>
          <p:spPr>
            <a:xfrm rot="16200000" flipH="1">
              <a:off x="11381354" y="5219148"/>
              <a:ext cx="158546" cy="50276"/>
            </a:xfrm>
            <a:prstGeom prst="right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386" name="Dikdörtgen 385"/>
          <p:cNvSpPr/>
          <p:nvPr/>
        </p:nvSpPr>
        <p:spPr>
          <a:xfrm flipH="1">
            <a:off x="9953625" y="5204274"/>
            <a:ext cx="99747" cy="258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p:cNvPicPr>
            <a:picLocks noChangeAspect="1"/>
          </p:cNvPicPr>
          <p:nvPr/>
        </p:nvPicPr>
        <p:blipFill rotWithShape="1">
          <a:blip r:embed="rId2">
            <a:extLst/>
          </a:blip>
          <a:srcRect r="3564" b="15999"/>
          <a:stretch/>
        </p:blipFill>
        <p:spPr>
          <a:xfrm rot="16200000" flipH="1">
            <a:off x="568365" y="5358734"/>
            <a:ext cx="409793" cy="914057"/>
          </a:xfrm>
          <a:prstGeom prst="rect">
            <a:avLst/>
          </a:prstGeom>
        </p:spPr>
      </p:pic>
      <p:pic>
        <p:nvPicPr>
          <p:cNvPr id="132" name="Resim 131"/>
          <p:cNvPicPr>
            <a:picLocks noChangeAspect="1"/>
          </p:cNvPicPr>
          <p:nvPr/>
        </p:nvPicPr>
        <p:blipFill rotWithShape="1">
          <a:blip r:embed="rId2">
            <a:duotone>
              <a:prstClr val="black"/>
              <a:schemeClr val="accent2">
                <a:tint val="45000"/>
                <a:satMod val="400000"/>
              </a:schemeClr>
            </a:duotone>
            <a:extLst/>
          </a:blip>
          <a:srcRect r="3564" b="15999"/>
          <a:stretch/>
        </p:blipFill>
        <p:spPr>
          <a:xfrm rot="16200000" flipH="1">
            <a:off x="568364" y="5894778"/>
            <a:ext cx="409793" cy="914057"/>
          </a:xfrm>
          <a:prstGeom prst="rect">
            <a:avLst/>
          </a:prstGeom>
        </p:spPr>
      </p:pic>
      <p:sp>
        <p:nvSpPr>
          <p:cNvPr id="6" name="Akış Çizelgesi: Ayıkla 5"/>
          <p:cNvSpPr/>
          <p:nvPr/>
        </p:nvSpPr>
        <p:spPr>
          <a:xfrm rot="16200000">
            <a:off x="2012658" y="5688856"/>
            <a:ext cx="217544" cy="317917"/>
          </a:xfrm>
          <a:prstGeom prst="flowChartExtra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34" name="Akış Çizelgesi: Ayıkla 133"/>
          <p:cNvSpPr/>
          <p:nvPr/>
        </p:nvSpPr>
        <p:spPr>
          <a:xfrm rot="5400000">
            <a:off x="2035573" y="6182964"/>
            <a:ext cx="217544" cy="317917"/>
          </a:xfrm>
          <a:prstGeom prst="flowChartExtra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grpSp>
        <p:nvGrpSpPr>
          <p:cNvPr id="140" name="Grup 139"/>
          <p:cNvGrpSpPr/>
          <p:nvPr/>
        </p:nvGrpSpPr>
        <p:grpSpPr>
          <a:xfrm>
            <a:off x="9630412" y="5384811"/>
            <a:ext cx="356070" cy="890890"/>
            <a:chOff x="6467208" y="5385650"/>
            <a:chExt cx="479044" cy="890890"/>
          </a:xfrm>
        </p:grpSpPr>
        <p:cxnSp>
          <p:nvCxnSpPr>
            <p:cNvPr id="141" name="Dirsek Bağlayıcısı 140"/>
            <p:cNvCxnSpPr>
              <a:stCxn id="142" idx="2"/>
            </p:cNvCxnSpPr>
            <p:nvPr/>
          </p:nvCxnSpPr>
          <p:spPr>
            <a:xfrm>
              <a:off x="6850249" y="5438132"/>
              <a:ext cx="50650" cy="353068"/>
            </a:xfrm>
            <a:prstGeom prst="bentConnector2">
              <a:avLst/>
            </a:prstGeom>
          </p:spPr>
          <p:style>
            <a:lnRef idx="2">
              <a:schemeClr val="accent1"/>
            </a:lnRef>
            <a:fillRef idx="0">
              <a:schemeClr val="accent1"/>
            </a:fillRef>
            <a:effectRef idx="1">
              <a:schemeClr val="accent1"/>
            </a:effectRef>
            <a:fontRef idx="minor">
              <a:schemeClr val="tx1"/>
            </a:fontRef>
          </p:style>
        </p:cxnSp>
        <p:pic>
          <p:nvPicPr>
            <p:cNvPr id="142" name="Resim 141" descr="20.2 Ohm’s Law: Resistance and Simple Circuits – College ..."/>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rot="16200000">
              <a:off x="6668487" y="5308852"/>
              <a:ext cx="104963" cy="258560"/>
            </a:xfrm>
            <a:prstGeom prst="rect">
              <a:avLst/>
            </a:prstGeom>
          </p:spPr>
        </p:pic>
        <p:cxnSp>
          <p:nvCxnSpPr>
            <p:cNvPr id="143" name="Dirsek Bağlayıcısı 142"/>
            <p:cNvCxnSpPr>
              <a:stCxn id="142" idx="0"/>
            </p:cNvCxnSpPr>
            <p:nvPr/>
          </p:nvCxnSpPr>
          <p:spPr>
            <a:xfrm rot="10800000" flipV="1">
              <a:off x="6513417" y="5438131"/>
              <a:ext cx="78273" cy="838409"/>
            </a:xfrm>
            <a:prstGeom prst="bentConnector2">
              <a:avLst/>
            </a:prstGeom>
          </p:spPr>
          <p:style>
            <a:lnRef idx="2">
              <a:schemeClr val="accent2"/>
            </a:lnRef>
            <a:fillRef idx="0">
              <a:schemeClr val="accent2"/>
            </a:fillRef>
            <a:effectRef idx="1">
              <a:schemeClr val="accent2"/>
            </a:effectRef>
            <a:fontRef idx="minor">
              <a:schemeClr val="tx1"/>
            </a:fontRef>
          </p:style>
        </p:cxnSp>
        <p:sp>
          <p:nvSpPr>
            <p:cNvPr id="144" name="Akış Çizelgesi: Ayıkla 143"/>
            <p:cNvSpPr/>
            <p:nvPr/>
          </p:nvSpPr>
          <p:spPr>
            <a:xfrm>
              <a:off x="6467208" y="6032668"/>
              <a:ext cx="92416" cy="164757"/>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5" name="Akış Çizelgesi: Ayıkla 144"/>
            <p:cNvSpPr/>
            <p:nvPr/>
          </p:nvSpPr>
          <p:spPr>
            <a:xfrm rot="10800000">
              <a:off x="6853836" y="5562652"/>
              <a:ext cx="92416" cy="164757"/>
            </a:xfrm>
            <a:prstGeom prst="flowChartExtra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grpSp>
        <p:nvGrpSpPr>
          <p:cNvPr id="27" name="Grup 26"/>
          <p:cNvGrpSpPr/>
          <p:nvPr/>
        </p:nvGrpSpPr>
        <p:grpSpPr>
          <a:xfrm>
            <a:off x="8623302" y="4562663"/>
            <a:ext cx="210705" cy="1711552"/>
            <a:chOff x="8623302" y="4562663"/>
            <a:chExt cx="210705" cy="1711552"/>
          </a:xfrm>
        </p:grpSpPr>
        <p:cxnSp>
          <p:nvCxnSpPr>
            <p:cNvPr id="150" name="Dirsek Bağlayıcısı 149"/>
            <p:cNvCxnSpPr/>
            <p:nvPr/>
          </p:nvCxnSpPr>
          <p:spPr>
            <a:xfrm rot="16200000" flipH="1">
              <a:off x="7862490" y="5418768"/>
              <a:ext cx="1616259" cy="94636"/>
            </a:xfrm>
            <a:prstGeom prst="bentConnector3">
              <a:avLst>
                <a:gd name="adj1" fmla="val 21712"/>
              </a:avLst>
            </a:prstGeom>
          </p:spPr>
          <p:style>
            <a:lnRef idx="2">
              <a:schemeClr val="accent2"/>
            </a:lnRef>
            <a:fillRef idx="0">
              <a:schemeClr val="accent2"/>
            </a:fillRef>
            <a:effectRef idx="1">
              <a:schemeClr val="accent2"/>
            </a:effectRef>
            <a:fontRef idx="minor">
              <a:schemeClr val="tx1"/>
            </a:fontRef>
          </p:style>
        </p:cxnSp>
        <p:sp>
          <p:nvSpPr>
            <p:cNvPr id="151" name="Akış Çizelgesi: Ayıkla 150"/>
            <p:cNvSpPr/>
            <p:nvPr/>
          </p:nvSpPr>
          <p:spPr>
            <a:xfrm flipH="1">
              <a:off x="8671679" y="6028243"/>
              <a:ext cx="94820" cy="164757"/>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cxnSp>
          <p:nvCxnSpPr>
            <p:cNvPr id="180" name="Dirsek Bağlayıcısı 179"/>
            <p:cNvCxnSpPr/>
            <p:nvPr/>
          </p:nvCxnSpPr>
          <p:spPr>
            <a:xfrm rot="16200000" flipH="1">
              <a:off x="8122345" y="5133748"/>
              <a:ext cx="1233326" cy="91156"/>
            </a:xfrm>
            <a:prstGeom prst="bentConnector3">
              <a:avLst>
                <a:gd name="adj1" fmla="val 30435"/>
              </a:avLst>
            </a:prstGeom>
          </p:spPr>
          <p:style>
            <a:lnRef idx="2">
              <a:schemeClr val="accent1"/>
            </a:lnRef>
            <a:fillRef idx="0">
              <a:schemeClr val="accent1"/>
            </a:fillRef>
            <a:effectRef idx="1">
              <a:schemeClr val="accent1"/>
            </a:effectRef>
            <a:fontRef idx="minor">
              <a:schemeClr val="tx1"/>
            </a:fontRef>
          </p:style>
        </p:cxnSp>
        <p:sp>
          <p:nvSpPr>
            <p:cNvPr id="181" name="Akış Çizelgesi: Ayıkla 180"/>
            <p:cNvSpPr/>
            <p:nvPr/>
          </p:nvSpPr>
          <p:spPr>
            <a:xfrm rot="10800000" flipH="1">
              <a:off x="8739187" y="5577864"/>
              <a:ext cx="94820" cy="164757"/>
            </a:xfrm>
            <a:prstGeom prst="flowChartExtra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sp>
        <p:nvSpPr>
          <p:cNvPr id="217" name="Sağ Ok 216"/>
          <p:cNvSpPr/>
          <p:nvPr/>
        </p:nvSpPr>
        <p:spPr>
          <a:xfrm>
            <a:off x="7258959" y="5413255"/>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18" name="Sağ Ok 217"/>
          <p:cNvSpPr/>
          <p:nvPr/>
        </p:nvSpPr>
        <p:spPr>
          <a:xfrm>
            <a:off x="7779291" y="5409584"/>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19" name="Sağ Ok 218"/>
          <p:cNvSpPr/>
          <p:nvPr/>
        </p:nvSpPr>
        <p:spPr>
          <a:xfrm>
            <a:off x="8249559" y="5420997"/>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81" name="Grup 80"/>
          <p:cNvGrpSpPr/>
          <p:nvPr/>
        </p:nvGrpSpPr>
        <p:grpSpPr>
          <a:xfrm>
            <a:off x="7037286" y="3781333"/>
            <a:ext cx="1497114" cy="1444139"/>
            <a:chOff x="4572000" y="3780171"/>
            <a:chExt cx="1497114" cy="1444139"/>
          </a:xfrm>
        </p:grpSpPr>
        <p:grpSp>
          <p:nvGrpSpPr>
            <p:cNvPr id="198" name="Grup 197"/>
            <p:cNvGrpSpPr/>
            <p:nvPr/>
          </p:nvGrpSpPr>
          <p:grpSpPr>
            <a:xfrm>
              <a:off x="4572000" y="3862528"/>
              <a:ext cx="1497114" cy="1361782"/>
              <a:chOff x="2857500" y="914400"/>
              <a:chExt cx="1104900" cy="952500"/>
            </a:xfrm>
          </p:grpSpPr>
          <p:sp>
            <p:nvSpPr>
              <p:cNvPr id="215" name="Beşgen 214"/>
              <p:cNvSpPr/>
              <p:nvPr/>
            </p:nvSpPr>
            <p:spPr>
              <a:xfrm rot="16200000">
                <a:off x="2933700" y="838200"/>
                <a:ext cx="952500" cy="1104900"/>
              </a:xfrm>
              <a:prstGeom prst="homePlate">
                <a:avLst>
                  <a:gd name="adj" fmla="val 31121"/>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16" name="Beşgen 215"/>
              <p:cNvSpPr/>
              <p:nvPr/>
            </p:nvSpPr>
            <p:spPr>
              <a:xfrm rot="16200000">
                <a:off x="2974975" y="934010"/>
                <a:ext cx="869950" cy="990600"/>
              </a:xfrm>
              <a:prstGeom prst="homePlate">
                <a:avLst>
                  <a:gd name="adj" fmla="val 31121"/>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grpSp>
        <p:sp>
          <p:nvSpPr>
            <p:cNvPr id="207" name="Yuvarlatılmış Dikdörtgen 206"/>
            <p:cNvSpPr/>
            <p:nvPr/>
          </p:nvSpPr>
          <p:spPr>
            <a:xfrm>
              <a:off x="5309128" y="3837754"/>
              <a:ext cx="22857" cy="60524"/>
            </a:xfrm>
            <a:prstGeom prst="round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208" name="Eğri Bağlayıcı 207"/>
            <p:cNvCxnSpPr/>
            <p:nvPr/>
          </p:nvCxnSpPr>
          <p:spPr>
            <a:xfrm rot="10800000" flipV="1">
              <a:off x="5094684" y="3854921"/>
              <a:ext cx="178907" cy="15214"/>
            </a:xfrm>
            <a:prstGeom prst="curvedConnector3">
              <a:avLst>
                <a:gd name="adj1" fmla="val 50000"/>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9" name="Eğri Bağlayıcı 208"/>
            <p:cNvCxnSpPr/>
            <p:nvPr/>
          </p:nvCxnSpPr>
          <p:spPr>
            <a:xfrm>
              <a:off x="5350169" y="3852595"/>
              <a:ext cx="180126" cy="17540"/>
            </a:xfrm>
            <a:prstGeom prst="curvedConnector3">
              <a:avLst>
                <a:gd name="adj1" fmla="val 50000"/>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1" name="Düz Bağlayıcı 210"/>
            <p:cNvCxnSpPr/>
            <p:nvPr/>
          </p:nvCxnSpPr>
          <p:spPr>
            <a:xfrm flipV="1">
              <a:off x="5209543" y="3780171"/>
              <a:ext cx="110371" cy="5846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Düz Bağlayıcı 211"/>
            <p:cNvCxnSpPr/>
            <p:nvPr/>
          </p:nvCxnSpPr>
          <p:spPr>
            <a:xfrm flipH="1" flipV="1">
              <a:off x="5319914" y="3780171"/>
              <a:ext cx="107663" cy="627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 name="Grup 65"/>
            <p:cNvGrpSpPr/>
            <p:nvPr/>
          </p:nvGrpSpPr>
          <p:grpSpPr>
            <a:xfrm>
              <a:off x="5467213" y="3999531"/>
              <a:ext cx="566229" cy="970955"/>
              <a:chOff x="5397749" y="3999531"/>
              <a:chExt cx="631576" cy="970955"/>
            </a:xfrm>
          </p:grpSpPr>
          <p:cxnSp>
            <p:nvCxnSpPr>
              <p:cNvPr id="206" name="Düz Ok Bağlayıcısı 205"/>
              <p:cNvCxnSpPr/>
              <p:nvPr/>
            </p:nvCxnSpPr>
            <p:spPr>
              <a:xfrm flipH="1" flipV="1">
                <a:off x="5397749" y="3999531"/>
                <a:ext cx="164851" cy="91788"/>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23" name="Düz Ok Bağlayıcısı 222"/>
              <p:cNvCxnSpPr/>
              <p:nvPr/>
            </p:nvCxnSpPr>
            <p:spPr>
              <a:xfrm flipH="1" flipV="1">
                <a:off x="5700004" y="4156734"/>
                <a:ext cx="164851" cy="91788"/>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24" name="Düz Ok Bağlayıcısı 223"/>
              <p:cNvCxnSpPr/>
              <p:nvPr/>
            </p:nvCxnSpPr>
            <p:spPr>
              <a:xfrm flipH="1" flipV="1">
                <a:off x="6029325" y="4446192"/>
                <a:ext cx="0" cy="156297"/>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28" name="Düz Ok Bağlayıcısı 227"/>
              <p:cNvCxnSpPr/>
              <p:nvPr/>
            </p:nvCxnSpPr>
            <p:spPr>
              <a:xfrm flipH="1" flipV="1">
                <a:off x="6029325" y="4814189"/>
                <a:ext cx="0" cy="156297"/>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grpSp>
        <p:grpSp>
          <p:nvGrpSpPr>
            <p:cNvPr id="230" name="Grup 229"/>
            <p:cNvGrpSpPr/>
            <p:nvPr/>
          </p:nvGrpSpPr>
          <p:grpSpPr>
            <a:xfrm flipH="1">
              <a:off x="4608990" y="4010025"/>
              <a:ext cx="544900" cy="977305"/>
              <a:chOff x="5397749" y="3993181"/>
              <a:chExt cx="631576" cy="977305"/>
            </a:xfrm>
          </p:grpSpPr>
          <p:cxnSp>
            <p:nvCxnSpPr>
              <p:cNvPr id="231" name="Düz Ok Bağlayıcısı 230"/>
              <p:cNvCxnSpPr/>
              <p:nvPr/>
            </p:nvCxnSpPr>
            <p:spPr>
              <a:xfrm flipH="1" flipV="1">
                <a:off x="5397749" y="3993181"/>
                <a:ext cx="164851" cy="91788"/>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32" name="Düz Ok Bağlayıcısı 231"/>
              <p:cNvCxnSpPr/>
              <p:nvPr/>
            </p:nvCxnSpPr>
            <p:spPr>
              <a:xfrm flipH="1" flipV="1">
                <a:off x="5700004" y="4150384"/>
                <a:ext cx="164851" cy="91788"/>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33" name="Düz Ok Bağlayıcısı 232"/>
              <p:cNvCxnSpPr/>
              <p:nvPr/>
            </p:nvCxnSpPr>
            <p:spPr>
              <a:xfrm flipH="1" flipV="1">
                <a:off x="6029325" y="4446192"/>
                <a:ext cx="0" cy="156297"/>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cxnSp>
            <p:nvCxnSpPr>
              <p:cNvPr id="234" name="Düz Ok Bağlayıcısı 233"/>
              <p:cNvCxnSpPr/>
              <p:nvPr/>
            </p:nvCxnSpPr>
            <p:spPr>
              <a:xfrm flipH="1" flipV="1">
                <a:off x="6029325" y="4814189"/>
                <a:ext cx="0" cy="156297"/>
              </a:xfrm>
              <a:prstGeom prst="straightConnector1">
                <a:avLst/>
              </a:prstGeom>
              <a:ln w="6350" cmpd="sng">
                <a:round/>
                <a:headEnd type="none" w="sm" len="lg"/>
                <a:tailEnd type="triangle" w="sm" len="sm"/>
              </a:ln>
            </p:spPr>
            <p:style>
              <a:lnRef idx="2">
                <a:schemeClr val="accent2"/>
              </a:lnRef>
              <a:fillRef idx="0">
                <a:schemeClr val="accent2"/>
              </a:fillRef>
              <a:effectRef idx="1">
                <a:schemeClr val="accent2"/>
              </a:effectRef>
              <a:fontRef idx="minor">
                <a:schemeClr val="tx1"/>
              </a:fontRef>
            </p:style>
          </p:cxnSp>
        </p:grpSp>
        <p:pic>
          <p:nvPicPr>
            <p:cNvPr id="235" name="Resim 234"/>
            <p:cNvPicPr>
              <a:picLocks noChangeAspect="1"/>
            </p:cNvPicPr>
            <p:nvPr/>
          </p:nvPicPr>
          <p:blipFill>
            <a:blip r:embed="rId4"/>
            <a:stretch>
              <a:fillRect/>
            </a:stretch>
          </p:blipFill>
          <p:spPr>
            <a:xfrm>
              <a:off x="4932392" y="4629722"/>
              <a:ext cx="647194" cy="558831"/>
            </a:xfrm>
            <a:prstGeom prst="rect">
              <a:avLst/>
            </a:prstGeom>
          </p:spPr>
        </p:pic>
      </p:grpSp>
      <p:sp>
        <p:nvSpPr>
          <p:cNvPr id="240" name="Çerçeve 239"/>
          <p:cNvSpPr/>
          <p:nvPr/>
        </p:nvSpPr>
        <p:spPr>
          <a:xfrm>
            <a:off x="8362342" y="4365854"/>
            <a:ext cx="102013" cy="167474"/>
          </a:xfrm>
          <a:prstGeom prst="fram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41" name="Sol Ok 240"/>
          <p:cNvSpPr/>
          <p:nvPr/>
        </p:nvSpPr>
        <p:spPr>
          <a:xfrm>
            <a:off x="7135657" y="5025750"/>
            <a:ext cx="141938" cy="130831"/>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tr-TR"/>
          </a:p>
        </p:txBody>
      </p:sp>
      <p:sp>
        <p:nvSpPr>
          <p:cNvPr id="242" name="Sol Ok 241"/>
          <p:cNvSpPr/>
          <p:nvPr/>
        </p:nvSpPr>
        <p:spPr>
          <a:xfrm>
            <a:off x="8177824" y="4366932"/>
            <a:ext cx="163462" cy="164103"/>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253" name="Dikdörtgen 252"/>
          <p:cNvSpPr/>
          <p:nvPr/>
        </p:nvSpPr>
        <p:spPr>
          <a:xfrm flipH="1">
            <a:off x="8442031" y="5194894"/>
            <a:ext cx="99747" cy="258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Dikdörtgen 253"/>
          <p:cNvSpPr/>
          <p:nvPr/>
        </p:nvSpPr>
        <p:spPr>
          <a:xfrm flipH="1">
            <a:off x="7031121" y="5194893"/>
            <a:ext cx="99747" cy="258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up 85"/>
          <p:cNvGrpSpPr/>
          <p:nvPr/>
        </p:nvGrpSpPr>
        <p:grpSpPr>
          <a:xfrm>
            <a:off x="10046412" y="2527115"/>
            <a:ext cx="1158922" cy="818006"/>
            <a:chOff x="9360612" y="2423326"/>
            <a:chExt cx="1158922" cy="818006"/>
          </a:xfrm>
        </p:grpSpPr>
        <p:sp>
          <p:nvSpPr>
            <p:cNvPr id="259" name="Çerçeve 258"/>
            <p:cNvSpPr/>
            <p:nvPr/>
          </p:nvSpPr>
          <p:spPr>
            <a:xfrm>
              <a:off x="10386834" y="2423326"/>
              <a:ext cx="102013" cy="167474"/>
            </a:xfrm>
            <a:prstGeom prst="fram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64" name="Sol Ok 263"/>
            <p:cNvSpPr/>
            <p:nvPr/>
          </p:nvSpPr>
          <p:spPr>
            <a:xfrm>
              <a:off x="9360612" y="3021635"/>
              <a:ext cx="141938" cy="130831"/>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tr-TR"/>
            </a:p>
          </p:txBody>
        </p:sp>
        <p:sp>
          <p:nvSpPr>
            <p:cNvPr id="268" name="Sol Ok 267"/>
            <p:cNvSpPr/>
            <p:nvPr/>
          </p:nvSpPr>
          <p:spPr>
            <a:xfrm>
              <a:off x="10202316" y="2424404"/>
              <a:ext cx="163462" cy="164103"/>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297" name="Dikdörtgen 296"/>
            <p:cNvSpPr/>
            <p:nvPr/>
          </p:nvSpPr>
          <p:spPr>
            <a:xfrm>
              <a:off x="9360612" y="3191727"/>
              <a:ext cx="1158922" cy="496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grpSp>
      <p:sp>
        <p:nvSpPr>
          <p:cNvPr id="87" name="Dikdörtgen 86"/>
          <p:cNvSpPr/>
          <p:nvPr/>
        </p:nvSpPr>
        <p:spPr>
          <a:xfrm>
            <a:off x="10046413" y="2438399"/>
            <a:ext cx="1173884" cy="272661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grpSp>
        <p:nvGrpSpPr>
          <p:cNvPr id="342" name="Grup 341"/>
          <p:cNvGrpSpPr/>
          <p:nvPr/>
        </p:nvGrpSpPr>
        <p:grpSpPr>
          <a:xfrm>
            <a:off x="10061374" y="4328226"/>
            <a:ext cx="1158922" cy="818006"/>
            <a:chOff x="9360612" y="2423326"/>
            <a:chExt cx="1158922" cy="818006"/>
          </a:xfrm>
        </p:grpSpPr>
        <p:sp>
          <p:nvSpPr>
            <p:cNvPr id="344" name="Çerçeve 343"/>
            <p:cNvSpPr/>
            <p:nvPr/>
          </p:nvSpPr>
          <p:spPr>
            <a:xfrm>
              <a:off x="10386834" y="2423326"/>
              <a:ext cx="102013" cy="167474"/>
            </a:xfrm>
            <a:prstGeom prst="fram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45" name="Sol Ok 344"/>
            <p:cNvSpPr/>
            <p:nvPr/>
          </p:nvSpPr>
          <p:spPr>
            <a:xfrm>
              <a:off x="9360612" y="3021635"/>
              <a:ext cx="141938" cy="130831"/>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tr-TR"/>
            </a:p>
          </p:txBody>
        </p:sp>
        <p:sp>
          <p:nvSpPr>
            <p:cNvPr id="346" name="Sol Ok 345"/>
            <p:cNvSpPr/>
            <p:nvPr/>
          </p:nvSpPr>
          <p:spPr>
            <a:xfrm>
              <a:off x="10202316" y="2424404"/>
              <a:ext cx="163462" cy="164103"/>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347" name="Dikdörtgen 346"/>
            <p:cNvSpPr/>
            <p:nvPr/>
          </p:nvSpPr>
          <p:spPr>
            <a:xfrm>
              <a:off x="9360612" y="3191727"/>
              <a:ext cx="1158922" cy="496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grpSp>
      <p:sp>
        <p:nvSpPr>
          <p:cNvPr id="348" name="Dikdörtgen 347"/>
          <p:cNvSpPr/>
          <p:nvPr/>
        </p:nvSpPr>
        <p:spPr>
          <a:xfrm>
            <a:off x="9947241" y="2438399"/>
            <a:ext cx="91733" cy="272661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349" name="Dikdörtgen 348"/>
          <p:cNvSpPr/>
          <p:nvPr/>
        </p:nvSpPr>
        <p:spPr>
          <a:xfrm>
            <a:off x="11234964" y="2438399"/>
            <a:ext cx="91733" cy="272661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89" name="Yuvarlatılmış Dikdörtgen 88"/>
          <p:cNvSpPr/>
          <p:nvPr/>
        </p:nvSpPr>
        <p:spPr>
          <a:xfrm rot="18657150" flipH="1">
            <a:off x="10438355" y="2202665"/>
            <a:ext cx="45719" cy="261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2" name="Yuvarlatılmış Dikdörtgen 351"/>
          <p:cNvSpPr/>
          <p:nvPr/>
        </p:nvSpPr>
        <p:spPr>
          <a:xfrm rot="18657150" flipH="1">
            <a:off x="10676222" y="2188544"/>
            <a:ext cx="45719" cy="261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95" name="Grup 94"/>
          <p:cNvGrpSpPr/>
          <p:nvPr/>
        </p:nvGrpSpPr>
        <p:grpSpPr>
          <a:xfrm>
            <a:off x="9969500" y="2286000"/>
            <a:ext cx="32578" cy="2900899"/>
            <a:chOff x="3011350" y="895522"/>
            <a:chExt cx="32578" cy="2900899"/>
          </a:xfrm>
        </p:grpSpPr>
        <p:cxnSp>
          <p:nvCxnSpPr>
            <p:cNvPr id="353" name="Eğri Bağlayıcı 352"/>
            <p:cNvCxnSpPr/>
            <p:nvPr/>
          </p:nvCxnSpPr>
          <p:spPr>
            <a:xfrm rot="5400000" flipH="1" flipV="1">
              <a:off x="2897454" y="3655912"/>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4" name="Eğri Bağlayıcı 353"/>
            <p:cNvCxnSpPr/>
            <p:nvPr/>
          </p:nvCxnSpPr>
          <p:spPr>
            <a:xfrm rot="5400000" flipH="1" flipV="1">
              <a:off x="2892207" y="3008263"/>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5" name="Eğri Bağlayıcı 354"/>
            <p:cNvCxnSpPr/>
            <p:nvPr/>
          </p:nvCxnSpPr>
          <p:spPr>
            <a:xfrm rot="5400000" flipH="1" flipV="1">
              <a:off x="2903419" y="1014905"/>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6" name="Eğri Bağlayıcı 355"/>
            <p:cNvCxnSpPr/>
            <p:nvPr/>
          </p:nvCxnSpPr>
          <p:spPr>
            <a:xfrm rot="5400000" flipH="1" flipV="1">
              <a:off x="2899862" y="2333014"/>
              <a:ext cx="237973" cy="4502"/>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7" name="Eğri Bağlayıcı 356"/>
            <p:cNvCxnSpPr/>
            <p:nvPr/>
          </p:nvCxnSpPr>
          <p:spPr>
            <a:xfrm rot="5400000" flipH="1" flipV="1">
              <a:off x="2891967" y="1666093"/>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8" name="Grup 357"/>
          <p:cNvGrpSpPr/>
          <p:nvPr/>
        </p:nvGrpSpPr>
        <p:grpSpPr>
          <a:xfrm>
            <a:off x="11277736" y="2281245"/>
            <a:ext cx="32578" cy="2900899"/>
            <a:chOff x="3011350" y="895522"/>
            <a:chExt cx="32578" cy="2900899"/>
          </a:xfrm>
        </p:grpSpPr>
        <p:cxnSp>
          <p:nvCxnSpPr>
            <p:cNvPr id="359" name="Eğri Bağlayıcı 358"/>
            <p:cNvCxnSpPr/>
            <p:nvPr/>
          </p:nvCxnSpPr>
          <p:spPr>
            <a:xfrm rot="5400000" flipH="1" flipV="1">
              <a:off x="2897454" y="3655912"/>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0" name="Eğri Bağlayıcı 359"/>
            <p:cNvCxnSpPr/>
            <p:nvPr/>
          </p:nvCxnSpPr>
          <p:spPr>
            <a:xfrm rot="5400000" flipH="1" flipV="1">
              <a:off x="2892207" y="3008263"/>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1" name="Eğri Bağlayıcı 360"/>
            <p:cNvCxnSpPr/>
            <p:nvPr/>
          </p:nvCxnSpPr>
          <p:spPr>
            <a:xfrm rot="5400000" flipH="1" flipV="1">
              <a:off x="2903419" y="1014905"/>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3" name="Eğri Bağlayıcı 362"/>
            <p:cNvCxnSpPr/>
            <p:nvPr/>
          </p:nvCxnSpPr>
          <p:spPr>
            <a:xfrm rot="5400000" flipH="1" flipV="1">
              <a:off x="2899862" y="2333014"/>
              <a:ext cx="237973" cy="4502"/>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Eğri Bağlayıcı 364"/>
            <p:cNvCxnSpPr/>
            <p:nvPr/>
          </p:nvCxnSpPr>
          <p:spPr>
            <a:xfrm rot="5400000" flipH="1" flipV="1">
              <a:off x="2891967" y="1666093"/>
              <a:ext cx="259892" cy="21126"/>
            </a:xfrm>
            <a:prstGeom prst="curvedConnector3">
              <a:avLst>
                <a:gd name="adj1" fmla="val 50000"/>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Metin kutusu 17"/>
          <p:cNvSpPr txBox="1"/>
          <p:nvPr/>
        </p:nvSpPr>
        <p:spPr>
          <a:xfrm>
            <a:off x="8512984" y="4331831"/>
            <a:ext cx="398991" cy="230832"/>
          </a:xfrm>
          <a:prstGeom prst="rect">
            <a:avLst/>
          </a:prstGeom>
          <a:noFill/>
        </p:spPr>
        <p:txBody>
          <a:bodyPr wrap="square" rtlCol="0">
            <a:spAutoFit/>
          </a:bodyPr>
          <a:lstStyle/>
          <a:p>
            <a:r>
              <a:rPr lang="tr-TR" sz="900" dirty="0" smtClean="0"/>
              <a:t>HP</a:t>
            </a:r>
            <a:endParaRPr lang="tr-TR" sz="1000" dirty="0"/>
          </a:p>
        </p:txBody>
      </p:sp>
      <p:sp>
        <p:nvSpPr>
          <p:cNvPr id="213" name="Metin kutusu 212"/>
          <p:cNvSpPr txBox="1"/>
          <p:nvPr/>
        </p:nvSpPr>
        <p:spPr>
          <a:xfrm>
            <a:off x="6523900" y="4330983"/>
            <a:ext cx="673343" cy="230832"/>
          </a:xfrm>
          <a:prstGeom prst="rect">
            <a:avLst/>
          </a:prstGeom>
          <a:noFill/>
        </p:spPr>
        <p:txBody>
          <a:bodyPr wrap="square" rtlCol="0">
            <a:spAutoFit/>
          </a:bodyPr>
          <a:lstStyle/>
          <a:p>
            <a:r>
              <a:rPr lang="en-US" sz="900" dirty="0" smtClean="0"/>
              <a:t>Facade</a:t>
            </a:r>
            <a:endParaRPr lang="en-US" sz="1000" dirty="0"/>
          </a:p>
        </p:txBody>
      </p:sp>
      <p:sp>
        <p:nvSpPr>
          <p:cNvPr id="214" name="Metin kutusu 213"/>
          <p:cNvSpPr txBox="1"/>
          <p:nvPr/>
        </p:nvSpPr>
        <p:spPr>
          <a:xfrm>
            <a:off x="10495414" y="2547777"/>
            <a:ext cx="398991" cy="230832"/>
          </a:xfrm>
          <a:prstGeom prst="rect">
            <a:avLst/>
          </a:prstGeom>
          <a:noFill/>
        </p:spPr>
        <p:txBody>
          <a:bodyPr wrap="square" rtlCol="0">
            <a:spAutoFit/>
          </a:bodyPr>
          <a:lstStyle/>
          <a:p>
            <a:r>
              <a:rPr lang="tr-TR" sz="900" dirty="0" smtClean="0"/>
              <a:t>HP</a:t>
            </a:r>
            <a:endParaRPr lang="tr-TR" sz="1000" dirty="0"/>
          </a:p>
        </p:txBody>
      </p:sp>
      <p:sp>
        <p:nvSpPr>
          <p:cNvPr id="220" name="Metin kutusu 219"/>
          <p:cNvSpPr txBox="1"/>
          <p:nvPr/>
        </p:nvSpPr>
        <p:spPr>
          <a:xfrm>
            <a:off x="10546634" y="3412157"/>
            <a:ext cx="398991" cy="230832"/>
          </a:xfrm>
          <a:prstGeom prst="rect">
            <a:avLst/>
          </a:prstGeom>
          <a:noFill/>
        </p:spPr>
        <p:txBody>
          <a:bodyPr wrap="square" rtlCol="0">
            <a:spAutoFit/>
          </a:bodyPr>
          <a:lstStyle/>
          <a:p>
            <a:r>
              <a:rPr lang="tr-TR" sz="900" dirty="0" smtClean="0"/>
              <a:t>HP</a:t>
            </a:r>
            <a:endParaRPr lang="tr-TR" sz="1000" dirty="0"/>
          </a:p>
        </p:txBody>
      </p:sp>
      <p:sp>
        <p:nvSpPr>
          <p:cNvPr id="221" name="Metin kutusu 220"/>
          <p:cNvSpPr txBox="1"/>
          <p:nvPr/>
        </p:nvSpPr>
        <p:spPr>
          <a:xfrm>
            <a:off x="10590814" y="4303746"/>
            <a:ext cx="398991" cy="230832"/>
          </a:xfrm>
          <a:prstGeom prst="rect">
            <a:avLst/>
          </a:prstGeom>
          <a:noFill/>
        </p:spPr>
        <p:txBody>
          <a:bodyPr wrap="square" rtlCol="0">
            <a:spAutoFit/>
          </a:bodyPr>
          <a:lstStyle/>
          <a:p>
            <a:r>
              <a:rPr lang="tr-TR" sz="900" dirty="0" smtClean="0"/>
              <a:t>HP</a:t>
            </a:r>
            <a:endParaRPr lang="tr-TR" sz="1000" dirty="0"/>
          </a:p>
        </p:txBody>
      </p:sp>
      <p:grpSp>
        <p:nvGrpSpPr>
          <p:cNvPr id="222" name="Grup 221"/>
          <p:cNvGrpSpPr/>
          <p:nvPr/>
        </p:nvGrpSpPr>
        <p:grpSpPr>
          <a:xfrm>
            <a:off x="11428845" y="4545422"/>
            <a:ext cx="222135" cy="1711552"/>
            <a:chOff x="8623302" y="4562663"/>
            <a:chExt cx="222135" cy="1711552"/>
          </a:xfrm>
        </p:grpSpPr>
        <p:cxnSp>
          <p:nvCxnSpPr>
            <p:cNvPr id="225" name="Dirsek Bağlayıcısı 224"/>
            <p:cNvCxnSpPr/>
            <p:nvPr/>
          </p:nvCxnSpPr>
          <p:spPr>
            <a:xfrm rot="16200000" flipH="1">
              <a:off x="7862490" y="5418768"/>
              <a:ext cx="1616259" cy="94636"/>
            </a:xfrm>
            <a:prstGeom prst="bentConnector3">
              <a:avLst>
                <a:gd name="adj1" fmla="val 21712"/>
              </a:avLst>
            </a:prstGeom>
          </p:spPr>
          <p:style>
            <a:lnRef idx="2">
              <a:schemeClr val="accent2"/>
            </a:lnRef>
            <a:fillRef idx="0">
              <a:schemeClr val="accent2"/>
            </a:fillRef>
            <a:effectRef idx="1">
              <a:schemeClr val="accent2"/>
            </a:effectRef>
            <a:fontRef idx="minor">
              <a:schemeClr val="tx1"/>
            </a:fontRef>
          </p:style>
        </p:cxnSp>
        <p:sp>
          <p:nvSpPr>
            <p:cNvPr id="226" name="Akış Çizelgesi: Ayıkla 225"/>
            <p:cNvSpPr/>
            <p:nvPr/>
          </p:nvSpPr>
          <p:spPr>
            <a:xfrm flipH="1">
              <a:off x="8671679" y="6028243"/>
              <a:ext cx="94820" cy="164757"/>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cxnSp>
          <p:nvCxnSpPr>
            <p:cNvPr id="227" name="Dirsek Bağlayıcısı 226"/>
            <p:cNvCxnSpPr/>
            <p:nvPr/>
          </p:nvCxnSpPr>
          <p:spPr>
            <a:xfrm rot="16200000" flipH="1">
              <a:off x="8126881" y="5133748"/>
              <a:ext cx="1233326" cy="91156"/>
            </a:xfrm>
            <a:prstGeom prst="bentConnector3">
              <a:avLst>
                <a:gd name="adj1" fmla="val 30435"/>
              </a:avLst>
            </a:prstGeom>
          </p:spPr>
          <p:style>
            <a:lnRef idx="2">
              <a:schemeClr val="accent1"/>
            </a:lnRef>
            <a:fillRef idx="0">
              <a:schemeClr val="accent1"/>
            </a:fillRef>
            <a:effectRef idx="1">
              <a:schemeClr val="accent1"/>
            </a:effectRef>
            <a:fontRef idx="minor">
              <a:schemeClr val="tx1"/>
            </a:fontRef>
          </p:style>
        </p:cxnSp>
        <p:sp>
          <p:nvSpPr>
            <p:cNvPr id="229" name="Akış Çizelgesi: Ayıkla 228"/>
            <p:cNvSpPr/>
            <p:nvPr/>
          </p:nvSpPr>
          <p:spPr>
            <a:xfrm rot="10800000" flipH="1">
              <a:off x="8750617" y="5577864"/>
              <a:ext cx="94820" cy="164757"/>
            </a:xfrm>
            <a:prstGeom prst="flowChartExtra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pic>
        <p:nvPicPr>
          <p:cNvPr id="238" name="Resim 237"/>
          <p:cNvPicPr>
            <a:picLocks noChangeAspect="1"/>
          </p:cNvPicPr>
          <p:nvPr/>
        </p:nvPicPr>
        <p:blipFill>
          <a:blip r:embed="rId5"/>
          <a:stretch>
            <a:fillRect/>
          </a:stretch>
        </p:blipFill>
        <p:spPr>
          <a:xfrm>
            <a:off x="10391519" y="2875003"/>
            <a:ext cx="573287" cy="372637"/>
          </a:xfrm>
          <a:prstGeom prst="rect">
            <a:avLst/>
          </a:prstGeom>
        </p:spPr>
      </p:pic>
      <p:pic>
        <p:nvPicPr>
          <p:cNvPr id="239" name="Resim 238"/>
          <p:cNvPicPr>
            <a:picLocks noChangeAspect="1"/>
          </p:cNvPicPr>
          <p:nvPr/>
        </p:nvPicPr>
        <p:blipFill>
          <a:blip r:embed="rId4"/>
          <a:stretch>
            <a:fillRect/>
          </a:stretch>
        </p:blipFill>
        <p:spPr>
          <a:xfrm>
            <a:off x="10354565" y="3626570"/>
            <a:ext cx="647194" cy="558831"/>
          </a:xfrm>
          <a:prstGeom prst="rect">
            <a:avLst/>
          </a:prstGeom>
        </p:spPr>
      </p:pic>
      <p:pic>
        <p:nvPicPr>
          <p:cNvPr id="243" name="Resim 242"/>
          <p:cNvPicPr>
            <a:picLocks noChangeAspect="1"/>
          </p:cNvPicPr>
          <p:nvPr/>
        </p:nvPicPr>
        <p:blipFill>
          <a:blip r:embed="rId6"/>
          <a:stretch>
            <a:fillRect/>
          </a:stretch>
        </p:blipFill>
        <p:spPr>
          <a:xfrm>
            <a:off x="10360033" y="4630884"/>
            <a:ext cx="626359" cy="427671"/>
          </a:xfrm>
          <a:prstGeom prst="rect">
            <a:avLst/>
          </a:prstGeom>
        </p:spPr>
      </p:pic>
      <p:grpSp>
        <p:nvGrpSpPr>
          <p:cNvPr id="244" name="Grup 243"/>
          <p:cNvGrpSpPr/>
          <p:nvPr/>
        </p:nvGrpSpPr>
        <p:grpSpPr>
          <a:xfrm>
            <a:off x="4345749" y="4143833"/>
            <a:ext cx="1202723" cy="1036390"/>
            <a:chOff x="3115659" y="852020"/>
            <a:chExt cx="4474780" cy="3481966"/>
          </a:xfrm>
        </p:grpSpPr>
        <p:sp>
          <p:nvSpPr>
            <p:cNvPr id="245" name="Beşgen 244"/>
            <p:cNvSpPr/>
            <p:nvPr/>
          </p:nvSpPr>
          <p:spPr>
            <a:xfrm rot="16200000">
              <a:off x="3787139" y="530686"/>
              <a:ext cx="3131820" cy="4474780"/>
            </a:xfrm>
            <a:prstGeom prst="homePlate">
              <a:avLst>
                <a:gd name="adj" fmla="val 31121"/>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46" name="Yuvarlatılmış Dikdörtgen 245"/>
            <p:cNvSpPr/>
            <p:nvPr/>
          </p:nvSpPr>
          <p:spPr>
            <a:xfrm>
              <a:off x="5314949" y="852020"/>
              <a:ext cx="76200" cy="152400"/>
            </a:xfrm>
            <a:prstGeom prst="round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247" name="Düz Bağlayıcı 246"/>
            <p:cNvCxnSpPr/>
            <p:nvPr/>
          </p:nvCxnSpPr>
          <p:spPr>
            <a:xfrm flipV="1">
              <a:off x="4982948" y="1092164"/>
              <a:ext cx="367959" cy="1472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Düz Bağlayıcı 247"/>
            <p:cNvCxnSpPr/>
            <p:nvPr/>
          </p:nvCxnSpPr>
          <p:spPr>
            <a:xfrm flipH="1" flipV="1">
              <a:off x="5350907" y="1092164"/>
              <a:ext cx="358928" cy="15803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9" name="Çerçeve 248"/>
          <p:cNvSpPr/>
          <p:nvPr/>
        </p:nvSpPr>
        <p:spPr>
          <a:xfrm>
            <a:off x="5486269" y="4530045"/>
            <a:ext cx="102013" cy="167474"/>
          </a:xfrm>
          <a:prstGeom prst="fram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50" name="Sol Ok 249"/>
          <p:cNvSpPr/>
          <p:nvPr/>
        </p:nvSpPr>
        <p:spPr>
          <a:xfrm>
            <a:off x="5301751" y="4531123"/>
            <a:ext cx="163462" cy="164103"/>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grpSp>
        <p:nvGrpSpPr>
          <p:cNvPr id="251" name="Grup 250"/>
          <p:cNvGrpSpPr/>
          <p:nvPr/>
        </p:nvGrpSpPr>
        <p:grpSpPr>
          <a:xfrm>
            <a:off x="5641603" y="4533901"/>
            <a:ext cx="220230" cy="1728825"/>
            <a:chOff x="8623302" y="4545390"/>
            <a:chExt cx="220230" cy="1728825"/>
          </a:xfrm>
        </p:grpSpPr>
        <p:cxnSp>
          <p:nvCxnSpPr>
            <p:cNvPr id="252" name="Dirsek Bağlayıcısı 251"/>
            <p:cNvCxnSpPr/>
            <p:nvPr/>
          </p:nvCxnSpPr>
          <p:spPr>
            <a:xfrm rot="16200000" flipH="1">
              <a:off x="7862490" y="5418768"/>
              <a:ext cx="1616259" cy="94636"/>
            </a:xfrm>
            <a:prstGeom prst="bentConnector3">
              <a:avLst>
                <a:gd name="adj1" fmla="val 21712"/>
              </a:avLst>
            </a:prstGeom>
          </p:spPr>
          <p:style>
            <a:lnRef idx="2">
              <a:schemeClr val="accent2"/>
            </a:lnRef>
            <a:fillRef idx="0">
              <a:schemeClr val="accent2"/>
            </a:fillRef>
            <a:effectRef idx="1">
              <a:schemeClr val="accent2"/>
            </a:effectRef>
            <a:fontRef idx="minor">
              <a:schemeClr val="tx1"/>
            </a:fontRef>
          </p:style>
        </p:cxnSp>
        <p:sp>
          <p:nvSpPr>
            <p:cNvPr id="256" name="Akış Çizelgesi: Ayıkla 255"/>
            <p:cNvSpPr/>
            <p:nvPr/>
          </p:nvSpPr>
          <p:spPr>
            <a:xfrm flipH="1">
              <a:off x="8672619" y="6032148"/>
              <a:ext cx="77420" cy="159161"/>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dirty="0"/>
            </a:p>
          </p:txBody>
        </p:sp>
        <p:cxnSp>
          <p:nvCxnSpPr>
            <p:cNvPr id="257" name="Dirsek Bağlayıcısı 256"/>
            <p:cNvCxnSpPr/>
            <p:nvPr/>
          </p:nvCxnSpPr>
          <p:spPr>
            <a:xfrm rot="16200000" flipH="1">
              <a:off x="8125614" y="5116475"/>
              <a:ext cx="1233326" cy="91156"/>
            </a:xfrm>
            <a:prstGeom prst="bentConnector3">
              <a:avLst>
                <a:gd name="adj1" fmla="val 30435"/>
              </a:avLst>
            </a:prstGeom>
          </p:spPr>
          <p:style>
            <a:lnRef idx="2">
              <a:schemeClr val="accent1"/>
            </a:lnRef>
            <a:fillRef idx="0">
              <a:schemeClr val="accent1"/>
            </a:fillRef>
            <a:effectRef idx="1">
              <a:schemeClr val="accent1"/>
            </a:effectRef>
            <a:fontRef idx="minor">
              <a:schemeClr val="tx1"/>
            </a:fontRef>
          </p:style>
        </p:cxnSp>
        <p:sp>
          <p:nvSpPr>
            <p:cNvPr id="269" name="Akış Çizelgesi: Ayıkla 268"/>
            <p:cNvSpPr/>
            <p:nvPr/>
          </p:nvSpPr>
          <p:spPr>
            <a:xfrm rot="10800000" flipH="1">
              <a:off x="8748712" y="5577864"/>
              <a:ext cx="94820" cy="164757"/>
            </a:xfrm>
            <a:prstGeom prst="flowChartExtra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sp>
        <p:nvSpPr>
          <p:cNvPr id="273" name="Metin kutusu 272"/>
          <p:cNvSpPr txBox="1"/>
          <p:nvPr/>
        </p:nvSpPr>
        <p:spPr>
          <a:xfrm>
            <a:off x="5468409" y="4344412"/>
            <a:ext cx="398991" cy="230832"/>
          </a:xfrm>
          <a:prstGeom prst="rect">
            <a:avLst/>
          </a:prstGeom>
          <a:noFill/>
        </p:spPr>
        <p:txBody>
          <a:bodyPr wrap="square" rtlCol="0">
            <a:spAutoFit/>
          </a:bodyPr>
          <a:lstStyle/>
          <a:p>
            <a:r>
              <a:rPr lang="tr-TR" sz="900" dirty="0" smtClean="0"/>
              <a:t>HP</a:t>
            </a:r>
            <a:endParaRPr lang="tr-TR" sz="1000" dirty="0"/>
          </a:p>
        </p:txBody>
      </p:sp>
      <p:pic>
        <p:nvPicPr>
          <p:cNvPr id="29" name="Resim 28" descr="File:Radiator-convection.svg - Wikimedia Commons"/>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4354492" y="4865571"/>
            <a:ext cx="313665" cy="280540"/>
          </a:xfrm>
          <a:prstGeom prst="rect">
            <a:avLst/>
          </a:prstGeom>
        </p:spPr>
      </p:pic>
      <p:sp>
        <p:nvSpPr>
          <p:cNvPr id="274" name="Metin kutusu 273"/>
          <p:cNvSpPr txBox="1"/>
          <p:nvPr/>
        </p:nvSpPr>
        <p:spPr>
          <a:xfrm>
            <a:off x="4312289" y="4524375"/>
            <a:ext cx="673343" cy="369332"/>
          </a:xfrm>
          <a:prstGeom prst="rect">
            <a:avLst/>
          </a:prstGeom>
          <a:noFill/>
        </p:spPr>
        <p:txBody>
          <a:bodyPr wrap="square" rtlCol="0">
            <a:spAutoFit/>
          </a:bodyPr>
          <a:lstStyle/>
          <a:p>
            <a:r>
              <a:rPr lang="en-US" sz="900" dirty="0" smtClean="0"/>
              <a:t>Existing heating</a:t>
            </a:r>
            <a:endParaRPr lang="en-US" sz="1000" dirty="0"/>
          </a:p>
        </p:txBody>
      </p:sp>
      <p:grpSp>
        <p:nvGrpSpPr>
          <p:cNvPr id="285" name="Grup 284"/>
          <p:cNvGrpSpPr/>
          <p:nvPr/>
        </p:nvGrpSpPr>
        <p:grpSpPr>
          <a:xfrm>
            <a:off x="6695765" y="5384811"/>
            <a:ext cx="356070" cy="890890"/>
            <a:chOff x="6467208" y="5385650"/>
            <a:chExt cx="479044" cy="890890"/>
          </a:xfrm>
        </p:grpSpPr>
        <p:cxnSp>
          <p:nvCxnSpPr>
            <p:cNvPr id="286" name="Dirsek Bağlayıcısı 285"/>
            <p:cNvCxnSpPr>
              <a:stCxn id="287" idx="2"/>
            </p:cNvCxnSpPr>
            <p:nvPr/>
          </p:nvCxnSpPr>
          <p:spPr>
            <a:xfrm>
              <a:off x="6850249" y="5438132"/>
              <a:ext cx="50650" cy="353068"/>
            </a:xfrm>
            <a:prstGeom prst="bentConnector2">
              <a:avLst/>
            </a:prstGeom>
          </p:spPr>
          <p:style>
            <a:lnRef idx="2">
              <a:schemeClr val="accent1"/>
            </a:lnRef>
            <a:fillRef idx="0">
              <a:schemeClr val="accent1"/>
            </a:fillRef>
            <a:effectRef idx="1">
              <a:schemeClr val="accent1"/>
            </a:effectRef>
            <a:fontRef idx="minor">
              <a:schemeClr val="tx1"/>
            </a:fontRef>
          </p:style>
        </p:cxnSp>
        <p:pic>
          <p:nvPicPr>
            <p:cNvPr id="287" name="Resim 286" descr="20.2 Ohm’s Law: Resistance and Simple Circuits – College ..."/>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rot="16200000">
              <a:off x="6668487" y="5308852"/>
              <a:ext cx="104963" cy="258560"/>
            </a:xfrm>
            <a:prstGeom prst="rect">
              <a:avLst/>
            </a:prstGeom>
          </p:spPr>
        </p:pic>
        <p:cxnSp>
          <p:nvCxnSpPr>
            <p:cNvPr id="288" name="Dirsek Bağlayıcısı 287"/>
            <p:cNvCxnSpPr>
              <a:stCxn id="287" idx="0"/>
            </p:cNvCxnSpPr>
            <p:nvPr/>
          </p:nvCxnSpPr>
          <p:spPr>
            <a:xfrm rot="10800000" flipV="1">
              <a:off x="6513417" y="5438131"/>
              <a:ext cx="78273" cy="838409"/>
            </a:xfrm>
            <a:prstGeom prst="bentConnector2">
              <a:avLst/>
            </a:prstGeom>
          </p:spPr>
          <p:style>
            <a:lnRef idx="2">
              <a:schemeClr val="accent2"/>
            </a:lnRef>
            <a:fillRef idx="0">
              <a:schemeClr val="accent2"/>
            </a:fillRef>
            <a:effectRef idx="1">
              <a:schemeClr val="accent2"/>
            </a:effectRef>
            <a:fontRef idx="minor">
              <a:schemeClr val="tx1"/>
            </a:fontRef>
          </p:style>
        </p:cxnSp>
        <p:sp>
          <p:nvSpPr>
            <p:cNvPr id="289" name="Akış Çizelgesi: Ayıkla 288"/>
            <p:cNvSpPr/>
            <p:nvPr/>
          </p:nvSpPr>
          <p:spPr>
            <a:xfrm>
              <a:off x="6467208" y="6032668"/>
              <a:ext cx="92416" cy="164757"/>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290" name="Akış Çizelgesi: Ayıkla 289"/>
            <p:cNvSpPr/>
            <p:nvPr/>
          </p:nvSpPr>
          <p:spPr>
            <a:xfrm rot="10800000">
              <a:off x="6853836" y="5562652"/>
              <a:ext cx="92416" cy="164757"/>
            </a:xfrm>
            <a:prstGeom prst="flowChartExtra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sp>
        <p:nvSpPr>
          <p:cNvPr id="291" name="Sağ Ok 290"/>
          <p:cNvSpPr/>
          <p:nvPr/>
        </p:nvSpPr>
        <p:spPr>
          <a:xfrm>
            <a:off x="10091059" y="5439271"/>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2" name="Sağ Ok 291"/>
          <p:cNvSpPr/>
          <p:nvPr/>
        </p:nvSpPr>
        <p:spPr>
          <a:xfrm>
            <a:off x="10611391" y="5435600"/>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3" name="Sağ Ok 292"/>
          <p:cNvSpPr/>
          <p:nvPr/>
        </p:nvSpPr>
        <p:spPr>
          <a:xfrm>
            <a:off x="11081659" y="5447013"/>
            <a:ext cx="132441" cy="57259"/>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295" name="Dirsek Bağlayıcısı 294"/>
          <p:cNvCxnSpPr/>
          <p:nvPr/>
        </p:nvCxnSpPr>
        <p:spPr>
          <a:xfrm rot="16200000" flipH="1">
            <a:off x="2274675" y="5405782"/>
            <a:ext cx="1616259" cy="94636"/>
          </a:xfrm>
          <a:prstGeom prst="bentConnector3">
            <a:avLst>
              <a:gd name="adj1" fmla="val 21712"/>
            </a:avLst>
          </a:prstGeom>
        </p:spPr>
        <p:style>
          <a:lnRef idx="2">
            <a:schemeClr val="accent2"/>
          </a:lnRef>
          <a:fillRef idx="0">
            <a:schemeClr val="accent2"/>
          </a:fillRef>
          <a:effectRef idx="1">
            <a:schemeClr val="accent2"/>
          </a:effectRef>
          <a:fontRef idx="minor">
            <a:schemeClr val="tx1"/>
          </a:fontRef>
        </p:style>
      </p:cxnSp>
      <p:sp>
        <p:nvSpPr>
          <p:cNvPr id="296" name="Akış Çizelgesi: Ayıkla 295"/>
          <p:cNvSpPr/>
          <p:nvPr/>
        </p:nvSpPr>
        <p:spPr>
          <a:xfrm flipH="1" flipV="1">
            <a:off x="3067472" y="5355778"/>
            <a:ext cx="117539" cy="206822"/>
          </a:xfrm>
          <a:prstGeom prst="flowChartExtract">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tr-TR" dirty="0"/>
          </a:p>
        </p:txBody>
      </p:sp>
      <p:sp>
        <p:nvSpPr>
          <p:cNvPr id="445" name="Metin kutusu 444"/>
          <p:cNvSpPr txBox="1"/>
          <p:nvPr/>
        </p:nvSpPr>
        <p:spPr>
          <a:xfrm>
            <a:off x="6810201" y="3281011"/>
            <a:ext cx="1832257" cy="400110"/>
          </a:xfrm>
          <a:prstGeom prst="rect">
            <a:avLst/>
          </a:prstGeom>
          <a:noFill/>
        </p:spPr>
        <p:txBody>
          <a:bodyPr wrap="square" rtlCol="0">
            <a:spAutoFit/>
          </a:bodyPr>
          <a:lstStyle/>
          <a:p>
            <a:pPr algn="ctr"/>
            <a:r>
              <a:rPr lang="tr-TR" sz="1000" b="1" dirty="0" smtClean="0"/>
              <a:t>SINGLE FAMILY HOUSE</a:t>
            </a:r>
          </a:p>
          <a:p>
            <a:pPr algn="ctr"/>
            <a:r>
              <a:rPr lang="en-US" sz="1000" dirty="0" smtClean="0"/>
              <a:t>New or renovated building</a:t>
            </a:r>
            <a:endParaRPr lang="en-US" sz="1050" dirty="0"/>
          </a:p>
        </p:txBody>
      </p:sp>
      <p:sp>
        <p:nvSpPr>
          <p:cNvPr id="446" name="Metin kutusu 445"/>
          <p:cNvSpPr txBox="1"/>
          <p:nvPr/>
        </p:nvSpPr>
        <p:spPr>
          <a:xfrm>
            <a:off x="9734913" y="1734427"/>
            <a:ext cx="1796883" cy="569387"/>
          </a:xfrm>
          <a:prstGeom prst="rect">
            <a:avLst/>
          </a:prstGeom>
          <a:noFill/>
        </p:spPr>
        <p:txBody>
          <a:bodyPr wrap="square" rtlCol="0">
            <a:spAutoFit/>
          </a:bodyPr>
          <a:lstStyle/>
          <a:p>
            <a:pPr algn="ctr"/>
            <a:r>
              <a:rPr lang="tr-TR" sz="1000" b="1" dirty="0" smtClean="0"/>
              <a:t>MULTI FAMILY APARTMENT</a:t>
            </a:r>
          </a:p>
          <a:p>
            <a:pPr algn="ctr"/>
            <a:r>
              <a:rPr lang="en-US" sz="1050" dirty="0"/>
              <a:t>New or renovated building</a:t>
            </a:r>
            <a:endParaRPr lang="en-US" sz="1100" dirty="0"/>
          </a:p>
          <a:p>
            <a:pPr algn="ctr"/>
            <a:endParaRPr lang="tr-TR" sz="1050" b="1" dirty="0"/>
          </a:p>
        </p:txBody>
      </p:sp>
      <p:sp>
        <p:nvSpPr>
          <p:cNvPr id="452" name="Metin kutusu 451"/>
          <p:cNvSpPr txBox="1"/>
          <p:nvPr/>
        </p:nvSpPr>
        <p:spPr>
          <a:xfrm>
            <a:off x="4387649" y="3281011"/>
            <a:ext cx="1117770" cy="861774"/>
          </a:xfrm>
          <a:prstGeom prst="rect">
            <a:avLst/>
          </a:prstGeom>
          <a:noFill/>
        </p:spPr>
        <p:txBody>
          <a:bodyPr wrap="square" rtlCol="0">
            <a:spAutoFit/>
          </a:bodyPr>
          <a:lstStyle/>
          <a:p>
            <a:pPr algn="ctr"/>
            <a:r>
              <a:rPr lang="tr-TR" sz="1000" b="1" dirty="0" smtClean="0"/>
              <a:t>OLD/ EXISTING BUILDING</a:t>
            </a:r>
          </a:p>
          <a:p>
            <a:pPr algn="ctr"/>
            <a:endParaRPr lang="tr-TR" sz="1000" b="1" dirty="0"/>
          </a:p>
          <a:p>
            <a:pPr algn="ctr"/>
            <a:r>
              <a:rPr lang="en-US" sz="1000" dirty="0" smtClean="0"/>
              <a:t>Without facade renovation</a:t>
            </a:r>
            <a:endParaRPr lang="en-US" sz="1050" dirty="0"/>
          </a:p>
        </p:txBody>
      </p:sp>
      <p:sp>
        <p:nvSpPr>
          <p:cNvPr id="453" name="Metin kutusu 452"/>
          <p:cNvSpPr txBox="1"/>
          <p:nvPr/>
        </p:nvSpPr>
        <p:spPr>
          <a:xfrm>
            <a:off x="2420955" y="3706656"/>
            <a:ext cx="1117770" cy="715581"/>
          </a:xfrm>
          <a:prstGeom prst="rect">
            <a:avLst/>
          </a:prstGeom>
          <a:noFill/>
        </p:spPr>
        <p:txBody>
          <a:bodyPr wrap="square" rtlCol="0">
            <a:spAutoFit/>
          </a:bodyPr>
          <a:lstStyle/>
          <a:p>
            <a:pPr algn="ctr"/>
            <a:r>
              <a:rPr lang="tr-TR" sz="1000" b="1" dirty="0" smtClean="0"/>
              <a:t>WASTE HEAT</a:t>
            </a:r>
          </a:p>
          <a:p>
            <a:pPr algn="ctr"/>
            <a:endParaRPr lang="tr-TR" sz="1000" b="1" dirty="0"/>
          </a:p>
          <a:p>
            <a:pPr algn="ctr"/>
            <a:r>
              <a:rPr lang="en-US" sz="1000" dirty="0" smtClean="0"/>
              <a:t>Data centers,</a:t>
            </a:r>
          </a:p>
          <a:p>
            <a:pPr algn="ctr"/>
            <a:r>
              <a:rPr lang="en-US" sz="1000" dirty="0" smtClean="0"/>
              <a:t>Supermarkets</a:t>
            </a:r>
            <a:r>
              <a:rPr lang="tr-TR" sz="1000" dirty="0" smtClean="0"/>
              <a:t>…</a:t>
            </a:r>
            <a:endParaRPr lang="en-US" sz="1050" dirty="0"/>
          </a:p>
        </p:txBody>
      </p:sp>
      <p:sp>
        <p:nvSpPr>
          <p:cNvPr id="455" name="Metin kutusu 454"/>
          <p:cNvSpPr txBox="1"/>
          <p:nvPr/>
        </p:nvSpPr>
        <p:spPr>
          <a:xfrm>
            <a:off x="257809" y="3611177"/>
            <a:ext cx="1117770" cy="984885"/>
          </a:xfrm>
          <a:prstGeom prst="rect">
            <a:avLst/>
          </a:prstGeom>
          <a:noFill/>
        </p:spPr>
        <p:txBody>
          <a:bodyPr wrap="square" rtlCol="0">
            <a:spAutoFit/>
          </a:bodyPr>
          <a:lstStyle/>
          <a:p>
            <a:pPr algn="ctr"/>
            <a:r>
              <a:rPr lang="tr-TR" sz="1400" b="1" dirty="0" smtClean="0"/>
              <a:t>HEAT STORAGE</a:t>
            </a:r>
          </a:p>
          <a:p>
            <a:pPr algn="ctr"/>
            <a:endParaRPr lang="tr-TR" sz="1000" b="1" dirty="0"/>
          </a:p>
          <a:p>
            <a:pPr algn="ctr"/>
            <a:r>
              <a:rPr lang="en-US" sz="1000" dirty="0" smtClean="0"/>
              <a:t>Can be connected to RES</a:t>
            </a:r>
            <a:endParaRPr lang="en-US" sz="1050" dirty="0"/>
          </a:p>
        </p:txBody>
      </p:sp>
      <p:sp>
        <p:nvSpPr>
          <p:cNvPr id="2" name="Rectangle 2"/>
          <p:cNvSpPr>
            <a:spLocks noChangeArrowheads="1"/>
          </p:cNvSpPr>
          <p:nvPr/>
        </p:nvSpPr>
        <p:spPr bwMode="auto">
          <a:xfrm>
            <a:off x="3879409" y="6426582"/>
            <a:ext cx="1398474" cy="230832"/>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tr-TR" altLang="tr-TR" sz="900" b="1" dirty="0" smtClean="0">
                <a:solidFill>
                  <a:srgbClr val="595959"/>
                </a:solidFill>
                <a:latin typeface="Arial" panose="020B0604020202020204" pitchFamily="34" charset="0"/>
                <a:ea typeface="Times New Roman" panose="02020603050405020304" pitchFamily="18" charset="0"/>
                <a:cs typeface="Arial" panose="020B0604020202020204" pitchFamily="34" charset="0"/>
              </a:rPr>
              <a:t>WARM</a:t>
            </a:r>
            <a:r>
              <a:rPr kumimoji="0" lang="en-US"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 LINE (2</a:t>
            </a:r>
            <a:r>
              <a:rPr kumimoji="0" lang="tr-TR"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0-25</a:t>
            </a:r>
            <a:r>
              <a:rPr kumimoji="0" lang="en-US"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 C) </a:t>
            </a:r>
            <a:endParaRPr kumimoji="0" lang="en-US" altLang="tr-TR" sz="2400" b="0" i="0" u="none" strike="noStrike" cap="none" normalizeH="0" baseline="0" dirty="0" smtClean="0">
              <a:ln>
                <a:noFill/>
              </a:ln>
              <a:solidFill>
                <a:schemeClr val="tx1"/>
              </a:solidFill>
              <a:effectLst/>
              <a:latin typeface="Arial" panose="020B0604020202020204" pitchFamily="34" charset="0"/>
            </a:endParaRPr>
          </a:p>
        </p:txBody>
      </p:sp>
      <p:sp>
        <p:nvSpPr>
          <p:cNvPr id="155" name="Rectangle 2"/>
          <p:cNvSpPr>
            <a:spLocks noChangeArrowheads="1"/>
          </p:cNvSpPr>
          <p:nvPr/>
        </p:nvSpPr>
        <p:spPr bwMode="auto">
          <a:xfrm>
            <a:off x="3886200" y="5930343"/>
            <a:ext cx="1391683" cy="230832"/>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COLD</a:t>
            </a:r>
            <a:r>
              <a:rPr kumimoji="0" lang="en-US"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 LINE (</a:t>
            </a:r>
            <a:r>
              <a:rPr kumimoji="0" lang="tr-TR"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15-20</a:t>
            </a:r>
            <a:r>
              <a:rPr kumimoji="0" lang="en-US" altLang="tr-TR" sz="900" b="1" i="0" u="none" strike="noStrike" cap="none" normalizeH="0" baseline="0" dirty="0" smtClean="0">
                <a:ln>
                  <a:noFill/>
                </a:ln>
                <a:solidFill>
                  <a:srgbClr val="595959"/>
                </a:solidFill>
                <a:effectLst/>
                <a:latin typeface="Arial" panose="020B0604020202020204" pitchFamily="34" charset="0"/>
                <a:ea typeface="Times New Roman" panose="02020603050405020304" pitchFamily="18" charset="0"/>
                <a:cs typeface="Arial" panose="020B0604020202020204" pitchFamily="34" charset="0"/>
              </a:rPr>
              <a:t> C) </a:t>
            </a:r>
            <a:endParaRPr kumimoji="0" lang="en-US" altLang="tr-TR" sz="2400" b="0" i="0" u="none" strike="noStrike" cap="none" normalizeH="0" baseline="0" dirty="0" smtClean="0">
              <a:ln>
                <a:noFill/>
              </a:ln>
              <a:solidFill>
                <a:schemeClr val="tx1"/>
              </a:solidFill>
              <a:effectLst/>
              <a:latin typeface="Arial" panose="020B0604020202020204" pitchFamily="34" charset="0"/>
            </a:endParaRPr>
          </a:p>
        </p:txBody>
      </p:sp>
      <p:sp>
        <p:nvSpPr>
          <p:cNvPr id="157" name="object 17"/>
          <p:cNvSpPr/>
          <p:nvPr/>
        </p:nvSpPr>
        <p:spPr>
          <a:xfrm>
            <a:off x="164592" y="685800"/>
            <a:ext cx="11611610" cy="0"/>
          </a:xfrm>
          <a:custGeom>
            <a:avLst/>
            <a:gdLst/>
            <a:ahLst/>
            <a:cxnLst/>
            <a:rect l="l" t="t" r="r" b="b"/>
            <a:pathLst>
              <a:path w="11611610">
                <a:moveTo>
                  <a:pt x="0" y="0"/>
                </a:moveTo>
                <a:lnTo>
                  <a:pt x="11611356" y="0"/>
                </a:lnTo>
              </a:path>
            </a:pathLst>
          </a:custGeom>
          <a:ln w="12192">
            <a:solidFill>
              <a:srgbClr val="000000"/>
            </a:solidFill>
          </a:ln>
        </p:spPr>
        <p:txBody>
          <a:bodyPr wrap="square" lIns="0" tIns="0" rIns="0" bIns="0" rtlCol="0"/>
          <a:lstStyle/>
          <a:p>
            <a:endParaRPr/>
          </a:p>
        </p:txBody>
      </p:sp>
      <p:sp>
        <p:nvSpPr>
          <p:cNvPr id="4" name="Dikdörtgen 3"/>
          <p:cNvSpPr/>
          <p:nvPr/>
        </p:nvSpPr>
        <p:spPr>
          <a:xfrm>
            <a:off x="257809" y="842194"/>
            <a:ext cx="9269833" cy="1754326"/>
          </a:xfrm>
          <a:prstGeom prst="rect">
            <a:avLst/>
          </a:prstGeom>
        </p:spPr>
        <p:txBody>
          <a:bodyPr wrap="square">
            <a:spAutoFit/>
          </a:bodyPr>
          <a:lstStyle/>
          <a:p>
            <a:pPr algn="just"/>
            <a:r>
              <a:rPr lang="en-US" sz="1200" dirty="0">
                <a:solidFill>
                  <a:srgbClr val="595959"/>
                </a:solidFill>
                <a:latin typeface="+mj-lt"/>
              </a:rPr>
              <a:t>As a smart grid system, SF also offers a different solution to district heating/cooling needs. The operation of SF is as follows: Approximately 15-20 C for cooling and 25-30 C for heating. It works with water regime. Since these temperatures are very close to underground temperatures, both energy storage and insulation costs are very low compared to similar systems. The system does not require any central heating/cooling plant. Energy consumption and carbon footprint are extremely low. SF </a:t>
            </a:r>
            <a:r>
              <a:rPr lang="en-US" sz="1200" dirty="0" err="1">
                <a:solidFill>
                  <a:srgbClr val="595959"/>
                </a:solidFill>
                <a:latin typeface="+mj-lt"/>
              </a:rPr>
              <a:t>realises</a:t>
            </a:r>
            <a:r>
              <a:rPr lang="en-US" sz="1200" dirty="0">
                <a:solidFill>
                  <a:srgbClr val="595959"/>
                </a:solidFill>
                <a:latin typeface="+mj-lt"/>
              </a:rPr>
              <a:t> the heating/cooling process in two stages: In the 1st stage, the facade is heated or cooled with the air circulated along the facade. At this stage, a significant part (50-70%) of the building's heat energy requirement is met. Some of the circulating air is supplied to the interior and ventilation needs are also met. In the second stage, the rest of the thermal demand is met by the heat pump device. The waste heat of the heat pump is also used to supply the grid. The system not only transmits the waste heat of the "heat pump" to the grid; it can also charge the "cold line" in winter and the "hot line" in summer directly with the heat of the outside air. Thus, it stores the energy of the outside air in the easiest and cheapest way!</a:t>
            </a:r>
            <a:endParaRPr lang="tr-TR" sz="1200" dirty="0">
              <a:solidFill>
                <a:srgbClr val="595959"/>
              </a:solidFill>
              <a:latin typeface="+mj-lt"/>
            </a:endParaRPr>
          </a:p>
        </p:txBody>
      </p:sp>
      <p:sp>
        <p:nvSpPr>
          <p:cNvPr id="159" name="Metin kutusu 158"/>
          <p:cNvSpPr txBox="1"/>
          <p:nvPr/>
        </p:nvSpPr>
        <p:spPr>
          <a:xfrm>
            <a:off x="11370447" y="4268388"/>
            <a:ext cx="398991" cy="230832"/>
          </a:xfrm>
          <a:prstGeom prst="rect">
            <a:avLst/>
          </a:prstGeom>
          <a:noFill/>
        </p:spPr>
        <p:txBody>
          <a:bodyPr wrap="square" rtlCol="0">
            <a:spAutoFit/>
          </a:bodyPr>
          <a:lstStyle/>
          <a:p>
            <a:r>
              <a:rPr lang="tr-TR" sz="900" dirty="0" smtClean="0"/>
              <a:t>HP</a:t>
            </a:r>
            <a:endParaRPr lang="tr-TR" sz="1000" dirty="0"/>
          </a:p>
        </p:txBody>
      </p:sp>
      <p:sp>
        <p:nvSpPr>
          <p:cNvPr id="162" name="object 19"/>
          <p:cNvSpPr/>
          <p:nvPr/>
        </p:nvSpPr>
        <p:spPr>
          <a:xfrm>
            <a:off x="10972800" y="101599"/>
            <a:ext cx="1130300" cy="425772"/>
          </a:xfrm>
          <a:prstGeom prst="rect">
            <a:avLst/>
          </a:prstGeom>
          <a:blipFill>
            <a:blip r:embed="rId8"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59398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zlu Cam">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33387</TotalTime>
  <Words>2051</Words>
  <Application>Microsoft Office PowerPoint</Application>
  <PresentationFormat>Geniş ekran</PresentationFormat>
  <Paragraphs>299</Paragraphs>
  <Slides>12</Slides>
  <Notes>1</Notes>
  <HiddenSlides>0</HiddenSlides>
  <MMClips>1</MMClips>
  <ScaleCrop>false</ScaleCrop>
  <HeadingPairs>
    <vt:vector size="8" baseType="variant">
      <vt:variant>
        <vt:lpstr>Kullanılan Yazı Tipleri</vt:lpstr>
      </vt:variant>
      <vt:variant>
        <vt:i4>8</vt:i4>
      </vt:variant>
      <vt:variant>
        <vt:lpstr>Tema</vt:lpstr>
      </vt:variant>
      <vt:variant>
        <vt:i4>1</vt:i4>
      </vt:variant>
      <vt:variant>
        <vt:lpstr>Eklenmiş OLE Hizmet Programları</vt:lpstr>
      </vt:variant>
      <vt:variant>
        <vt:i4>1</vt:i4>
      </vt:variant>
      <vt:variant>
        <vt:lpstr>Slayt Başlıkları</vt:lpstr>
      </vt:variant>
      <vt:variant>
        <vt:i4>12</vt:i4>
      </vt:variant>
    </vt:vector>
  </HeadingPairs>
  <TitlesOfParts>
    <vt:vector size="22" baseType="lpstr">
      <vt:lpstr>Arial</vt:lpstr>
      <vt:lpstr>Arial Black</vt:lpstr>
      <vt:lpstr>Arial Narrow</vt:lpstr>
      <vt:lpstr>Calibri</vt:lpstr>
      <vt:lpstr>Franklin Gothic Demi Cond</vt:lpstr>
      <vt:lpstr>Impact</vt:lpstr>
      <vt:lpstr>Times New Roman</vt:lpstr>
      <vt:lpstr>Wingdings</vt:lpstr>
      <vt:lpstr>Office Teması</vt:lpstr>
      <vt:lpstr>Worksheet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ercan</dc:creator>
  <cp:lastModifiedBy>ercan</cp:lastModifiedBy>
  <cp:revision>487</cp:revision>
  <dcterms:created xsi:type="dcterms:W3CDTF">2022-06-28T13:57:56Z</dcterms:created>
  <dcterms:modified xsi:type="dcterms:W3CDTF">2023-11-27T09:33:27Z</dcterms:modified>
</cp:coreProperties>
</file>