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_rels/.rels" ContentType="application/vnd.openxmlformats-package.relationships+xml"/>
  <Override PartName="/ppt/presentation.xml" ContentType="application/vnd.openxmlformats-officedocument.presentationml.presentation.main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slideMasters/slideMaster1.xml" ContentType="application/vnd.openxmlformats-officedocument.presentationml.slideMaster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_rels/slide9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_rels/presentation.xml.rels" ContentType="application/vnd.openxmlformats-package.relationships+xml"/>
  <Override PartName="/ppt/media/image1.png" ContentType="image/png"/>
  <Override PartName="/ppt/media/image51.png" ContentType="image/png"/>
  <Override PartName="/ppt/media/image36.png" ContentType="image/png"/>
  <Override PartName="/ppt/media/image2.png" ContentType="image/png"/>
  <Override PartName="/ppt/media/image52.png" ContentType="image/png"/>
  <Override PartName="/ppt/media/image37.png" ContentType="image/png"/>
  <Override PartName="/ppt/media/image3.png" ContentType="image/png"/>
  <Override PartName="/ppt/media/image53.png" ContentType="image/png"/>
  <Override PartName="/ppt/media/image38.png" ContentType="image/png"/>
  <Override PartName="/ppt/media/image4.png" ContentType="image/png"/>
  <Override PartName="/ppt/media/image54.png" ContentType="image/png"/>
  <Override PartName="/ppt/media/image39.png" ContentType="image/png"/>
  <Override PartName="/ppt/media/image6.png" ContentType="image/png"/>
  <Override PartName="/ppt/media/image56.png" ContentType="image/png"/>
  <Override PartName="/ppt/media/image21.png" ContentType="image/png"/>
  <Override PartName="/ppt/media/image11.png" ContentType="image/png"/>
  <Override PartName="/ppt/media/image7.png" ContentType="image/png"/>
  <Override PartName="/ppt/media/image57.png" ContentType="image/png"/>
  <Override PartName="/ppt/media/image22.png" ContentType="image/png"/>
  <Override PartName="/ppt/media/image8.png" ContentType="image/png"/>
  <Override PartName="/ppt/media/image58.png" ContentType="image/png"/>
  <Override PartName="/ppt/media/image23.png" ContentType="image/png"/>
  <Override PartName="/ppt/media/image9.png" ContentType="image/png"/>
  <Override PartName="/ppt/media/image59.png" ContentType="image/png"/>
  <Override PartName="/ppt/media/image24.png" ContentType="image/png"/>
  <Override PartName="/ppt/media/image10.png" ContentType="image/png"/>
  <Override PartName="/ppt/media/image69.png" ContentType="image/png"/>
  <Override PartName="/ppt/media/image16.png" ContentType="image/png"/>
  <Override PartName="/ppt/media/image18.png" ContentType="image/png"/>
  <Override PartName="/ppt/media/image19.png" ContentType="image/png"/>
  <Override PartName="/ppt/media/image20.png" ContentType="image/png"/>
  <Override PartName="/ppt/media/image5.png" ContentType="image/png"/>
  <Override PartName="/ppt/media/image55.png" ContentType="image/png"/>
  <Override PartName="/ppt/media/image25.png" ContentType="image/png"/>
  <Override PartName="/ppt/media/image26.png" ContentType="image/png"/>
  <Override PartName="/ppt/media/image30.png" ContentType="image/png"/>
  <Override PartName="/ppt/media/image31.png" ContentType="image/png"/>
  <Override PartName="/ppt/media/image32.png" ContentType="image/png"/>
  <Override PartName="/ppt/media/image33.png" ContentType="image/png"/>
  <Override PartName="/ppt/media/image34.png" ContentType="image/png"/>
  <Override PartName="/ppt/media/image35.png" ContentType="image/png"/>
  <Override PartName="/ppt/media/image40.png" ContentType="image/png"/>
  <Override PartName="/ppt/media/image41.png" ContentType="image/png"/>
  <Override PartName="/ppt/media/image42.png" ContentType="image/png"/>
  <Override PartName="/ppt/media/image43.png" ContentType="image/png"/>
  <Override PartName="/ppt/media/image44.png" ContentType="image/png"/>
  <Override PartName="/ppt/media/image17.png" ContentType="image/png"/>
  <Override PartName="/ppt/media/image50.png" ContentType="image/png"/>
  <Override PartName="/ppt/media/image45.png" ContentType="image/png"/>
  <Override PartName="/ppt/media/image27.png" ContentType="image/png"/>
  <Override PartName="/ppt/media/image60.png" ContentType="image/png"/>
  <Override PartName="/ppt/media/image46.png" ContentType="image/png"/>
  <Override PartName="/ppt/media/image28.png" ContentType="image/png"/>
  <Override PartName="/ppt/media/image61.png" ContentType="image/png"/>
  <Override PartName="/ppt/media/image47.png" ContentType="image/png"/>
  <Override PartName="/ppt/media/image29.png" ContentType="image/png"/>
  <Override PartName="/ppt/media/image62.png" ContentType="image/png"/>
  <Override PartName="/ppt/media/image48.png" ContentType="image/png"/>
  <Override PartName="/ppt/media/image63.png" ContentType="image/png"/>
  <Override PartName="/ppt/media/image14.png" ContentType="image/png"/>
  <Override PartName="/ppt/media/image67.png" ContentType="image/png"/>
  <Override PartName="/ppt/media/image49.png" ContentType="image/png"/>
  <Override PartName="/ppt/media/image64.png" ContentType="image/png"/>
  <Override PartName="/ppt/media/image70.png" ContentType="image/png"/>
  <Override PartName="/ppt/media/image15.png" ContentType="image/png"/>
  <Override PartName="/ppt/media/image68.png" ContentType="image/png"/>
  <Override PartName="/ppt/media/image12.png" ContentType="image/png"/>
  <Override PartName="/ppt/media/image65.png" ContentType="image/png"/>
  <Override PartName="/ppt/media/image71.png" ContentType="image/png"/>
  <Override PartName="/ppt/media/image13.png" ContentType="image/png"/>
  <Override PartName="/ppt/media/image66.png" ContentType="image/png"/>
  <Override PartName="/ppt/media/image72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</p:sldIdLst>
  <p:sldSz cx="13004800" cy="97536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
</Relationships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autoTitleDeleted val="1"/>
    <c:plotArea>
      <c:layout>
        <c:manualLayout>
          <c:layoutTarget val="inner"/>
          <c:xMode val="edge"/>
          <c:yMode val="edge"/>
          <c:x val="0.0050291159343568"/>
          <c:y val="0.0050291159343568"/>
          <c:w val="0.989500617610729"/>
          <c:h val="0.986941944591495"/>
        </c:manualLayout>
      </c:layout>
      <c:doughnutChart>
        <c:varyColors val="1"/>
        <c:ser>
          <c:idx val="0"/>
          <c:order val="0"/>
          <c:tx>
            <c:strRef>
              <c:f>label 0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718941"/>
            </a:solidFill>
            <a:ln w="9360">
              <a:solidFill>
                <a:srgbClr val="f9f9f9"/>
              </a:solidFill>
              <a:round/>
            </a:ln>
          </c:spPr>
          <c:explosion val="0"/>
          <c:dPt>
            <c:idx val="0"/>
            <c:spPr>
              <a:solidFill>
                <a:srgbClr val="004586"/>
              </a:solidFill>
              <a:ln w="9360">
                <a:solidFill>
                  <a:srgbClr val="f9f9f9"/>
                </a:solidFill>
                <a:round/>
              </a:ln>
            </c:spPr>
          </c:dPt>
          <c:dPt>
            <c:idx val="1"/>
            <c:spPr>
              <a:solidFill>
                <a:srgbClr val="7f9949"/>
              </a:solidFill>
              <a:ln w="9360">
                <a:solidFill>
                  <a:srgbClr val="f9f9f9"/>
                </a:solidFill>
                <a:round/>
              </a:ln>
            </c:spPr>
          </c:dPt>
          <c:dPt>
            <c:idx val="2"/>
            <c:spPr>
              <a:solidFill>
                <a:srgbClr val="8daa51"/>
              </a:solidFill>
              <a:ln w="9360">
                <a:solidFill>
                  <a:srgbClr val="f9f9f9"/>
                </a:solidFill>
                <a:round/>
              </a:ln>
            </c:spPr>
          </c:dPt>
          <c:dPt>
            <c:idx val="3"/>
            <c:spPr>
              <a:solidFill>
                <a:srgbClr val="9cbc5c"/>
              </a:solidFill>
              <a:ln w="9360">
                <a:solidFill>
                  <a:srgbClr val="f9f9f9"/>
                </a:solidFill>
                <a:round/>
              </a:ln>
            </c:spPr>
          </c:dPt>
          <c:dLbls>
            <c:dLbl>
              <c:idx val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rial"/>
                      <a:ea typeface="DejaVu San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eparator>
</c:separator>
            </c:dLbl>
            <c:dLbl>
              <c:idx val="1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rial"/>
                      <a:ea typeface="DejaVu San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eparator>
</c:separator>
            </c:dLbl>
            <c:dLbl>
              <c:idx val="2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rial"/>
                      <a:ea typeface="DejaVu San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eparator>
</c:separator>
            </c:dLbl>
            <c:dLbl>
              <c:idx val="3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rial"/>
                      <a:ea typeface="DejaVu San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eparator>
</c:separator>
            </c:dLbl>
            <c:txPr>
              <a:bodyPr wrap="squar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Arial"/>
                    <a:ea typeface="Helvetica Neue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eparator>
</c:separator>
            <c:showLeaderLines val="1"/>
          </c:dLbls>
          <c:cat>
            <c:strRef>
              <c:f>categories</c:f>
              <c:strCache>
                <c:ptCount val="4"/>
                <c:pt idx="0">
                  <c:v>April</c:v>
                </c:pt>
                <c:pt idx="1">
                  <c:v>May</c:v>
                </c:pt>
                <c:pt idx="2">
                  <c:v>June</c:v>
                </c:pt>
                <c:pt idx="3">
                  <c:v>July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4"/>
                <c:pt idx="0">
                  <c:v>50</c:v>
                </c:pt>
                <c:pt idx="1">
                  <c:v>50</c:v>
                </c:pt>
                <c:pt idx="2">
                  <c:v>50</c:v>
                </c:pt>
                <c:pt idx="3">
                  <c:v>50</c:v>
                </c:pt>
              </c:numCache>
            </c:numRef>
          </c:val>
        </c:ser>
        <c:firstSliceAng val="0"/>
        <c:holeSize val="50"/>
      </c:doughnutChart>
      <c:spPr>
        <a:noFill/>
        <a:ln w="12600">
          <a:noFill/>
        </a:ln>
      </c:spPr>
    </c:plotArea>
    <c:plotVisOnly val="1"/>
    <c:dispBlanksAs val="gap"/>
  </c:chart>
  <c:spPr>
    <a:noFill/>
    <a:ln w="9360">
      <a:noFill/>
    </a:ln>
  </c:spPr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autoTitleDeleted val="1"/>
    <c:plotArea>
      <c:layout>
        <c:manualLayout>
          <c:layoutTarget val="inner"/>
          <c:xMode val="edge"/>
          <c:yMode val="edge"/>
          <c:x val="0.00498709479854762"/>
          <c:y val="0.00498831849466439"/>
          <c:w val="0.989719585283696"/>
          <c:h val="0.987055629222706"/>
        </c:manualLayout>
      </c:layout>
      <c:doughnutChart>
        <c:varyColors val="1"/>
        <c:ser>
          <c:idx val="0"/>
          <c:order val="0"/>
          <c:tx>
            <c:strRef>
              <c:f>label 0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00a933"/>
            </a:solidFill>
            <a:ln w="9360">
              <a:solidFill>
                <a:srgbClr val="f9f9f9"/>
              </a:solidFill>
              <a:round/>
            </a:ln>
          </c:spPr>
          <c:explosion val="0"/>
          <c:dPt>
            <c:idx val="0"/>
            <c:spPr>
              <a:solidFill>
                <a:srgbClr val="81d41a"/>
              </a:solidFill>
              <a:ln w="9360">
                <a:solidFill>
                  <a:srgbClr val="f9f9f9"/>
                </a:solidFill>
                <a:round/>
              </a:ln>
            </c:spPr>
          </c:dPt>
          <c:dPt>
            <c:idx val="1"/>
            <c:spPr>
              <a:solidFill>
                <a:srgbClr val="7f9949"/>
              </a:solidFill>
              <a:ln w="9360">
                <a:solidFill>
                  <a:srgbClr val="f9f9f9"/>
                </a:solidFill>
                <a:round/>
              </a:ln>
            </c:spPr>
          </c:dPt>
          <c:dPt>
            <c:idx val="2"/>
            <c:spPr>
              <a:solidFill>
                <a:srgbClr val="00a933"/>
              </a:solidFill>
              <a:ln w="9360">
                <a:solidFill>
                  <a:srgbClr val="f9f9f9"/>
                </a:solidFill>
                <a:round/>
              </a:ln>
            </c:spPr>
          </c:dPt>
          <c:dPt>
            <c:idx val="3"/>
            <c:spPr>
              <a:solidFill>
                <a:srgbClr val="9cbc5c"/>
              </a:solidFill>
              <a:ln w="9360">
                <a:solidFill>
                  <a:srgbClr val="f9f9f9"/>
                </a:solidFill>
                <a:round/>
              </a:ln>
            </c:spPr>
          </c:dPt>
          <c:dLbls>
            <c:dLbl>
              <c:idx val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rial"/>
                      <a:ea typeface="DejaVu San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eparator>
</c:separator>
            </c:dLbl>
            <c:dLbl>
              <c:idx val="1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rial"/>
                      <a:ea typeface="DejaVu San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eparator>
</c:separator>
            </c:dLbl>
            <c:dLbl>
              <c:idx val="2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rial"/>
                      <a:ea typeface="DejaVu San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eparator>
</c:separator>
            </c:dLbl>
            <c:dLbl>
              <c:idx val="3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rial"/>
                      <a:ea typeface="DejaVu San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eparator>
</c:separator>
            </c:dLbl>
            <c:txPr>
              <a:bodyPr wrap="squar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Arial"/>
                    <a:ea typeface="Helvetica Neue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eparator>
</c:separator>
            <c:showLeaderLines val="1"/>
          </c:dLbls>
          <c:cat>
            <c:strRef>
              <c:f>categories</c:f>
              <c:strCache>
                <c:ptCount val="4"/>
                <c:pt idx="0">
                  <c:v>April</c:v>
                </c:pt>
                <c:pt idx="1">
                  <c:v>May</c:v>
                </c:pt>
                <c:pt idx="2">
                  <c:v>June</c:v>
                </c:pt>
                <c:pt idx="3">
                  <c:v>July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4"/>
                <c:pt idx="0">
                  <c:v>50</c:v>
                </c:pt>
                <c:pt idx="1">
                  <c:v>50</c:v>
                </c:pt>
                <c:pt idx="2">
                  <c:v>50</c:v>
                </c:pt>
                <c:pt idx="3">
                  <c:v>50</c:v>
                </c:pt>
              </c:numCache>
            </c:numRef>
          </c:val>
        </c:ser>
        <c:firstSliceAng val="0"/>
        <c:holeSize val="50"/>
      </c:doughnutChart>
      <c:spPr>
        <a:noFill/>
        <a:ln w="12600">
          <a:noFill/>
        </a:ln>
      </c:spPr>
    </c:plotArea>
    <c:plotVisOnly val="1"/>
    <c:dispBlanksAs val="gap"/>
  </c:chart>
  <c:spPr>
    <a:noFill/>
    <a:ln w="9360">
      <a:noFill/>
    </a:ln>
  </c:spPr>
</c:chartSpace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50160" y="389160"/>
            <a:ext cx="11703600" cy="1628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ZA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50160" y="2282040"/>
            <a:ext cx="11703600" cy="5656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ZA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50160" y="389160"/>
            <a:ext cx="11703600" cy="1628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ZA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50160" y="2282040"/>
            <a:ext cx="11703600" cy="5656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ZA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50160" y="389160"/>
            <a:ext cx="11703600" cy="1628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ZA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50160" y="2282040"/>
            <a:ext cx="5711040" cy="5656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ZA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647040" y="2282040"/>
            <a:ext cx="5711040" cy="5656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ZA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50160" y="389160"/>
            <a:ext cx="11703600" cy="1628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ZA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50160" y="389160"/>
            <a:ext cx="11703600" cy="7549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ZA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50160" y="389160"/>
            <a:ext cx="11703600" cy="1628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ZA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50160" y="2282040"/>
            <a:ext cx="5711040" cy="269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ZA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647040" y="2282040"/>
            <a:ext cx="5711040" cy="5656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ZA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50160" y="5236560"/>
            <a:ext cx="5711040" cy="269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ZA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50160" y="389160"/>
            <a:ext cx="11703600" cy="1628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ZA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50160" y="2282040"/>
            <a:ext cx="5711040" cy="5656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ZA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647040" y="2282040"/>
            <a:ext cx="5711040" cy="269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ZA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647040" y="5236560"/>
            <a:ext cx="5711040" cy="269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ZA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50160" y="389160"/>
            <a:ext cx="11703600" cy="1628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ZA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50160" y="2282040"/>
            <a:ext cx="5711040" cy="269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ZA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647040" y="2282040"/>
            <a:ext cx="5711040" cy="269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ZA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50160" y="5236560"/>
            <a:ext cx="11703600" cy="269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ZA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50160" y="389160"/>
            <a:ext cx="11703600" cy="1628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ZA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50160" y="2282040"/>
            <a:ext cx="11703600" cy="269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ZA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50160" y="5236560"/>
            <a:ext cx="11703600" cy="269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ZA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50160" y="389160"/>
            <a:ext cx="11703600" cy="1628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ZA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50160" y="2282040"/>
            <a:ext cx="5711040" cy="269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ZA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647040" y="2282040"/>
            <a:ext cx="5711040" cy="269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ZA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50160" y="5236560"/>
            <a:ext cx="5711040" cy="269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ZA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647040" y="5236560"/>
            <a:ext cx="5711040" cy="269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ZA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50160" y="389160"/>
            <a:ext cx="11703600" cy="1628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ZA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50160" y="2282040"/>
            <a:ext cx="3768480" cy="269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ZA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607280" y="2282040"/>
            <a:ext cx="3768480" cy="269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ZA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8564760" y="2282040"/>
            <a:ext cx="3768480" cy="269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ZA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50160" y="5236560"/>
            <a:ext cx="3768480" cy="269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ZA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4607280" y="5236560"/>
            <a:ext cx="3768480" cy="269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ZA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8564760" y="5236560"/>
            <a:ext cx="3768480" cy="269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ZA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50160" y="389160"/>
            <a:ext cx="11703600" cy="1628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ZA" sz="4400" spc="-1" strike="noStrike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650160" y="2282040"/>
            <a:ext cx="11703600" cy="5656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ZA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50160" y="389160"/>
            <a:ext cx="11703600" cy="1628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ZA" sz="4400" spc="-1" strike="noStrike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650160" y="2282040"/>
            <a:ext cx="11703600" cy="5656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ZA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50160" y="389160"/>
            <a:ext cx="11703600" cy="1628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ZA" sz="4400" spc="-1" strike="noStrike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650160" y="2282040"/>
            <a:ext cx="5711040" cy="5656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ZA" sz="3200" spc="-1" strike="noStrike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6647040" y="2282040"/>
            <a:ext cx="5711040" cy="5656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ZA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50160" y="389160"/>
            <a:ext cx="11703600" cy="1628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ZA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650160" y="389160"/>
            <a:ext cx="11703600" cy="7549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ZA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50160" y="389160"/>
            <a:ext cx="11703600" cy="1628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ZA" sz="4400" spc="-1" strike="noStrike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650160" y="2282040"/>
            <a:ext cx="5711040" cy="269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ZA" sz="3200" spc="-1" strike="noStrike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6647040" y="2282040"/>
            <a:ext cx="5711040" cy="5656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ZA" sz="3200" spc="-1" strike="noStrike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650160" y="5236560"/>
            <a:ext cx="5711040" cy="269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ZA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50160" y="389160"/>
            <a:ext cx="11703600" cy="1628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ZA" sz="4400" spc="-1" strike="noStrike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650160" y="2282040"/>
            <a:ext cx="5711040" cy="5656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ZA" sz="3200" spc="-1" strike="noStrike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6647040" y="2282040"/>
            <a:ext cx="5711040" cy="269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ZA" sz="3200" spc="-1" strike="noStrike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6647040" y="5236560"/>
            <a:ext cx="5711040" cy="269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ZA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50160" y="389160"/>
            <a:ext cx="11703600" cy="1628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ZA" sz="4400" spc="-1" strike="noStrike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50160" y="2282040"/>
            <a:ext cx="5711040" cy="269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ZA" sz="3200" spc="-1" strike="noStrike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647040" y="2282040"/>
            <a:ext cx="5711040" cy="269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ZA" sz="3200" spc="-1" strike="noStrike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650160" y="5236560"/>
            <a:ext cx="11703600" cy="269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ZA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50160" y="389160"/>
            <a:ext cx="11703600" cy="1628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ZA" sz="4400" spc="-1" strike="noStrike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650160" y="2282040"/>
            <a:ext cx="11703600" cy="269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ZA" sz="3200" spc="-1" strike="noStrike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650160" y="5236560"/>
            <a:ext cx="11703600" cy="269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ZA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50160" y="389160"/>
            <a:ext cx="11703600" cy="1628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ZA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650160" y="2282040"/>
            <a:ext cx="5711040" cy="269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ZA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647040" y="2282040"/>
            <a:ext cx="5711040" cy="269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ZA" sz="3200" spc="-1" strike="noStrike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650160" y="5236560"/>
            <a:ext cx="5711040" cy="269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ZA" sz="3200" spc="-1" strike="noStrike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6647040" y="5236560"/>
            <a:ext cx="5711040" cy="269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ZA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50160" y="389160"/>
            <a:ext cx="11703600" cy="1628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ZA" sz="4400" spc="-1" strike="noStrike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650160" y="2282040"/>
            <a:ext cx="3768480" cy="269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ZA" sz="3200" spc="-1" strike="noStrike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607280" y="2282040"/>
            <a:ext cx="3768480" cy="269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ZA" sz="3200" spc="-1" strike="noStrike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8564760" y="2282040"/>
            <a:ext cx="3768480" cy="269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ZA" sz="3200" spc="-1" strike="noStrike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650160" y="5236560"/>
            <a:ext cx="3768480" cy="269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ZA" sz="3200" spc="-1" strike="noStrike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4607280" y="5236560"/>
            <a:ext cx="3768480" cy="269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ZA" sz="3200" spc="-1" strike="noStrike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8564760" y="5236560"/>
            <a:ext cx="3768480" cy="269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ZA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50160" y="389160"/>
            <a:ext cx="11703600" cy="1628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ZA" sz="4400" spc="-1" strike="noStrike">
                <a:latin typeface="Arial"/>
              </a:rPr>
              <a:t>Click to edit the title text format</a:t>
            </a:r>
            <a:endParaRPr b="0" lang="en-ZA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50160" y="2282040"/>
            <a:ext cx="11703600" cy="5656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ZA" sz="3200" spc="-1" strike="noStrike">
                <a:latin typeface="Arial"/>
              </a:rPr>
              <a:t>Click to edit the outline text format</a:t>
            </a:r>
            <a:endParaRPr b="0" lang="en-ZA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ZA" sz="2800" spc="-1" strike="noStrike">
                <a:latin typeface="Arial"/>
              </a:rPr>
              <a:t>Second Outline Level</a:t>
            </a:r>
            <a:endParaRPr b="0" lang="en-ZA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ZA" sz="2400" spc="-1" strike="noStrike">
                <a:latin typeface="Arial"/>
              </a:rPr>
              <a:t>Third Outline Level</a:t>
            </a:r>
            <a:endParaRPr b="0" lang="en-ZA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ZA" sz="2000" spc="-1" strike="noStrike">
                <a:latin typeface="Arial"/>
              </a:rPr>
              <a:t>Fourth Outline Level</a:t>
            </a:r>
            <a:endParaRPr b="0" lang="en-ZA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ZA" sz="2000" spc="-1" strike="noStrike">
                <a:latin typeface="Arial"/>
              </a:rPr>
              <a:t>Fifth Outline Level</a:t>
            </a:r>
            <a:endParaRPr b="0" lang="en-ZA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ZA" sz="2000" spc="-1" strike="noStrike">
                <a:latin typeface="Arial"/>
              </a:rPr>
              <a:t>Sixth Outline Level</a:t>
            </a:r>
            <a:endParaRPr b="0" lang="en-ZA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ZA" sz="2000" spc="-1" strike="noStrike">
                <a:latin typeface="Arial"/>
              </a:rPr>
              <a:t>Seventh Outline Level</a:t>
            </a:r>
            <a:endParaRPr b="0" lang="en-ZA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50160" y="389160"/>
            <a:ext cx="11703600" cy="1628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ZA" sz="4400" spc="-1" strike="noStrike">
                <a:latin typeface="Arial"/>
              </a:rPr>
              <a:t>Click to edit the title text format</a:t>
            </a:r>
            <a:endParaRPr b="0" lang="en-ZA" sz="4400" spc="-1" strike="noStrike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50160" y="2282040"/>
            <a:ext cx="11703600" cy="5656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ZA" sz="3200" spc="-1" strike="noStrike">
                <a:latin typeface="Arial"/>
              </a:rPr>
              <a:t>Click to edit the outline text format</a:t>
            </a:r>
            <a:endParaRPr b="0" lang="en-ZA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ZA" sz="2800" spc="-1" strike="noStrike">
                <a:latin typeface="Arial"/>
              </a:rPr>
              <a:t>Second Outline Level</a:t>
            </a:r>
            <a:endParaRPr b="0" lang="en-ZA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ZA" sz="2400" spc="-1" strike="noStrike">
                <a:latin typeface="Arial"/>
              </a:rPr>
              <a:t>Third Outline Level</a:t>
            </a:r>
            <a:endParaRPr b="0" lang="en-ZA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ZA" sz="2000" spc="-1" strike="noStrike">
                <a:latin typeface="Arial"/>
              </a:rPr>
              <a:t>Fourth Outline Level</a:t>
            </a:r>
            <a:endParaRPr b="0" lang="en-ZA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ZA" sz="2000" spc="-1" strike="noStrike">
                <a:latin typeface="Arial"/>
              </a:rPr>
              <a:t>Fifth Outline Level</a:t>
            </a:r>
            <a:endParaRPr b="0" lang="en-ZA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ZA" sz="2000" spc="-1" strike="noStrike">
                <a:latin typeface="Arial"/>
              </a:rPr>
              <a:t>Sixth Outline Level</a:t>
            </a:r>
            <a:endParaRPr b="0" lang="en-ZA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ZA" sz="2000" spc="-1" strike="noStrike">
                <a:latin typeface="Arial"/>
              </a:rPr>
              <a:t>Seventh Outline Level</a:t>
            </a:r>
            <a:endParaRPr b="0" lang="en-ZA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11.png"/><Relationship Id="rId11" Type="http://schemas.openxmlformats.org/officeDocument/2006/relationships/image" Target="../media/image12.png"/><Relationship Id="rId12" Type="http://schemas.openxmlformats.org/officeDocument/2006/relationships/image" Target="../media/image13.png"/><Relationship Id="rId13" Type="http://schemas.openxmlformats.org/officeDocument/2006/relationships/image" Target="../media/image14.png"/><Relationship Id="rId14" Type="http://schemas.openxmlformats.org/officeDocument/2006/relationships/image" Target="../media/image15.png"/><Relationship Id="rId15" Type="http://schemas.openxmlformats.org/officeDocument/2006/relationships/image" Target="../media/image16.png"/><Relationship Id="rId16" Type="http://schemas.openxmlformats.org/officeDocument/2006/relationships/image" Target="../media/image17.png"/><Relationship Id="rId17" Type="http://schemas.openxmlformats.org/officeDocument/2006/relationships/image" Target="../media/image18.png"/><Relationship Id="rId18" Type="http://schemas.openxmlformats.org/officeDocument/2006/relationships/image" Target="../media/image19.png"/><Relationship Id="rId19" Type="http://schemas.openxmlformats.org/officeDocument/2006/relationships/image" Target="../media/image20.png"/><Relationship Id="rId20" Type="http://schemas.openxmlformats.org/officeDocument/2006/relationships/image" Target="../media/image21.png"/><Relationship Id="rId21" Type="http://schemas.openxmlformats.org/officeDocument/2006/relationships/image" Target="../media/image22.png"/><Relationship Id="rId22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chart" Target="../charts/chart23.xml"/><Relationship Id="rId3" Type="http://schemas.openxmlformats.org/officeDocument/2006/relationships/image" Target="../media/image24.png"/><Relationship Id="rId4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chart" Target="../charts/chart24.xml"/><Relationship Id="rId7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31.png"/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6" Type="http://schemas.openxmlformats.org/officeDocument/2006/relationships/image" Target="../media/image35.png"/><Relationship Id="rId7" Type="http://schemas.openxmlformats.org/officeDocument/2006/relationships/image" Target="../media/image36.png"/><Relationship Id="rId8" Type="http://schemas.openxmlformats.org/officeDocument/2006/relationships/image" Target="../media/image37.png"/><Relationship Id="rId9" Type="http://schemas.openxmlformats.org/officeDocument/2006/relationships/image" Target="../media/image38.png"/><Relationship Id="rId10" Type="http://schemas.openxmlformats.org/officeDocument/2006/relationships/image" Target="../media/image39.png"/><Relationship Id="rId11" Type="http://schemas.openxmlformats.org/officeDocument/2006/relationships/image" Target="../media/image40.png"/><Relationship Id="rId12" Type="http://schemas.openxmlformats.org/officeDocument/2006/relationships/image" Target="../media/image41.png"/><Relationship Id="rId13" Type="http://schemas.openxmlformats.org/officeDocument/2006/relationships/image" Target="../media/image42.png"/><Relationship Id="rId14" Type="http://schemas.openxmlformats.org/officeDocument/2006/relationships/image" Target="../media/image43.png"/><Relationship Id="rId15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image" Target="../media/image45.png"/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5" Type="http://schemas.openxmlformats.org/officeDocument/2006/relationships/image" Target="../media/image48.png"/><Relationship Id="rId6" Type="http://schemas.openxmlformats.org/officeDocument/2006/relationships/image" Target="../media/image49.png"/><Relationship Id="rId7" Type="http://schemas.openxmlformats.org/officeDocument/2006/relationships/image" Target="../media/image50.png"/><Relationship Id="rId8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51.png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54.png"/><Relationship Id="rId5" Type="http://schemas.openxmlformats.org/officeDocument/2006/relationships/image" Target="../media/image55.png"/><Relationship Id="rId6" Type="http://schemas.openxmlformats.org/officeDocument/2006/relationships/image" Target="../media/image56.png"/><Relationship Id="rId7" Type="http://schemas.openxmlformats.org/officeDocument/2006/relationships/image" Target="../media/image57.png"/><Relationship Id="rId8" Type="http://schemas.openxmlformats.org/officeDocument/2006/relationships/image" Target="../media/image58.png"/><Relationship Id="rId9" Type="http://schemas.openxmlformats.org/officeDocument/2006/relationships/image" Target="../media/image59.png"/><Relationship Id="rId10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60.png"/><Relationship Id="rId2" Type="http://schemas.openxmlformats.org/officeDocument/2006/relationships/image" Target="../media/image61.png"/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64.png"/><Relationship Id="rId6" Type="http://schemas.openxmlformats.org/officeDocument/2006/relationships/image" Target="../media/image65.png"/><Relationship Id="rId7" Type="http://schemas.openxmlformats.org/officeDocument/2006/relationships/image" Target="../media/image66.png"/><Relationship Id="rId8" Type="http://schemas.openxmlformats.org/officeDocument/2006/relationships/image" Target="../media/image67.png"/><Relationship Id="rId9" Type="http://schemas.openxmlformats.org/officeDocument/2006/relationships/image" Target="../media/image68.png"/><Relationship Id="rId10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69.png"/><Relationship Id="rId2" Type="http://schemas.openxmlformats.org/officeDocument/2006/relationships/image" Target="../media/image70.png"/><Relationship Id="rId3" Type="http://schemas.openxmlformats.org/officeDocument/2006/relationships/image" Target="../media/image71.png"/><Relationship Id="rId4" Type="http://schemas.openxmlformats.org/officeDocument/2006/relationships/image" Target="../media/image72.png"/><Relationship Id="rId5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Urban Mining/AST Recycling…"/>
          <p:cNvSpPr/>
          <p:nvPr/>
        </p:nvSpPr>
        <p:spPr>
          <a:xfrm>
            <a:off x="249840" y="7543800"/>
            <a:ext cx="9795600" cy="215676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4720" spc="-1" strike="noStrike">
                <a:solidFill>
                  <a:srgbClr val="ffffff"/>
                </a:solidFill>
                <a:latin typeface="Arial"/>
                <a:ea typeface="Arial"/>
              </a:rPr>
              <a:t>Urban Mining/AST Recycling </a:t>
            </a:r>
            <a:br/>
            <a:r>
              <a:rPr b="1" lang="en-US" sz="4720" spc="-1" strike="noStrike">
                <a:solidFill>
                  <a:srgbClr val="ffffff"/>
                </a:solidFill>
                <a:latin typeface="Arial"/>
                <a:ea typeface="Arial"/>
              </a:rPr>
              <a:t>[Resource Assessments 2023/24 ]</a:t>
            </a:r>
            <a:br/>
            <a:r>
              <a:rPr b="1" lang="en-US" sz="2950" spc="-1" strike="noStrike">
                <a:solidFill>
                  <a:srgbClr val="ffffff"/>
                </a:solidFill>
                <a:latin typeface="Arial"/>
                <a:ea typeface="Arial"/>
              </a:rPr>
              <a:t>‘Extraction Process - Design and Development’</a:t>
            </a:r>
            <a:endParaRPr b="0" lang="en-ZA" sz="2950" spc="-1" strike="noStrike">
              <a:latin typeface="Arial"/>
            </a:endParaRPr>
          </a:p>
        </p:txBody>
      </p:sp>
      <p:sp>
        <p:nvSpPr>
          <p:cNvPr id="77" name=""/>
          <p:cNvSpPr/>
          <p:nvPr/>
        </p:nvSpPr>
        <p:spPr>
          <a:xfrm>
            <a:off x="8001000" y="7309440"/>
            <a:ext cx="4570200" cy="2588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latin typeface="Arial"/>
                <a:ea typeface="DejaVu Sans"/>
              </a:rPr>
              <a:t>18 Firefly Street</a:t>
            </a:r>
            <a:endParaRPr b="0" lang="en-ZA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latin typeface="Arial"/>
                <a:ea typeface="DejaVu Sans"/>
              </a:rPr>
              <a:t>Rhodesfield</a:t>
            </a:r>
            <a:endParaRPr b="0" lang="en-ZA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latin typeface="Arial"/>
                <a:ea typeface="DejaVu Sans"/>
              </a:rPr>
              <a:t>Kempton Park</a:t>
            </a:r>
            <a:endParaRPr b="0" lang="en-ZA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latin typeface="Arial"/>
                <a:ea typeface="DejaVu Sans"/>
              </a:rPr>
              <a:t>Reg. no. 2016/303872/07</a:t>
            </a:r>
            <a:endParaRPr b="0" lang="en-ZA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latin typeface="Arial"/>
                <a:ea typeface="DejaVu Sans"/>
              </a:rPr>
              <a:t>Cell No. 063 108 5146</a:t>
            </a:r>
            <a:endParaRPr b="0" lang="en-ZA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latin typeface="Arial"/>
                <a:ea typeface="DejaVu Sans"/>
              </a:rPr>
              <a:t>Email: </a:t>
            </a:r>
            <a:endParaRPr b="0" lang="en-ZA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ZA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ZA" sz="2200" spc="-1" strike="noStrike">
              <a:latin typeface="Arial"/>
            </a:endParaRPr>
          </a:p>
        </p:txBody>
      </p:sp>
      <p:pic>
        <p:nvPicPr>
          <p:cNvPr id="78" name="" descr=""/>
          <p:cNvPicPr/>
          <p:nvPr/>
        </p:nvPicPr>
        <p:blipFill>
          <a:blip r:embed="rId1"/>
          <a:stretch/>
        </p:blipFill>
        <p:spPr>
          <a:xfrm>
            <a:off x="0" y="-180000"/>
            <a:ext cx="13003560" cy="9932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" descr=""/>
          <p:cNvPicPr/>
          <p:nvPr/>
        </p:nvPicPr>
        <p:blipFill>
          <a:blip r:embed="rId1"/>
          <a:srcRect l="7026" t="0" r="0" b="0"/>
          <a:stretch/>
        </p:blipFill>
        <p:spPr>
          <a:xfrm>
            <a:off x="0" y="0"/>
            <a:ext cx="13002840" cy="9751680"/>
          </a:xfrm>
          <a:prstGeom prst="rect">
            <a:avLst/>
          </a:prstGeom>
          <a:ln w="0">
            <a:noFill/>
          </a:ln>
        </p:spPr>
      </p:pic>
      <p:pic>
        <p:nvPicPr>
          <p:cNvPr id="8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3427200" cy="2741400"/>
          </a:xfrm>
          <a:prstGeom prst="rect">
            <a:avLst/>
          </a:prstGeom>
          <a:ln w="0">
            <a:noFill/>
          </a:ln>
        </p:spPr>
      </p:pic>
      <p:pic>
        <p:nvPicPr>
          <p:cNvPr id="81" name="" descr=""/>
          <p:cNvPicPr/>
          <p:nvPr/>
        </p:nvPicPr>
        <p:blipFill>
          <a:blip r:embed="rId3"/>
          <a:stretch/>
        </p:blipFill>
        <p:spPr>
          <a:xfrm>
            <a:off x="3429000" y="0"/>
            <a:ext cx="2970000" cy="2741400"/>
          </a:xfrm>
          <a:prstGeom prst="rect">
            <a:avLst/>
          </a:prstGeom>
          <a:ln w="0">
            <a:noFill/>
          </a:ln>
        </p:spPr>
      </p:pic>
      <p:pic>
        <p:nvPicPr>
          <p:cNvPr id="82" name="" descr=""/>
          <p:cNvPicPr/>
          <p:nvPr/>
        </p:nvPicPr>
        <p:blipFill>
          <a:blip r:embed="rId4"/>
          <a:stretch/>
        </p:blipFill>
        <p:spPr>
          <a:xfrm>
            <a:off x="6400800" y="0"/>
            <a:ext cx="2970000" cy="2741400"/>
          </a:xfrm>
          <a:prstGeom prst="rect">
            <a:avLst/>
          </a:prstGeom>
          <a:ln w="0">
            <a:noFill/>
          </a:ln>
        </p:spPr>
      </p:pic>
      <p:pic>
        <p:nvPicPr>
          <p:cNvPr id="83" name="" descr=""/>
          <p:cNvPicPr/>
          <p:nvPr/>
        </p:nvPicPr>
        <p:blipFill>
          <a:blip r:embed="rId5"/>
          <a:stretch/>
        </p:blipFill>
        <p:spPr>
          <a:xfrm>
            <a:off x="9372600" y="0"/>
            <a:ext cx="3630240" cy="2741760"/>
          </a:xfrm>
          <a:prstGeom prst="rect">
            <a:avLst/>
          </a:prstGeom>
          <a:ln w="0">
            <a:noFill/>
          </a:ln>
        </p:spPr>
      </p:pic>
      <p:sp>
        <p:nvSpPr>
          <p:cNvPr id="84" name=""/>
          <p:cNvSpPr/>
          <p:nvPr/>
        </p:nvSpPr>
        <p:spPr>
          <a:xfrm>
            <a:off x="1143000" y="1143000"/>
            <a:ext cx="182700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en-US" sz="2400" spc="-1" strike="noStrike" u="sng">
                <a:solidFill>
                  <a:srgbClr val="ffffff"/>
                </a:solidFill>
                <a:uFillTx/>
                <a:latin typeface="Arial"/>
                <a:ea typeface="DejaVu Sans"/>
              </a:rPr>
              <a:t>E-Scrap</a:t>
            </a:r>
            <a:endParaRPr b="0" lang="en-ZA" sz="2400" spc="-1" strike="noStrike">
              <a:latin typeface="Arial"/>
            </a:endParaRPr>
          </a:p>
        </p:txBody>
      </p:sp>
      <p:sp>
        <p:nvSpPr>
          <p:cNvPr id="85" name=""/>
          <p:cNvSpPr/>
          <p:nvPr/>
        </p:nvSpPr>
        <p:spPr>
          <a:xfrm>
            <a:off x="900000" y="540000"/>
            <a:ext cx="485892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en-US" sz="2400" spc="-1" strike="noStrike" u="sng">
                <a:solidFill>
                  <a:srgbClr val="bf0041"/>
                </a:solidFill>
                <a:uFillTx/>
                <a:latin typeface="Arial"/>
                <a:ea typeface="DejaVu Sans"/>
              </a:rPr>
              <a:t>Fossil Fuel-Fired Stations</a:t>
            </a:r>
            <a:endParaRPr b="0" lang="en-ZA" sz="2400" spc="-1" strike="noStrike">
              <a:latin typeface="Arial"/>
            </a:endParaRPr>
          </a:p>
        </p:txBody>
      </p:sp>
      <p:pic>
        <p:nvPicPr>
          <p:cNvPr id="86" name="" descr=""/>
          <p:cNvPicPr/>
          <p:nvPr/>
        </p:nvPicPr>
        <p:blipFill>
          <a:blip r:embed="rId6"/>
          <a:stretch/>
        </p:blipFill>
        <p:spPr>
          <a:xfrm>
            <a:off x="0" y="2743200"/>
            <a:ext cx="3427200" cy="3884400"/>
          </a:xfrm>
          <a:prstGeom prst="rect">
            <a:avLst/>
          </a:prstGeom>
          <a:ln w="0">
            <a:noFill/>
          </a:ln>
        </p:spPr>
      </p:pic>
      <p:pic>
        <p:nvPicPr>
          <p:cNvPr id="87" name="" descr=""/>
          <p:cNvPicPr/>
          <p:nvPr/>
        </p:nvPicPr>
        <p:blipFill>
          <a:blip r:embed="rId7"/>
          <a:stretch/>
        </p:blipFill>
        <p:spPr>
          <a:xfrm>
            <a:off x="3429000" y="2743200"/>
            <a:ext cx="2970000" cy="3884400"/>
          </a:xfrm>
          <a:prstGeom prst="rect">
            <a:avLst/>
          </a:prstGeom>
          <a:ln w="0">
            <a:noFill/>
          </a:ln>
        </p:spPr>
      </p:pic>
      <p:pic>
        <p:nvPicPr>
          <p:cNvPr id="88" name="" descr=""/>
          <p:cNvPicPr/>
          <p:nvPr/>
        </p:nvPicPr>
        <p:blipFill>
          <a:blip r:embed="rId8"/>
          <a:stretch/>
        </p:blipFill>
        <p:spPr>
          <a:xfrm>
            <a:off x="6400800" y="2743200"/>
            <a:ext cx="2970000" cy="3884400"/>
          </a:xfrm>
          <a:prstGeom prst="rect">
            <a:avLst/>
          </a:prstGeom>
          <a:ln w="0">
            <a:noFill/>
          </a:ln>
        </p:spPr>
      </p:pic>
      <p:pic>
        <p:nvPicPr>
          <p:cNvPr id="89" name="" descr=""/>
          <p:cNvPicPr/>
          <p:nvPr/>
        </p:nvPicPr>
        <p:blipFill>
          <a:blip r:embed="rId9"/>
          <a:stretch/>
        </p:blipFill>
        <p:spPr>
          <a:xfrm>
            <a:off x="9372600" y="2716560"/>
            <a:ext cx="3630240" cy="3911040"/>
          </a:xfrm>
          <a:prstGeom prst="rect">
            <a:avLst/>
          </a:prstGeom>
          <a:ln w="0">
            <a:noFill/>
          </a:ln>
        </p:spPr>
      </p:pic>
      <p:sp>
        <p:nvSpPr>
          <p:cNvPr id="90" name=""/>
          <p:cNvSpPr/>
          <p:nvPr/>
        </p:nvSpPr>
        <p:spPr>
          <a:xfrm>
            <a:off x="-228600" y="8915400"/>
            <a:ext cx="251280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91" name="" descr=""/>
          <p:cNvPicPr/>
          <p:nvPr/>
        </p:nvPicPr>
        <p:blipFill>
          <a:blip r:embed="rId10"/>
          <a:stretch/>
        </p:blipFill>
        <p:spPr>
          <a:xfrm flipH="1">
            <a:off x="1800" y="6629400"/>
            <a:ext cx="3427200" cy="3122280"/>
          </a:xfrm>
          <a:prstGeom prst="rect">
            <a:avLst/>
          </a:prstGeom>
          <a:ln w="0">
            <a:noFill/>
          </a:ln>
        </p:spPr>
      </p:pic>
      <p:pic>
        <p:nvPicPr>
          <p:cNvPr id="92" name="" descr=""/>
          <p:cNvPicPr/>
          <p:nvPr/>
        </p:nvPicPr>
        <p:blipFill>
          <a:blip r:embed="rId11"/>
          <a:stretch/>
        </p:blipFill>
        <p:spPr>
          <a:xfrm flipH="1">
            <a:off x="3430800" y="6629400"/>
            <a:ext cx="2970000" cy="3122280"/>
          </a:xfrm>
          <a:prstGeom prst="rect">
            <a:avLst/>
          </a:prstGeom>
          <a:ln w="0">
            <a:noFill/>
          </a:ln>
        </p:spPr>
      </p:pic>
      <p:pic>
        <p:nvPicPr>
          <p:cNvPr id="93" name="" descr=""/>
          <p:cNvPicPr/>
          <p:nvPr/>
        </p:nvPicPr>
        <p:blipFill>
          <a:blip r:embed="rId12"/>
          <a:stretch/>
        </p:blipFill>
        <p:spPr>
          <a:xfrm flipH="1">
            <a:off x="6402600" y="6629400"/>
            <a:ext cx="2970000" cy="3122280"/>
          </a:xfrm>
          <a:prstGeom prst="rect">
            <a:avLst/>
          </a:prstGeom>
          <a:ln w="0">
            <a:noFill/>
          </a:ln>
        </p:spPr>
      </p:pic>
      <p:pic>
        <p:nvPicPr>
          <p:cNvPr id="94" name="" descr=""/>
          <p:cNvPicPr/>
          <p:nvPr/>
        </p:nvPicPr>
        <p:blipFill>
          <a:blip r:embed="rId13"/>
          <a:stretch/>
        </p:blipFill>
        <p:spPr>
          <a:xfrm flipH="1">
            <a:off x="9374400" y="6629400"/>
            <a:ext cx="3630240" cy="3122280"/>
          </a:xfrm>
          <a:prstGeom prst="rect">
            <a:avLst/>
          </a:prstGeom>
          <a:ln w="0">
            <a:noFill/>
          </a:ln>
        </p:spPr>
      </p:pic>
      <p:sp>
        <p:nvSpPr>
          <p:cNvPr id="95" name="Arrow_20"/>
          <p:cNvSpPr/>
          <p:nvPr/>
        </p:nvSpPr>
        <p:spPr>
          <a:xfrm flipH="1" rot="5446200">
            <a:off x="-3936960" y="4698720"/>
            <a:ext cx="8693640" cy="668160"/>
          </a:xfrm>
          <a:prstGeom prst="rightArrow">
            <a:avLst>
              <a:gd name="adj1" fmla="val 32000"/>
              <a:gd name="adj2" fmla="val 65419"/>
            </a:avLst>
          </a:prstGeom>
          <a:solidFill>
            <a:srgbClr val="3f6797"/>
          </a:solidFill>
          <a:ln w="12600">
            <a:noFill/>
          </a:ln>
          <a:effectLst>
            <a:outerShdw blurRad="38160" dir="5400000" dist="25560">
              <a:srgbClr val="000000">
                <a:alpha val="5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96" name="Facilitate the assessment of hard drive disc platelets (Pt), low grade PC boards (Pl) and catalytic converters (Pt, Pl, Rh)_10"/>
          <p:cNvSpPr/>
          <p:nvPr/>
        </p:nvSpPr>
        <p:spPr>
          <a:xfrm rot="16222800">
            <a:off x="-3367800" y="4710600"/>
            <a:ext cx="7548120" cy="8751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19555"/>
                </a:moveTo>
                <a:lnTo>
                  <a:pt x="0" y="2045"/>
                </a:lnTo>
                <a:cubicBezTo>
                  <a:pt x="0" y="916"/>
                  <a:pt x="65" y="0"/>
                  <a:pt x="145" y="0"/>
                </a:cubicBezTo>
                <a:lnTo>
                  <a:pt x="21455" y="0"/>
                </a:lnTo>
                <a:cubicBezTo>
                  <a:pt x="21535" y="0"/>
                  <a:pt x="21600" y="916"/>
                  <a:pt x="21600" y="2045"/>
                </a:cubicBezTo>
                <a:lnTo>
                  <a:pt x="21600" y="19555"/>
                </a:lnTo>
                <a:cubicBezTo>
                  <a:pt x="21600" y="20684"/>
                  <a:pt x="21535" y="21600"/>
                  <a:pt x="21455" y="21600"/>
                </a:cubicBezTo>
                <a:lnTo>
                  <a:pt x="145" y="21600"/>
                </a:lnTo>
                <a:cubicBezTo>
                  <a:pt x="65" y="21600"/>
                  <a:pt x="0" y="20684"/>
                  <a:pt x="0" y="19555"/>
                </a:cubicBezTo>
                <a:close/>
              </a:path>
            </a:pathLst>
          </a:custGeom>
          <a:solidFill>
            <a:srgbClr val="00882b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7" name=""/>
          <p:cNvSpPr/>
          <p:nvPr/>
        </p:nvSpPr>
        <p:spPr>
          <a:xfrm rot="16132200">
            <a:off x="-3098520" y="5077800"/>
            <a:ext cx="7090200" cy="745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en-US" sz="3600" spc="-1" strike="noStrike">
                <a:solidFill>
                  <a:srgbClr val="ffffff"/>
                </a:solidFill>
                <a:latin typeface="Arial"/>
                <a:ea typeface="DejaVu Sans"/>
              </a:rPr>
              <a:t>The Alternative      The Problem</a:t>
            </a:r>
            <a:endParaRPr b="0" lang="en-ZA" sz="3600" spc="-1" strike="noStrike">
              <a:latin typeface="Arial"/>
            </a:endParaRPr>
          </a:p>
        </p:txBody>
      </p:sp>
      <p:pic>
        <p:nvPicPr>
          <p:cNvPr id="98" name="" descr=""/>
          <p:cNvPicPr/>
          <p:nvPr/>
        </p:nvPicPr>
        <p:blipFill>
          <a:blip r:embed="rId14"/>
          <a:stretch/>
        </p:blipFill>
        <p:spPr>
          <a:xfrm>
            <a:off x="1440000" y="1080000"/>
            <a:ext cx="3800520" cy="1662120"/>
          </a:xfrm>
          <a:prstGeom prst="rect">
            <a:avLst/>
          </a:prstGeom>
          <a:ln w="0">
            <a:noFill/>
          </a:ln>
        </p:spPr>
      </p:pic>
      <p:pic>
        <p:nvPicPr>
          <p:cNvPr id="99" name="" descr=""/>
          <p:cNvPicPr/>
          <p:nvPr/>
        </p:nvPicPr>
        <p:blipFill>
          <a:blip r:embed="rId15"/>
          <a:stretch/>
        </p:blipFill>
        <p:spPr>
          <a:xfrm>
            <a:off x="1418400" y="3576240"/>
            <a:ext cx="3800520" cy="1766160"/>
          </a:xfrm>
          <a:prstGeom prst="rect">
            <a:avLst/>
          </a:prstGeom>
          <a:ln w="0">
            <a:noFill/>
          </a:ln>
        </p:spPr>
      </p:pic>
      <p:pic>
        <p:nvPicPr>
          <p:cNvPr id="100" name="" descr=""/>
          <p:cNvPicPr/>
          <p:nvPr/>
        </p:nvPicPr>
        <p:blipFill>
          <a:blip r:embed="rId16"/>
          <a:stretch/>
        </p:blipFill>
        <p:spPr>
          <a:xfrm>
            <a:off x="7718400" y="900000"/>
            <a:ext cx="3800520" cy="1798920"/>
          </a:xfrm>
          <a:prstGeom prst="rect">
            <a:avLst/>
          </a:prstGeom>
          <a:ln w="0">
            <a:noFill/>
          </a:ln>
        </p:spPr>
      </p:pic>
      <p:pic>
        <p:nvPicPr>
          <p:cNvPr id="101" name="" descr=""/>
          <p:cNvPicPr/>
          <p:nvPr/>
        </p:nvPicPr>
        <p:blipFill>
          <a:blip r:embed="rId17"/>
          <a:stretch/>
        </p:blipFill>
        <p:spPr>
          <a:xfrm>
            <a:off x="7718400" y="3362760"/>
            <a:ext cx="3800520" cy="1856160"/>
          </a:xfrm>
          <a:prstGeom prst="rect">
            <a:avLst/>
          </a:prstGeom>
          <a:ln w="0">
            <a:noFill/>
          </a:ln>
        </p:spPr>
      </p:pic>
      <p:sp>
        <p:nvSpPr>
          <p:cNvPr id="102" name=""/>
          <p:cNvSpPr/>
          <p:nvPr/>
        </p:nvSpPr>
        <p:spPr>
          <a:xfrm>
            <a:off x="1080000" y="2963520"/>
            <a:ext cx="485892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en-US" sz="2400" spc="-1" strike="noStrike" u="sng">
                <a:solidFill>
                  <a:srgbClr val="bf0041"/>
                </a:solidFill>
                <a:uFillTx/>
                <a:latin typeface="Arial"/>
                <a:ea typeface="DejaVu Sans"/>
              </a:rPr>
              <a:t>Deteriorating Infrastructure </a:t>
            </a:r>
            <a:endParaRPr b="0" lang="en-ZA" sz="2400" spc="-1" strike="noStrike">
              <a:latin typeface="Arial"/>
            </a:endParaRPr>
          </a:p>
        </p:txBody>
      </p:sp>
      <p:sp>
        <p:nvSpPr>
          <p:cNvPr id="103" name=""/>
          <p:cNvSpPr/>
          <p:nvPr/>
        </p:nvSpPr>
        <p:spPr>
          <a:xfrm>
            <a:off x="7560000" y="2880000"/>
            <a:ext cx="485892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just">
              <a:lnSpc>
                <a:spcPct val="100000"/>
              </a:lnSpc>
            </a:pPr>
            <a:r>
              <a:rPr b="1" lang="en-US" sz="2400" spc="-1" strike="noStrike" u="sng">
                <a:solidFill>
                  <a:srgbClr val="bf0041"/>
                </a:solidFill>
                <a:uFillTx/>
                <a:latin typeface="Arial"/>
                <a:ea typeface="DejaVu Sans"/>
              </a:rPr>
              <a:t>Loadshedding</a:t>
            </a:r>
            <a:endParaRPr b="0" lang="en-ZA" sz="2400" spc="-1" strike="noStrike">
              <a:latin typeface="Arial"/>
            </a:endParaRPr>
          </a:p>
        </p:txBody>
      </p:sp>
      <p:sp>
        <p:nvSpPr>
          <p:cNvPr id="104" name=""/>
          <p:cNvSpPr/>
          <p:nvPr/>
        </p:nvSpPr>
        <p:spPr>
          <a:xfrm>
            <a:off x="7560000" y="443520"/>
            <a:ext cx="413892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just">
              <a:lnSpc>
                <a:spcPct val="100000"/>
              </a:lnSpc>
            </a:pPr>
            <a:r>
              <a:rPr b="1" lang="en-US" sz="2400" spc="-1" strike="noStrike" u="sng">
                <a:solidFill>
                  <a:srgbClr val="bf0041"/>
                </a:solidFill>
                <a:uFillTx/>
                <a:latin typeface="Arial"/>
                <a:ea typeface="DejaVu Sans"/>
              </a:rPr>
              <a:t>Theft</a:t>
            </a:r>
            <a:endParaRPr b="0" lang="en-ZA" sz="2400" spc="-1" strike="noStrike">
              <a:latin typeface="Arial"/>
            </a:endParaRPr>
          </a:p>
        </p:txBody>
      </p:sp>
      <p:pic>
        <p:nvPicPr>
          <p:cNvPr id="105" name="" descr=""/>
          <p:cNvPicPr/>
          <p:nvPr/>
        </p:nvPicPr>
        <p:blipFill>
          <a:blip r:embed="rId18"/>
          <a:stretch/>
        </p:blipFill>
        <p:spPr>
          <a:xfrm>
            <a:off x="1260000" y="5923800"/>
            <a:ext cx="3800520" cy="1618920"/>
          </a:xfrm>
          <a:prstGeom prst="rect">
            <a:avLst/>
          </a:prstGeom>
          <a:ln w="0">
            <a:noFill/>
          </a:ln>
        </p:spPr>
      </p:pic>
      <p:pic>
        <p:nvPicPr>
          <p:cNvPr id="106" name="" descr=""/>
          <p:cNvPicPr/>
          <p:nvPr/>
        </p:nvPicPr>
        <p:blipFill>
          <a:blip r:embed="rId19"/>
          <a:stretch/>
        </p:blipFill>
        <p:spPr>
          <a:xfrm>
            <a:off x="7718400" y="5940000"/>
            <a:ext cx="3800520" cy="1618920"/>
          </a:xfrm>
          <a:prstGeom prst="rect">
            <a:avLst/>
          </a:prstGeom>
          <a:ln w="0">
            <a:noFill/>
          </a:ln>
        </p:spPr>
      </p:pic>
      <p:pic>
        <p:nvPicPr>
          <p:cNvPr id="107" name="" descr=""/>
          <p:cNvPicPr/>
          <p:nvPr/>
        </p:nvPicPr>
        <p:blipFill>
          <a:blip r:embed="rId20"/>
          <a:stretch/>
        </p:blipFill>
        <p:spPr>
          <a:xfrm>
            <a:off x="1260000" y="8000280"/>
            <a:ext cx="3778920" cy="1752120"/>
          </a:xfrm>
          <a:prstGeom prst="rect">
            <a:avLst/>
          </a:prstGeom>
          <a:ln w="0">
            <a:noFill/>
          </a:ln>
        </p:spPr>
      </p:pic>
      <p:pic>
        <p:nvPicPr>
          <p:cNvPr id="108" name="" descr=""/>
          <p:cNvPicPr/>
          <p:nvPr/>
        </p:nvPicPr>
        <p:blipFill>
          <a:blip r:embed="rId21"/>
          <a:stretch/>
        </p:blipFill>
        <p:spPr>
          <a:xfrm>
            <a:off x="7740000" y="8100000"/>
            <a:ext cx="3958920" cy="1719720"/>
          </a:xfrm>
          <a:prstGeom prst="rect">
            <a:avLst/>
          </a:prstGeom>
          <a:ln w="0">
            <a:noFill/>
          </a:ln>
        </p:spPr>
      </p:pic>
      <p:sp>
        <p:nvSpPr>
          <p:cNvPr id="109" name=""/>
          <p:cNvSpPr/>
          <p:nvPr/>
        </p:nvSpPr>
        <p:spPr>
          <a:xfrm>
            <a:off x="7560000" y="5303520"/>
            <a:ext cx="251892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just">
              <a:lnSpc>
                <a:spcPct val="100000"/>
              </a:lnSpc>
            </a:pPr>
            <a:r>
              <a:rPr b="1" lang="en-US" sz="2400" spc="-1" strike="noStrike" u="sng">
                <a:solidFill>
                  <a:srgbClr val="ffbf00"/>
                </a:solidFill>
                <a:uFillTx/>
                <a:latin typeface="Arial"/>
                <a:ea typeface="DejaVu Sans"/>
              </a:rPr>
              <a:t>Solar Energy</a:t>
            </a:r>
            <a:endParaRPr b="0" lang="en-ZA" sz="2400" spc="-1" strike="noStrike">
              <a:latin typeface="Arial"/>
            </a:endParaRPr>
          </a:p>
        </p:txBody>
      </p:sp>
      <p:sp>
        <p:nvSpPr>
          <p:cNvPr id="110" name=""/>
          <p:cNvSpPr/>
          <p:nvPr/>
        </p:nvSpPr>
        <p:spPr>
          <a:xfrm>
            <a:off x="1260000" y="5400000"/>
            <a:ext cx="305892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just">
              <a:lnSpc>
                <a:spcPct val="100000"/>
              </a:lnSpc>
            </a:pPr>
            <a:r>
              <a:rPr b="1" lang="en-US" sz="2400" spc="-1" strike="noStrike" u="sng">
                <a:solidFill>
                  <a:srgbClr val="ffbf00"/>
                </a:solidFill>
                <a:uFillTx/>
                <a:latin typeface="Arial"/>
                <a:ea typeface="DejaVu Sans"/>
              </a:rPr>
              <a:t>Maintenance </a:t>
            </a:r>
            <a:endParaRPr b="0" lang="en-ZA" sz="2400" spc="-1" strike="noStrike">
              <a:latin typeface="Arial"/>
            </a:endParaRPr>
          </a:p>
        </p:txBody>
      </p:sp>
      <p:sp>
        <p:nvSpPr>
          <p:cNvPr id="111" name=""/>
          <p:cNvSpPr/>
          <p:nvPr/>
        </p:nvSpPr>
        <p:spPr>
          <a:xfrm>
            <a:off x="1260000" y="7543800"/>
            <a:ext cx="485892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just">
              <a:lnSpc>
                <a:spcPct val="100000"/>
              </a:lnSpc>
            </a:pPr>
            <a:r>
              <a:rPr b="1" lang="en-US" sz="2400" spc="-1" strike="noStrike" u="sng">
                <a:solidFill>
                  <a:srgbClr val="ffbf00"/>
                </a:solidFill>
                <a:uFillTx/>
                <a:latin typeface="Arial"/>
                <a:ea typeface="DejaVu Sans"/>
              </a:rPr>
              <a:t>Energy Mix</a:t>
            </a:r>
            <a:endParaRPr b="0" lang="en-ZA" sz="2400" spc="-1" strike="noStrike">
              <a:latin typeface="Arial"/>
            </a:endParaRPr>
          </a:p>
        </p:txBody>
      </p:sp>
      <p:sp>
        <p:nvSpPr>
          <p:cNvPr id="112" name=""/>
          <p:cNvSpPr/>
          <p:nvPr/>
        </p:nvSpPr>
        <p:spPr>
          <a:xfrm>
            <a:off x="7718400" y="7643520"/>
            <a:ext cx="485892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just">
              <a:lnSpc>
                <a:spcPct val="100000"/>
              </a:lnSpc>
            </a:pPr>
            <a:r>
              <a:rPr b="1" lang="en-US" sz="2400" spc="-1" strike="noStrike" u="sng">
                <a:solidFill>
                  <a:srgbClr val="ffbf00"/>
                </a:solidFill>
                <a:uFillTx/>
                <a:latin typeface="Arial"/>
                <a:ea typeface="DejaVu Sans"/>
              </a:rPr>
              <a:t>Nuclear </a:t>
            </a:r>
            <a:endParaRPr b="0" lang="en-ZA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" descr=""/>
          <p:cNvPicPr/>
          <p:nvPr/>
        </p:nvPicPr>
        <p:blipFill>
          <a:blip r:embed="rId1"/>
          <a:stretch/>
        </p:blipFill>
        <p:spPr>
          <a:xfrm>
            <a:off x="0" y="720"/>
            <a:ext cx="13002840" cy="9751680"/>
          </a:xfrm>
          <a:prstGeom prst="rect">
            <a:avLst/>
          </a:prstGeom>
          <a:ln w="0">
            <a:noFill/>
          </a:ln>
        </p:spPr>
      </p:pic>
      <p:sp>
        <p:nvSpPr>
          <p:cNvPr id="114" name="Arrow_10"/>
          <p:cNvSpPr/>
          <p:nvPr/>
        </p:nvSpPr>
        <p:spPr>
          <a:xfrm flipH="1" rot="5446200">
            <a:off x="-3612600" y="5143320"/>
            <a:ext cx="7747200" cy="668520"/>
          </a:xfrm>
          <a:prstGeom prst="rightArrow">
            <a:avLst>
              <a:gd name="adj1" fmla="val 32000"/>
              <a:gd name="adj2" fmla="val 65419"/>
            </a:avLst>
          </a:prstGeom>
          <a:solidFill>
            <a:srgbClr val="3f6797"/>
          </a:solidFill>
          <a:ln w="12600">
            <a:noFill/>
          </a:ln>
          <a:effectLst>
            <a:outerShdw blurRad="38160" dir="5400000" dist="25560">
              <a:srgbClr val="000000">
                <a:alpha val="5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15" name="Facilitate the assessment of hard drive disc platelets (Pt), low grade PC boards (Pl) and catalytic converters (Pt, Pl, Rh)_14"/>
          <p:cNvSpPr/>
          <p:nvPr/>
        </p:nvSpPr>
        <p:spPr>
          <a:xfrm rot="16222800">
            <a:off x="-2815920" y="5475960"/>
            <a:ext cx="6166080" cy="6685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19555"/>
                </a:moveTo>
                <a:lnTo>
                  <a:pt x="0" y="2045"/>
                </a:lnTo>
                <a:cubicBezTo>
                  <a:pt x="0" y="916"/>
                  <a:pt x="65" y="0"/>
                  <a:pt x="145" y="0"/>
                </a:cubicBezTo>
                <a:lnTo>
                  <a:pt x="21455" y="0"/>
                </a:lnTo>
                <a:cubicBezTo>
                  <a:pt x="21535" y="0"/>
                  <a:pt x="21600" y="916"/>
                  <a:pt x="21600" y="2045"/>
                </a:cubicBezTo>
                <a:lnTo>
                  <a:pt x="21600" y="19555"/>
                </a:lnTo>
                <a:cubicBezTo>
                  <a:pt x="21600" y="20684"/>
                  <a:pt x="21535" y="21600"/>
                  <a:pt x="21455" y="21600"/>
                </a:cubicBezTo>
                <a:lnTo>
                  <a:pt x="145" y="21600"/>
                </a:lnTo>
                <a:cubicBezTo>
                  <a:pt x="65" y="21600"/>
                  <a:pt x="0" y="20684"/>
                  <a:pt x="0" y="19555"/>
                </a:cubicBezTo>
                <a:close/>
              </a:path>
            </a:pathLst>
          </a:custGeom>
          <a:solidFill>
            <a:srgbClr val="00882b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6" name=""/>
          <p:cNvSpPr/>
          <p:nvPr/>
        </p:nvSpPr>
        <p:spPr>
          <a:xfrm rot="16133400">
            <a:off x="-1634760" y="4797360"/>
            <a:ext cx="3788280" cy="77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en-US" sz="4400" spc="-1" strike="noStrike">
                <a:solidFill>
                  <a:srgbClr val="ffffff"/>
                </a:solidFill>
                <a:latin typeface="Arial"/>
                <a:ea typeface="DejaVu Sans"/>
              </a:rPr>
              <a:t>The Solution</a:t>
            </a:r>
            <a:endParaRPr b="0" lang="en-ZA" sz="4400" spc="-1" strike="noStrike">
              <a:latin typeface="Arial"/>
            </a:endParaRPr>
          </a:p>
        </p:txBody>
      </p:sp>
      <p:sp>
        <p:nvSpPr>
          <p:cNvPr id="117" name="Arrow_11"/>
          <p:cNvSpPr/>
          <p:nvPr/>
        </p:nvSpPr>
        <p:spPr>
          <a:xfrm flipH="1" rot="10846800">
            <a:off x="2518200" y="281160"/>
            <a:ext cx="7747200" cy="668520"/>
          </a:xfrm>
          <a:prstGeom prst="rightArrow">
            <a:avLst>
              <a:gd name="adj1" fmla="val 32000"/>
              <a:gd name="adj2" fmla="val 65419"/>
            </a:avLst>
          </a:prstGeom>
          <a:solidFill>
            <a:srgbClr val="3f6797"/>
          </a:solidFill>
          <a:ln w="12600">
            <a:noFill/>
          </a:ln>
          <a:effectLst>
            <a:outerShdw blurRad="38160" dir="5400000" dist="25560">
              <a:srgbClr val="000000">
                <a:alpha val="5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18" name="Facilitate the assessment of hard drive disc platelets (Pt), low grade PC boards (Pl) and catalytic converters (Pt, Pl, Rh)_15"/>
          <p:cNvSpPr/>
          <p:nvPr/>
        </p:nvSpPr>
        <p:spPr>
          <a:xfrm rot="23400">
            <a:off x="2976480" y="282600"/>
            <a:ext cx="6166080" cy="6685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19555"/>
                </a:moveTo>
                <a:lnTo>
                  <a:pt x="0" y="2045"/>
                </a:lnTo>
                <a:cubicBezTo>
                  <a:pt x="0" y="916"/>
                  <a:pt x="65" y="0"/>
                  <a:pt x="145" y="0"/>
                </a:cubicBezTo>
                <a:lnTo>
                  <a:pt x="21455" y="0"/>
                </a:lnTo>
                <a:cubicBezTo>
                  <a:pt x="21535" y="0"/>
                  <a:pt x="21600" y="916"/>
                  <a:pt x="21600" y="2045"/>
                </a:cubicBezTo>
                <a:lnTo>
                  <a:pt x="21600" y="19555"/>
                </a:lnTo>
                <a:cubicBezTo>
                  <a:pt x="21600" y="20684"/>
                  <a:pt x="21535" y="21600"/>
                  <a:pt x="21455" y="21600"/>
                </a:cubicBezTo>
                <a:lnTo>
                  <a:pt x="145" y="21600"/>
                </a:lnTo>
                <a:cubicBezTo>
                  <a:pt x="65" y="21600"/>
                  <a:pt x="0" y="20684"/>
                  <a:pt x="0" y="19555"/>
                </a:cubicBezTo>
                <a:close/>
              </a:path>
            </a:pathLst>
          </a:custGeom>
          <a:solidFill>
            <a:srgbClr val="00882b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9" name=""/>
          <p:cNvSpPr/>
          <p:nvPr/>
        </p:nvSpPr>
        <p:spPr>
          <a:xfrm rot="21570000">
            <a:off x="4407480" y="246960"/>
            <a:ext cx="4187880" cy="600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en-US" sz="3600" spc="-1" strike="noStrike" u="sng">
                <a:solidFill>
                  <a:srgbClr val="ffffff"/>
                </a:solidFill>
                <a:uFillTx/>
                <a:latin typeface="Arial"/>
                <a:ea typeface="DejaVu Sans"/>
              </a:rPr>
              <a:t>THE AAP-A-CTOR</a:t>
            </a:r>
            <a:endParaRPr b="0" lang="en-ZA" sz="3600" spc="-1" strike="noStrike">
              <a:latin typeface="Arial"/>
            </a:endParaRPr>
          </a:p>
        </p:txBody>
      </p:sp>
      <p:sp>
        <p:nvSpPr>
          <p:cNvPr id="120" name=""/>
          <p:cNvSpPr/>
          <p:nvPr/>
        </p:nvSpPr>
        <p:spPr>
          <a:xfrm rot="21592800">
            <a:off x="276840" y="1162440"/>
            <a:ext cx="12446280" cy="100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en-GB" sz="3200" spc="-1" strike="noStrike">
                <a:solidFill>
                  <a:srgbClr val="e16173"/>
                </a:solidFill>
                <a:latin typeface="Arial"/>
                <a:ea typeface="Tahoma"/>
              </a:rPr>
              <a:t>An Open-Ended Amalgam Renewable Energy Generating Reactor</a:t>
            </a:r>
            <a:r>
              <a:rPr b="1" lang="en-GB" sz="3200" spc="-1" strike="noStrike">
                <a:solidFill>
                  <a:srgbClr val="ffffff"/>
                </a:solidFill>
                <a:latin typeface="Arial"/>
                <a:ea typeface="Tahoma"/>
              </a:rPr>
              <a:t> </a:t>
            </a:r>
            <a:endParaRPr b="0" lang="en-ZA" sz="3200" spc="-1" strike="noStrike">
              <a:latin typeface="Arial"/>
            </a:endParaRPr>
          </a:p>
        </p:txBody>
      </p:sp>
      <p:graphicFrame>
        <p:nvGraphicFramePr>
          <p:cNvPr id="121" name="2D Doughnut Chart_0"/>
          <p:cNvGraphicFramePr/>
          <p:nvPr/>
        </p:nvGraphicFramePr>
        <p:xfrm>
          <a:off x="8034120" y="3200400"/>
          <a:ext cx="4079880" cy="4079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2" name=""/>
          <p:cNvSpPr/>
          <p:nvPr/>
        </p:nvSpPr>
        <p:spPr>
          <a:xfrm rot="21570000">
            <a:off x="7380360" y="2202840"/>
            <a:ext cx="5685480" cy="428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en-US" sz="2400" spc="-1" strike="noStrike">
                <a:solidFill>
                  <a:srgbClr val="ffffff"/>
                </a:solidFill>
                <a:latin typeface="Arial"/>
                <a:ea typeface="DejaVu Sans"/>
              </a:rPr>
              <a:t>RSA Provisional Pat. No. 2023/06492 </a:t>
            </a:r>
            <a:endParaRPr b="0" lang="en-ZA" sz="2400" spc="-1" strike="noStrike">
              <a:latin typeface="Arial"/>
            </a:endParaRPr>
          </a:p>
        </p:txBody>
      </p:sp>
      <p:sp>
        <p:nvSpPr>
          <p:cNvPr id="123" name=""/>
          <p:cNvSpPr/>
          <p:nvPr/>
        </p:nvSpPr>
        <p:spPr>
          <a:xfrm rot="21570000">
            <a:off x="7020000" y="3207600"/>
            <a:ext cx="1869480" cy="428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en-US" sz="2400" spc="-1" strike="noStrike">
                <a:solidFill>
                  <a:srgbClr val="ffffff"/>
                </a:solidFill>
                <a:latin typeface="Arial"/>
                <a:ea typeface="DejaVu Sans"/>
              </a:rPr>
              <a:t>Chemical Hydrogen </a:t>
            </a:r>
            <a:endParaRPr b="0" lang="en-ZA" sz="2400" spc="-1" strike="noStrike">
              <a:latin typeface="Arial"/>
            </a:endParaRPr>
          </a:p>
        </p:txBody>
      </p:sp>
      <p:sp>
        <p:nvSpPr>
          <p:cNvPr id="124" name=""/>
          <p:cNvSpPr/>
          <p:nvPr/>
        </p:nvSpPr>
        <p:spPr>
          <a:xfrm rot="21570000">
            <a:off x="11341440" y="3207600"/>
            <a:ext cx="1795680" cy="428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en-US" sz="2400" spc="-1" strike="noStrike">
                <a:solidFill>
                  <a:srgbClr val="ffffff"/>
                </a:solidFill>
                <a:latin typeface="Arial"/>
                <a:ea typeface="DejaVu Sans"/>
              </a:rPr>
              <a:t>Biomass </a:t>
            </a:r>
            <a:endParaRPr b="0" lang="en-ZA" sz="2400" spc="-1" strike="noStrike">
              <a:latin typeface="Arial"/>
            </a:endParaRPr>
          </a:p>
        </p:txBody>
      </p:sp>
      <p:sp>
        <p:nvSpPr>
          <p:cNvPr id="125" name=""/>
          <p:cNvSpPr/>
          <p:nvPr/>
        </p:nvSpPr>
        <p:spPr>
          <a:xfrm rot="21570000">
            <a:off x="11427120" y="6835320"/>
            <a:ext cx="1573920" cy="43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en-US" sz="2400" spc="-1" strike="noStrike">
                <a:solidFill>
                  <a:srgbClr val="ffffff"/>
                </a:solidFill>
                <a:latin typeface="Arial"/>
                <a:ea typeface="DejaVu Sans"/>
              </a:rPr>
              <a:t>Biofuel </a:t>
            </a:r>
            <a:endParaRPr b="0" lang="en-ZA" sz="2400" spc="-1" strike="noStrike">
              <a:latin typeface="Arial"/>
            </a:endParaRPr>
          </a:p>
        </p:txBody>
      </p:sp>
      <p:sp>
        <p:nvSpPr>
          <p:cNvPr id="126" name=""/>
          <p:cNvSpPr/>
          <p:nvPr/>
        </p:nvSpPr>
        <p:spPr>
          <a:xfrm rot="21570000">
            <a:off x="7311240" y="6863760"/>
            <a:ext cx="1827000" cy="46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en-US" sz="2400" spc="-1" strike="noStrike">
                <a:solidFill>
                  <a:srgbClr val="ffffff"/>
                </a:solidFill>
                <a:latin typeface="Arial"/>
                <a:ea typeface="DejaVu Sans"/>
              </a:rPr>
              <a:t>Fuel Cells </a:t>
            </a:r>
            <a:endParaRPr b="0" lang="en-ZA" sz="2400" spc="-1" strike="noStrike">
              <a:latin typeface="Arial"/>
            </a:endParaRPr>
          </a:p>
        </p:txBody>
      </p:sp>
      <p:sp>
        <p:nvSpPr>
          <p:cNvPr id="127" name=""/>
          <p:cNvSpPr/>
          <p:nvPr/>
        </p:nvSpPr>
        <p:spPr>
          <a:xfrm rot="21570000">
            <a:off x="8910360" y="4582800"/>
            <a:ext cx="2514600" cy="76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en-US" sz="2400" spc="-1" strike="noStrike">
                <a:solidFill>
                  <a:srgbClr val="ffffff"/>
                </a:solidFill>
                <a:latin typeface="Arial"/>
                <a:ea typeface="DejaVu Sans"/>
              </a:rPr>
              <a:t>PREFERRED </a:t>
            </a:r>
            <a:endParaRPr b="0" lang="en-ZA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US" sz="2400" spc="-1" strike="noStrike">
                <a:solidFill>
                  <a:srgbClr val="ffffff"/>
                </a:solidFill>
                <a:latin typeface="Arial"/>
                <a:ea typeface="DejaVu Sans"/>
              </a:rPr>
              <a:t>APPLICATIONS </a:t>
            </a:r>
            <a:endParaRPr b="0" lang="en-ZA" sz="2400" spc="-1" strike="noStrike">
              <a:latin typeface="Arial"/>
            </a:endParaRPr>
          </a:p>
        </p:txBody>
      </p:sp>
      <p:pic>
        <p:nvPicPr>
          <p:cNvPr id="128" name="" descr=""/>
          <p:cNvPicPr/>
          <p:nvPr/>
        </p:nvPicPr>
        <p:blipFill>
          <a:blip r:embed="rId3"/>
          <a:stretch/>
        </p:blipFill>
        <p:spPr>
          <a:xfrm>
            <a:off x="900000" y="2318040"/>
            <a:ext cx="5797800" cy="70408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" descr=""/>
          <p:cNvPicPr/>
          <p:nvPr/>
        </p:nvPicPr>
        <p:blipFill>
          <a:blip r:embed="rId1"/>
          <a:stretch/>
        </p:blipFill>
        <p:spPr>
          <a:xfrm>
            <a:off x="-360" y="-360"/>
            <a:ext cx="3463560" cy="9751680"/>
          </a:xfrm>
          <a:prstGeom prst="rect">
            <a:avLst/>
          </a:prstGeom>
          <a:ln w="0">
            <a:noFill/>
          </a:ln>
        </p:spPr>
      </p:pic>
      <p:pic>
        <p:nvPicPr>
          <p:cNvPr id="130" name="" descr=""/>
          <p:cNvPicPr/>
          <p:nvPr/>
        </p:nvPicPr>
        <p:blipFill>
          <a:blip r:embed="rId2"/>
          <a:stretch/>
        </p:blipFill>
        <p:spPr>
          <a:xfrm flipH="1">
            <a:off x="2973600" y="-360"/>
            <a:ext cx="3427200" cy="9751680"/>
          </a:xfrm>
          <a:prstGeom prst="rect">
            <a:avLst/>
          </a:prstGeom>
          <a:ln w="0">
            <a:noFill/>
          </a:ln>
        </p:spPr>
      </p:pic>
      <p:pic>
        <p:nvPicPr>
          <p:cNvPr id="131" name="" descr=""/>
          <p:cNvPicPr/>
          <p:nvPr/>
        </p:nvPicPr>
        <p:blipFill>
          <a:blip r:embed="rId3"/>
          <a:stretch/>
        </p:blipFill>
        <p:spPr>
          <a:xfrm flipH="1">
            <a:off x="6174000" y="-360"/>
            <a:ext cx="3655800" cy="9751680"/>
          </a:xfrm>
          <a:prstGeom prst="rect">
            <a:avLst/>
          </a:prstGeom>
          <a:ln w="0">
            <a:noFill/>
          </a:ln>
        </p:spPr>
      </p:pic>
      <p:pic>
        <p:nvPicPr>
          <p:cNvPr id="132" name="" descr=""/>
          <p:cNvPicPr/>
          <p:nvPr/>
        </p:nvPicPr>
        <p:blipFill>
          <a:blip r:embed="rId4"/>
          <a:stretch/>
        </p:blipFill>
        <p:spPr>
          <a:xfrm flipH="1">
            <a:off x="9831600" y="720"/>
            <a:ext cx="3173040" cy="9751680"/>
          </a:xfrm>
          <a:prstGeom prst="rect">
            <a:avLst/>
          </a:prstGeom>
          <a:ln w="0">
            <a:noFill/>
          </a:ln>
        </p:spPr>
      </p:pic>
      <p:sp>
        <p:nvSpPr>
          <p:cNvPr id="133" name="Arrow_9"/>
          <p:cNvSpPr/>
          <p:nvPr/>
        </p:nvSpPr>
        <p:spPr>
          <a:xfrm flipH="1" rot="5446200">
            <a:off x="-3315960" y="4503600"/>
            <a:ext cx="7747200" cy="668520"/>
          </a:xfrm>
          <a:prstGeom prst="rightArrow">
            <a:avLst>
              <a:gd name="adj1" fmla="val 32000"/>
              <a:gd name="adj2" fmla="val 65419"/>
            </a:avLst>
          </a:prstGeom>
          <a:solidFill>
            <a:srgbClr val="3f6797"/>
          </a:solidFill>
          <a:ln w="12600">
            <a:noFill/>
          </a:ln>
          <a:effectLst>
            <a:outerShdw blurRad="38160" dir="5400000" dist="25560">
              <a:srgbClr val="000000">
                <a:alpha val="5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34" name="Facilitate the assessment of hard drive disc platelets (Pt), low grade PC boards (Pl) and catalytic converters (Pt, Pl, Rh)_13"/>
          <p:cNvSpPr/>
          <p:nvPr/>
        </p:nvSpPr>
        <p:spPr>
          <a:xfrm rot="16222800">
            <a:off x="-2519280" y="4836240"/>
            <a:ext cx="6166080" cy="6685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19555"/>
                </a:moveTo>
                <a:lnTo>
                  <a:pt x="0" y="2045"/>
                </a:lnTo>
                <a:cubicBezTo>
                  <a:pt x="0" y="916"/>
                  <a:pt x="65" y="0"/>
                  <a:pt x="145" y="0"/>
                </a:cubicBezTo>
                <a:lnTo>
                  <a:pt x="21455" y="0"/>
                </a:lnTo>
                <a:cubicBezTo>
                  <a:pt x="21535" y="0"/>
                  <a:pt x="21600" y="916"/>
                  <a:pt x="21600" y="2045"/>
                </a:cubicBezTo>
                <a:lnTo>
                  <a:pt x="21600" y="19555"/>
                </a:lnTo>
                <a:cubicBezTo>
                  <a:pt x="21600" y="20684"/>
                  <a:pt x="21535" y="21600"/>
                  <a:pt x="21455" y="21600"/>
                </a:cubicBezTo>
                <a:lnTo>
                  <a:pt x="145" y="21600"/>
                </a:lnTo>
                <a:cubicBezTo>
                  <a:pt x="65" y="21600"/>
                  <a:pt x="0" y="20684"/>
                  <a:pt x="0" y="19555"/>
                </a:cubicBezTo>
                <a:close/>
              </a:path>
            </a:pathLst>
          </a:custGeom>
          <a:solidFill>
            <a:srgbClr val="00882b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5" name=""/>
          <p:cNvSpPr/>
          <p:nvPr/>
        </p:nvSpPr>
        <p:spPr>
          <a:xfrm rot="16166400">
            <a:off x="-2063880" y="4555080"/>
            <a:ext cx="5101560" cy="708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en-US" sz="4000" spc="-1" strike="noStrike" u="sng">
                <a:solidFill>
                  <a:srgbClr val="ffffff"/>
                </a:solidFill>
                <a:uFillTx/>
                <a:latin typeface="Arial"/>
                <a:ea typeface="DejaVu Sans"/>
              </a:rPr>
              <a:t>MARKET SHARE</a:t>
            </a:r>
            <a:endParaRPr b="0" lang="en-ZA" sz="4000" spc="-1" strike="noStrike">
              <a:latin typeface="Arial"/>
            </a:endParaRPr>
          </a:p>
        </p:txBody>
      </p:sp>
      <p:pic>
        <p:nvPicPr>
          <p:cNvPr id="136" name="" descr=""/>
          <p:cNvPicPr/>
          <p:nvPr/>
        </p:nvPicPr>
        <p:blipFill>
          <a:blip r:embed="rId5"/>
          <a:stretch/>
        </p:blipFill>
        <p:spPr>
          <a:xfrm>
            <a:off x="5220000" y="360000"/>
            <a:ext cx="2284200" cy="684000"/>
          </a:xfrm>
          <a:prstGeom prst="rect">
            <a:avLst/>
          </a:prstGeom>
          <a:ln w="0">
            <a:noFill/>
          </a:ln>
        </p:spPr>
      </p:pic>
      <p:sp>
        <p:nvSpPr>
          <p:cNvPr id="137" name=""/>
          <p:cNvSpPr/>
          <p:nvPr/>
        </p:nvSpPr>
        <p:spPr>
          <a:xfrm>
            <a:off x="5220000" y="360000"/>
            <a:ext cx="2055600" cy="48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 </a:t>
            </a: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ENERGY</a:t>
            </a:r>
            <a:endParaRPr b="0" lang="en-ZA" sz="2800" spc="-1" strike="noStrike">
              <a:latin typeface="Arial"/>
            </a:endParaRPr>
          </a:p>
        </p:txBody>
      </p:sp>
      <p:graphicFrame>
        <p:nvGraphicFramePr>
          <p:cNvPr id="138" name="2D Doughnut Chart_1"/>
          <p:cNvGraphicFramePr/>
          <p:nvPr/>
        </p:nvGraphicFramePr>
        <p:xfrm>
          <a:off x="2388960" y="2005200"/>
          <a:ext cx="8228880" cy="5700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39" name=""/>
          <p:cNvSpPr/>
          <p:nvPr/>
        </p:nvSpPr>
        <p:spPr>
          <a:xfrm rot="21585000">
            <a:off x="4932360" y="4209480"/>
            <a:ext cx="3138120" cy="88128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 </a:t>
            </a: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MARKET</a:t>
            </a:r>
            <a:endParaRPr b="0" lang="en-ZA" sz="2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OPPORTUNITY</a:t>
            </a:r>
            <a:endParaRPr b="0" lang="en-ZA" sz="2800" spc="-1" strike="noStrike">
              <a:latin typeface="Arial"/>
            </a:endParaRPr>
          </a:p>
        </p:txBody>
      </p:sp>
      <p:sp>
        <p:nvSpPr>
          <p:cNvPr id="140" name=""/>
          <p:cNvSpPr/>
          <p:nvPr/>
        </p:nvSpPr>
        <p:spPr>
          <a:xfrm rot="18855600">
            <a:off x="3305520" y="3175560"/>
            <a:ext cx="3138120" cy="88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 </a:t>
            </a: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60% LANDFILLED</a:t>
            </a:r>
            <a:endParaRPr b="0" lang="en-ZA" sz="2800" spc="-1" strike="noStrike">
              <a:latin typeface="Arial"/>
            </a:endParaRPr>
          </a:p>
        </p:txBody>
      </p:sp>
      <p:sp>
        <p:nvSpPr>
          <p:cNvPr id="141" name=""/>
          <p:cNvSpPr/>
          <p:nvPr/>
        </p:nvSpPr>
        <p:spPr>
          <a:xfrm rot="14238000">
            <a:off x="3620160" y="6045480"/>
            <a:ext cx="3138120" cy="88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 </a:t>
            </a:r>
            <a:endParaRPr b="0" lang="en-ZA" sz="2800" spc="-1" strike="noStrike">
              <a:latin typeface="Arial"/>
            </a:endParaRPr>
          </a:p>
        </p:txBody>
      </p:sp>
      <p:sp>
        <p:nvSpPr>
          <p:cNvPr id="142" name=""/>
          <p:cNvSpPr/>
          <p:nvPr/>
        </p:nvSpPr>
        <p:spPr>
          <a:xfrm rot="3127800">
            <a:off x="6318720" y="2733480"/>
            <a:ext cx="3138120" cy="13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 </a:t>
            </a: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200 000 GWh</a:t>
            </a:r>
            <a:endParaRPr b="0" lang="en-ZA" sz="2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Current</a:t>
            </a:r>
            <a:endParaRPr b="0" lang="en-ZA" sz="2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Deficit</a:t>
            </a:r>
            <a:endParaRPr b="0" lang="en-ZA" sz="2800" spc="-1" strike="noStrike">
              <a:latin typeface="Arial"/>
            </a:endParaRPr>
          </a:p>
        </p:txBody>
      </p:sp>
      <p:sp>
        <p:nvSpPr>
          <p:cNvPr id="143" name=""/>
          <p:cNvSpPr/>
          <p:nvPr/>
        </p:nvSpPr>
        <p:spPr>
          <a:xfrm rot="8129400">
            <a:off x="6409080" y="5717520"/>
            <a:ext cx="3138120" cy="127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 </a:t>
            </a:r>
            <a:endParaRPr b="0" lang="en-ZA" sz="2800" spc="-1" strike="noStrike">
              <a:latin typeface="Arial"/>
            </a:endParaRPr>
          </a:p>
        </p:txBody>
      </p:sp>
      <p:sp>
        <p:nvSpPr>
          <p:cNvPr id="144" name=""/>
          <p:cNvSpPr/>
          <p:nvPr/>
        </p:nvSpPr>
        <p:spPr>
          <a:xfrm rot="3127800">
            <a:off x="3206520" y="5568120"/>
            <a:ext cx="3138120" cy="88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 </a:t>
            </a: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200 000 GWh</a:t>
            </a:r>
            <a:endParaRPr b="0" lang="en-ZA" sz="2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Reserves  </a:t>
            </a:r>
            <a:endParaRPr b="0" lang="en-ZA" sz="2800" spc="-1" strike="noStrike">
              <a:latin typeface="Arial"/>
            </a:endParaRPr>
          </a:p>
        </p:txBody>
      </p:sp>
      <p:sp>
        <p:nvSpPr>
          <p:cNvPr id="145" name=""/>
          <p:cNvSpPr/>
          <p:nvPr/>
        </p:nvSpPr>
        <p:spPr>
          <a:xfrm rot="6764400">
            <a:off x="3275280" y="2835720"/>
            <a:ext cx="3138120" cy="1380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 </a:t>
            </a: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200 000 GWh</a:t>
            </a:r>
            <a:endParaRPr b="0" lang="en-ZA" sz="2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Current</a:t>
            </a:r>
            <a:endParaRPr b="0" lang="en-ZA" sz="2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Output</a:t>
            </a:r>
            <a:endParaRPr b="0" lang="en-ZA" sz="2800" spc="-1" strike="noStrike">
              <a:latin typeface="Arial"/>
            </a:endParaRPr>
          </a:p>
        </p:txBody>
      </p:sp>
      <p:sp>
        <p:nvSpPr>
          <p:cNvPr id="146" name=""/>
          <p:cNvSpPr/>
          <p:nvPr/>
        </p:nvSpPr>
        <p:spPr>
          <a:xfrm rot="18976200">
            <a:off x="6079680" y="6056280"/>
            <a:ext cx="3138120" cy="1017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 </a:t>
            </a: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100 000 GWh</a:t>
            </a:r>
            <a:endParaRPr b="0" lang="en-ZA" sz="2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Security </a:t>
            </a:r>
            <a:endParaRPr b="0" lang="en-ZA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" descr=""/>
          <p:cNvPicPr/>
          <p:nvPr/>
        </p:nvPicPr>
        <p:blipFill>
          <a:blip r:embed="rId1"/>
          <a:stretch/>
        </p:blipFill>
        <p:spPr>
          <a:xfrm flipH="1" rot="16210200">
            <a:off x="4690800" y="-1780200"/>
            <a:ext cx="3619440" cy="12992040"/>
          </a:xfrm>
          <a:prstGeom prst="rect">
            <a:avLst/>
          </a:prstGeom>
          <a:ln w="0">
            <a:noFill/>
          </a:ln>
        </p:spPr>
      </p:pic>
      <p:pic>
        <p:nvPicPr>
          <p:cNvPr id="148" name="" descr=""/>
          <p:cNvPicPr/>
          <p:nvPr/>
        </p:nvPicPr>
        <p:blipFill>
          <a:blip r:embed="rId2"/>
          <a:stretch/>
        </p:blipFill>
        <p:spPr>
          <a:xfrm flipH="1" rot="16210200">
            <a:off x="4689720" y="1503000"/>
            <a:ext cx="3619080" cy="12992040"/>
          </a:xfrm>
          <a:prstGeom prst="rect">
            <a:avLst/>
          </a:prstGeom>
          <a:ln w="0">
            <a:noFill/>
          </a:ln>
        </p:spPr>
      </p:pic>
      <p:pic>
        <p:nvPicPr>
          <p:cNvPr id="149" name="" descr=""/>
          <p:cNvPicPr/>
          <p:nvPr/>
        </p:nvPicPr>
        <p:blipFill>
          <a:blip r:embed="rId3"/>
          <a:stretch/>
        </p:blipFill>
        <p:spPr>
          <a:xfrm flipH="1" rot="16210200">
            <a:off x="4690440" y="-4895640"/>
            <a:ext cx="3619440" cy="12992040"/>
          </a:xfrm>
          <a:prstGeom prst="rect">
            <a:avLst/>
          </a:prstGeom>
          <a:ln w="0">
            <a:noFill/>
          </a:ln>
        </p:spPr>
      </p:pic>
      <p:sp>
        <p:nvSpPr>
          <p:cNvPr id="150" name="Facilitate the assessment of hard drive disc platelets (Pt), low grade PC boards (Pl) and catalytic converters (Pt, Pl, Rh)"/>
          <p:cNvSpPr/>
          <p:nvPr/>
        </p:nvSpPr>
        <p:spPr>
          <a:xfrm>
            <a:off x="1108440" y="1143000"/>
            <a:ext cx="3093840" cy="7884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19555"/>
                </a:moveTo>
                <a:lnTo>
                  <a:pt x="0" y="2045"/>
                </a:lnTo>
                <a:cubicBezTo>
                  <a:pt x="0" y="916"/>
                  <a:pt x="65" y="0"/>
                  <a:pt x="145" y="0"/>
                </a:cubicBezTo>
                <a:lnTo>
                  <a:pt x="21455" y="0"/>
                </a:lnTo>
                <a:cubicBezTo>
                  <a:pt x="21535" y="0"/>
                  <a:pt x="21600" y="916"/>
                  <a:pt x="21600" y="2045"/>
                </a:cubicBezTo>
                <a:lnTo>
                  <a:pt x="21600" y="19555"/>
                </a:lnTo>
                <a:cubicBezTo>
                  <a:pt x="21600" y="20684"/>
                  <a:pt x="21535" y="21600"/>
                  <a:pt x="21455" y="21600"/>
                </a:cubicBezTo>
                <a:lnTo>
                  <a:pt x="145" y="21600"/>
                </a:lnTo>
                <a:cubicBezTo>
                  <a:pt x="65" y="21600"/>
                  <a:pt x="0" y="20684"/>
                  <a:pt x="0" y="19555"/>
                </a:cubicBezTo>
                <a:close/>
              </a:path>
            </a:pathLst>
          </a:custGeom>
          <a:solidFill>
            <a:srgbClr val="00882b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noAutofit/>
          </a:bodyPr>
          <a:p>
            <a:pPr algn="ctr">
              <a:lnSpc>
                <a:spcPct val="100000"/>
              </a:lnSpc>
              <a:spcBef>
                <a:spcPts val="4201"/>
              </a:spcBef>
              <a:tabLst>
                <a:tab algn="l" pos="0"/>
              </a:tabLst>
            </a:pPr>
            <a:r>
              <a:rPr b="0" lang="en-US" sz="2200" spc="-1" strike="noStrike">
                <a:solidFill>
                  <a:srgbClr val="ffffff"/>
                </a:solidFill>
                <a:latin typeface="Helvetica Light"/>
                <a:ea typeface="Helvetica Light"/>
              </a:rPr>
              <a:t>Submit Full Patent of Apparatus;</a:t>
            </a:r>
            <a:endParaRPr b="0" lang="en-ZA" sz="2200" spc="-1" strike="noStrike">
              <a:latin typeface="Arial"/>
            </a:endParaRPr>
          </a:p>
        </p:txBody>
      </p:sp>
      <p:sp>
        <p:nvSpPr>
          <p:cNvPr id="151" name="Arrow"/>
          <p:cNvSpPr/>
          <p:nvPr/>
        </p:nvSpPr>
        <p:spPr>
          <a:xfrm flipH="1" rot="10800000">
            <a:off x="4325400" y="1231920"/>
            <a:ext cx="1245960" cy="668520"/>
          </a:xfrm>
          <a:prstGeom prst="rightArrow">
            <a:avLst>
              <a:gd name="adj1" fmla="val 32000"/>
              <a:gd name="adj2" fmla="val 65419"/>
            </a:avLst>
          </a:prstGeom>
          <a:solidFill>
            <a:srgbClr val="3f6797"/>
          </a:solidFill>
          <a:ln w="12600">
            <a:noFill/>
          </a:ln>
          <a:effectLst>
            <a:outerShdw blurRad="38160" dir="5400000" dist="25560">
              <a:srgbClr val="000000">
                <a:alpha val="5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pic>
        <p:nvPicPr>
          <p:cNvPr id="152" name="" descr=""/>
          <p:cNvPicPr/>
          <p:nvPr/>
        </p:nvPicPr>
        <p:blipFill>
          <a:blip r:embed="rId4"/>
          <a:stretch/>
        </p:blipFill>
        <p:spPr>
          <a:xfrm>
            <a:off x="1600200" y="228600"/>
            <a:ext cx="2284200" cy="684000"/>
          </a:xfrm>
          <a:prstGeom prst="rect">
            <a:avLst/>
          </a:prstGeom>
          <a:ln w="0">
            <a:noFill/>
          </a:ln>
        </p:spPr>
      </p:pic>
      <p:sp>
        <p:nvSpPr>
          <p:cNvPr id="153" name=""/>
          <p:cNvSpPr/>
          <p:nvPr/>
        </p:nvSpPr>
        <p:spPr>
          <a:xfrm>
            <a:off x="1739520" y="228600"/>
            <a:ext cx="2055600" cy="48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 </a:t>
            </a: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Aug. 2024</a:t>
            </a:r>
            <a:endParaRPr b="0" lang="en-ZA" sz="2800" spc="-1" strike="noStrike">
              <a:latin typeface="Arial"/>
            </a:endParaRPr>
          </a:p>
        </p:txBody>
      </p:sp>
      <p:pic>
        <p:nvPicPr>
          <p:cNvPr id="154" name="" descr=""/>
          <p:cNvPicPr/>
          <p:nvPr/>
        </p:nvPicPr>
        <p:blipFill>
          <a:blip r:embed="rId5"/>
          <a:stretch/>
        </p:blipFill>
        <p:spPr>
          <a:xfrm>
            <a:off x="5943600" y="228600"/>
            <a:ext cx="2284200" cy="684000"/>
          </a:xfrm>
          <a:prstGeom prst="rect">
            <a:avLst/>
          </a:prstGeom>
          <a:ln w="0">
            <a:noFill/>
          </a:ln>
        </p:spPr>
      </p:pic>
      <p:sp>
        <p:nvSpPr>
          <p:cNvPr id="155" name=""/>
          <p:cNvSpPr/>
          <p:nvPr/>
        </p:nvSpPr>
        <p:spPr>
          <a:xfrm>
            <a:off x="6082920" y="280800"/>
            <a:ext cx="2055600" cy="48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 </a:t>
            </a: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Oct. 2024</a:t>
            </a:r>
            <a:endParaRPr b="0" lang="en-ZA" sz="2800" spc="-1" strike="noStrike">
              <a:latin typeface="Arial"/>
            </a:endParaRPr>
          </a:p>
        </p:txBody>
      </p:sp>
      <p:sp>
        <p:nvSpPr>
          <p:cNvPr id="156" name="Facilitate the assessment of hard drive disc platelets (Pt), low grade PC boards (Pl) and catalytic converters (Pt, Pl, Rh)_0"/>
          <p:cNvSpPr/>
          <p:nvPr/>
        </p:nvSpPr>
        <p:spPr>
          <a:xfrm>
            <a:off x="5626080" y="1143000"/>
            <a:ext cx="2865240" cy="7711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19555"/>
                </a:moveTo>
                <a:lnTo>
                  <a:pt x="0" y="2045"/>
                </a:lnTo>
                <a:cubicBezTo>
                  <a:pt x="0" y="916"/>
                  <a:pt x="65" y="0"/>
                  <a:pt x="145" y="0"/>
                </a:cubicBezTo>
                <a:lnTo>
                  <a:pt x="21455" y="0"/>
                </a:lnTo>
                <a:cubicBezTo>
                  <a:pt x="21535" y="0"/>
                  <a:pt x="21600" y="916"/>
                  <a:pt x="21600" y="2045"/>
                </a:cubicBezTo>
                <a:lnTo>
                  <a:pt x="21600" y="19555"/>
                </a:lnTo>
                <a:cubicBezTo>
                  <a:pt x="21600" y="20684"/>
                  <a:pt x="21535" y="21600"/>
                  <a:pt x="21455" y="21600"/>
                </a:cubicBezTo>
                <a:lnTo>
                  <a:pt x="145" y="21600"/>
                </a:lnTo>
                <a:cubicBezTo>
                  <a:pt x="65" y="21600"/>
                  <a:pt x="0" y="20684"/>
                  <a:pt x="0" y="19555"/>
                </a:cubicBezTo>
                <a:close/>
              </a:path>
            </a:pathLst>
          </a:custGeom>
          <a:solidFill>
            <a:srgbClr val="00882b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noAutofit/>
          </a:bodyPr>
          <a:p>
            <a:pPr algn="ctr">
              <a:lnSpc>
                <a:spcPct val="100000"/>
              </a:lnSpc>
              <a:spcBef>
                <a:spcPts val="4201"/>
              </a:spcBef>
              <a:tabLst>
                <a:tab algn="l" pos="0"/>
              </a:tabLst>
            </a:pPr>
            <a:r>
              <a:rPr b="0" lang="en-US" sz="2200" spc="-1" strike="noStrike">
                <a:solidFill>
                  <a:srgbClr val="ffffff"/>
                </a:solidFill>
                <a:latin typeface="Helvetica Light"/>
                <a:ea typeface="Helvetica Light"/>
              </a:rPr>
              <a:t>Complete prototypes;</a:t>
            </a:r>
            <a:endParaRPr b="0" lang="en-ZA" sz="2200" spc="-1" strike="noStrike">
              <a:latin typeface="Arial"/>
            </a:endParaRPr>
          </a:p>
        </p:txBody>
      </p:sp>
      <p:sp>
        <p:nvSpPr>
          <p:cNvPr id="157" name="Arrow_1"/>
          <p:cNvSpPr/>
          <p:nvPr/>
        </p:nvSpPr>
        <p:spPr>
          <a:xfrm flipH="1" rot="10800000">
            <a:off x="8529480" y="1214640"/>
            <a:ext cx="1245960" cy="668520"/>
          </a:xfrm>
          <a:prstGeom prst="rightArrow">
            <a:avLst>
              <a:gd name="adj1" fmla="val 32000"/>
              <a:gd name="adj2" fmla="val 65419"/>
            </a:avLst>
          </a:prstGeom>
          <a:solidFill>
            <a:srgbClr val="3f6797"/>
          </a:solidFill>
          <a:ln w="12600">
            <a:noFill/>
          </a:ln>
          <a:effectLst>
            <a:outerShdw blurRad="38160" dir="5400000" dist="25560">
              <a:srgbClr val="000000">
                <a:alpha val="5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pic>
        <p:nvPicPr>
          <p:cNvPr id="158" name="" descr=""/>
          <p:cNvPicPr/>
          <p:nvPr/>
        </p:nvPicPr>
        <p:blipFill>
          <a:blip r:embed="rId6"/>
          <a:stretch/>
        </p:blipFill>
        <p:spPr>
          <a:xfrm>
            <a:off x="10250280" y="211320"/>
            <a:ext cx="2284200" cy="684000"/>
          </a:xfrm>
          <a:prstGeom prst="rect">
            <a:avLst/>
          </a:prstGeom>
          <a:ln w="0">
            <a:noFill/>
          </a:ln>
        </p:spPr>
      </p:pic>
      <p:sp>
        <p:nvSpPr>
          <p:cNvPr id="159" name=""/>
          <p:cNvSpPr/>
          <p:nvPr/>
        </p:nvSpPr>
        <p:spPr>
          <a:xfrm>
            <a:off x="10389600" y="263520"/>
            <a:ext cx="2055600" cy="48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 </a:t>
            </a: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Nov. 2024</a:t>
            </a:r>
            <a:endParaRPr b="0" lang="en-ZA" sz="2800" spc="-1" strike="noStrike">
              <a:latin typeface="Arial"/>
            </a:endParaRPr>
          </a:p>
        </p:txBody>
      </p:sp>
      <p:sp>
        <p:nvSpPr>
          <p:cNvPr id="160" name="Facilitate the assessment of hard drive disc platelets (Pt), low grade PC boards (Pl) and catalytic converters (Pt, Pl, Rh)_1"/>
          <p:cNvSpPr/>
          <p:nvPr/>
        </p:nvSpPr>
        <p:spPr>
          <a:xfrm>
            <a:off x="9847080" y="1143000"/>
            <a:ext cx="2865240" cy="701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19555"/>
                </a:moveTo>
                <a:lnTo>
                  <a:pt x="0" y="2045"/>
                </a:lnTo>
                <a:cubicBezTo>
                  <a:pt x="0" y="916"/>
                  <a:pt x="65" y="0"/>
                  <a:pt x="145" y="0"/>
                </a:cubicBezTo>
                <a:lnTo>
                  <a:pt x="21455" y="0"/>
                </a:lnTo>
                <a:cubicBezTo>
                  <a:pt x="21535" y="0"/>
                  <a:pt x="21600" y="916"/>
                  <a:pt x="21600" y="2045"/>
                </a:cubicBezTo>
                <a:lnTo>
                  <a:pt x="21600" y="19555"/>
                </a:lnTo>
                <a:cubicBezTo>
                  <a:pt x="21600" y="20684"/>
                  <a:pt x="21535" y="21600"/>
                  <a:pt x="21455" y="21600"/>
                </a:cubicBezTo>
                <a:lnTo>
                  <a:pt x="145" y="21600"/>
                </a:lnTo>
                <a:cubicBezTo>
                  <a:pt x="65" y="21600"/>
                  <a:pt x="0" y="20684"/>
                  <a:pt x="0" y="19555"/>
                </a:cubicBezTo>
                <a:close/>
              </a:path>
            </a:pathLst>
          </a:custGeom>
          <a:solidFill>
            <a:srgbClr val="00882b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noAutofit/>
          </a:bodyPr>
          <a:p>
            <a:pPr algn="ctr">
              <a:lnSpc>
                <a:spcPct val="100000"/>
              </a:lnSpc>
              <a:spcBef>
                <a:spcPts val="4201"/>
              </a:spcBef>
              <a:tabLst>
                <a:tab algn="l" pos="0"/>
              </a:tabLst>
            </a:pPr>
            <a:r>
              <a:rPr b="0" lang="en-US" sz="2200" spc="-1" strike="noStrike">
                <a:solidFill>
                  <a:srgbClr val="ffffff"/>
                </a:solidFill>
                <a:latin typeface="Helvetica Light"/>
                <a:ea typeface="Helvetica Light"/>
              </a:rPr>
              <a:t>Run C/Hydro/Biogas Tests;</a:t>
            </a:r>
            <a:endParaRPr b="0" lang="en-ZA" sz="2200" spc="-1" strike="noStrike">
              <a:latin typeface="Arial"/>
            </a:endParaRPr>
          </a:p>
        </p:txBody>
      </p:sp>
      <p:pic>
        <p:nvPicPr>
          <p:cNvPr id="161" name="" descr=""/>
          <p:cNvPicPr/>
          <p:nvPr/>
        </p:nvPicPr>
        <p:blipFill>
          <a:blip r:embed="rId7"/>
          <a:stretch/>
        </p:blipFill>
        <p:spPr>
          <a:xfrm>
            <a:off x="1600200" y="2338200"/>
            <a:ext cx="2284200" cy="684000"/>
          </a:xfrm>
          <a:prstGeom prst="rect">
            <a:avLst/>
          </a:prstGeom>
          <a:ln w="0">
            <a:noFill/>
          </a:ln>
        </p:spPr>
      </p:pic>
      <p:sp>
        <p:nvSpPr>
          <p:cNvPr id="162" name=""/>
          <p:cNvSpPr/>
          <p:nvPr/>
        </p:nvSpPr>
        <p:spPr>
          <a:xfrm>
            <a:off x="1739520" y="2390400"/>
            <a:ext cx="2055600" cy="48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 </a:t>
            </a: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Dec. 2024</a:t>
            </a:r>
            <a:endParaRPr b="0" lang="en-ZA" sz="2800" spc="-1" strike="noStrike">
              <a:latin typeface="Arial"/>
            </a:endParaRPr>
          </a:p>
        </p:txBody>
      </p:sp>
      <p:sp>
        <p:nvSpPr>
          <p:cNvPr id="163" name="Facilitate the assessment of hard drive disc platelets (Pt), low grade PC boards (Pl) and catalytic converters (Pt, Pl, Rh)_2"/>
          <p:cNvSpPr/>
          <p:nvPr/>
        </p:nvSpPr>
        <p:spPr>
          <a:xfrm>
            <a:off x="1019160" y="3200400"/>
            <a:ext cx="3093840" cy="8971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19555"/>
                </a:moveTo>
                <a:lnTo>
                  <a:pt x="0" y="2045"/>
                </a:lnTo>
                <a:cubicBezTo>
                  <a:pt x="0" y="916"/>
                  <a:pt x="65" y="0"/>
                  <a:pt x="145" y="0"/>
                </a:cubicBezTo>
                <a:lnTo>
                  <a:pt x="21455" y="0"/>
                </a:lnTo>
                <a:cubicBezTo>
                  <a:pt x="21535" y="0"/>
                  <a:pt x="21600" y="916"/>
                  <a:pt x="21600" y="2045"/>
                </a:cubicBezTo>
                <a:lnTo>
                  <a:pt x="21600" y="19555"/>
                </a:lnTo>
                <a:cubicBezTo>
                  <a:pt x="21600" y="20684"/>
                  <a:pt x="21535" y="21600"/>
                  <a:pt x="21455" y="21600"/>
                </a:cubicBezTo>
                <a:lnTo>
                  <a:pt x="145" y="21600"/>
                </a:lnTo>
                <a:cubicBezTo>
                  <a:pt x="65" y="21600"/>
                  <a:pt x="0" y="20684"/>
                  <a:pt x="0" y="19555"/>
                </a:cubicBezTo>
                <a:close/>
              </a:path>
            </a:pathLst>
          </a:custGeom>
          <a:solidFill>
            <a:srgbClr val="00882b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noAutofit/>
          </a:bodyPr>
          <a:p>
            <a:pPr algn="ctr">
              <a:lnSpc>
                <a:spcPct val="100000"/>
              </a:lnSpc>
              <a:spcBef>
                <a:spcPts val="4201"/>
              </a:spcBef>
              <a:tabLst>
                <a:tab algn="l" pos="0"/>
              </a:tabLst>
            </a:pPr>
            <a:r>
              <a:rPr b="0" lang="en-US" sz="2200" spc="-1" strike="noStrike">
                <a:solidFill>
                  <a:srgbClr val="ffffff"/>
                </a:solidFill>
                <a:latin typeface="Helvetica Light"/>
                <a:ea typeface="Helvetica Light"/>
              </a:rPr>
              <a:t>Run Hydrogen Fuel Cell Tests; </a:t>
            </a:r>
            <a:endParaRPr b="0" lang="en-ZA" sz="2200" spc="-1" strike="noStrike">
              <a:latin typeface="Arial"/>
            </a:endParaRPr>
          </a:p>
        </p:txBody>
      </p:sp>
      <p:sp>
        <p:nvSpPr>
          <p:cNvPr id="164" name="Arrow_2"/>
          <p:cNvSpPr/>
          <p:nvPr/>
        </p:nvSpPr>
        <p:spPr>
          <a:xfrm flipH="1" rot="10800000">
            <a:off x="4221000" y="3430800"/>
            <a:ext cx="1245960" cy="668520"/>
          </a:xfrm>
          <a:prstGeom prst="rightArrow">
            <a:avLst>
              <a:gd name="adj1" fmla="val 32000"/>
              <a:gd name="adj2" fmla="val 65419"/>
            </a:avLst>
          </a:prstGeom>
          <a:solidFill>
            <a:srgbClr val="3f6797"/>
          </a:solidFill>
          <a:ln w="12600">
            <a:noFill/>
          </a:ln>
          <a:effectLst>
            <a:outerShdw blurRad="38160" dir="5400000" dist="25560">
              <a:srgbClr val="000000">
                <a:alpha val="5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pic>
        <p:nvPicPr>
          <p:cNvPr id="165" name="" descr=""/>
          <p:cNvPicPr/>
          <p:nvPr/>
        </p:nvPicPr>
        <p:blipFill>
          <a:blip r:embed="rId8"/>
          <a:stretch/>
        </p:blipFill>
        <p:spPr>
          <a:xfrm>
            <a:off x="5907240" y="2286000"/>
            <a:ext cx="2284200" cy="684000"/>
          </a:xfrm>
          <a:prstGeom prst="rect">
            <a:avLst/>
          </a:prstGeom>
          <a:ln w="0">
            <a:noFill/>
          </a:ln>
        </p:spPr>
      </p:pic>
      <p:sp>
        <p:nvSpPr>
          <p:cNvPr id="166" name=""/>
          <p:cNvSpPr/>
          <p:nvPr/>
        </p:nvSpPr>
        <p:spPr>
          <a:xfrm>
            <a:off x="6046560" y="2338200"/>
            <a:ext cx="2055600" cy="48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 </a:t>
            </a: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Feb. 2025</a:t>
            </a:r>
            <a:endParaRPr b="0" lang="en-ZA" sz="2800" spc="-1" strike="noStrike">
              <a:latin typeface="Arial"/>
            </a:endParaRPr>
          </a:p>
        </p:txBody>
      </p:sp>
      <p:sp>
        <p:nvSpPr>
          <p:cNvPr id="167" name="Facilitate the assessment of hard drive disc platelets (Pt), low grade PC boards (Pl) and catalytic converters (Pt, Pl, Rh)_3"/>
          <p:cNvSpPr/>
          <p:nvPr/>
        </p:nvSpPr>
        <p:spPr>
          <a:xfrm>
            <a:off x="1002240" y="5486400"/>
            <a:ext cx="3075840" cy="8971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19555"/>
                </a:moveTo>
                <a:lnTo>
                  <a:pt x="0" y="2045"/>
                </a:lnTo>
                <a:cubicBezTo>
                  <a:pt x="0" y="916"/>
                  <a:pt x="65" y="0"/>
                  <a:pt x="145" y="0"/>
                </a:cubicBezTo>
                <a:lnTo>
                  <a:pt x="21455" y="0"/>
                </a:lnTo>
                <a:cubicBezTo>
                  <a:pt x="21535" y="0"/>
                  <a:pt x="21600" y="916"/>
                  <a:pt x="21600" y="2045"/>
                </a:cubicBezTo>
                <a:lnTo>
                  <a:pt x="21600" y="19555"/>
                </a:lnTo>
                <a:cubicBezTo>
                  <a:pt x="21600" y="20684"/>
                  <a:pt x="21535" y="21600"/>
                  <a:pt x="21455" y="21600"/>
                </a:cubicBezTo>
                <a:lnTo>
                  <a:pt x="145" y="21600"/>
                </a:lnTo>
                <a:cubicBezTo>
                  <a:pt x="65" y="21600"/>
                  <a:pt x="0" y="20684"/>
                  <a:pt x="0" y="19555"/>
                </a:cubicBezTo>
                <a:close/>
              </a:path>
            </a:pathLst>
          </a:custGeom>
          <a:solidFill>
            <a:srgbClr val="00882b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noAutofit/>
          </a:bodyPr>
          <a:p>
            <a:pPr algn="ctr">
              <a:lnSpc>
                <a:spcPct val="100000"/>
              </a:lnSpc>
              <a:spcBef>
                <a:spcPts val="4201"/>
              </a:spcBef>
              <a:tabLst>
                <a:tab algn="l" pos="0"/>
              </a:tabLst>
            </a:pPr>
            <a:r>
              <a:rPr b="0" lang="en-US" sz="2200" spc="-1" strike="noStrike">
                <a:solidFill>
                  <a:srgbClr val="ffffff"/>
                </a:solidFill>
                <a:latin typeface="Helvetica Light"/>
                <a:ea typeface="Helvetica Light"/>
              </a:rPr>
              <a:t>Submit Full Patent of Hybrid Energy Generating Units; </a:t>
            </a:r>
            <a:endParaRPr b="0" lang="en-ZA" sz="2200" spc="-1" strike="noStrike">
              <a:latin typeface="Arial"/>
            </a:endParaRPr>
          </a:p>
        </p:txBody>
      </p:sp>
      <p:pic>
        <p:nvPicPr>
          <p:cNvPr id="168" name="" descr=""/>
          <p:cNvPicPr/>
          <p:nvPr/>
        </p:nvPicPr>
        <p:blipFill>
          <a:blip r:embed="rId9"/>
          <a:stretch/>
        </p:blipFill>
        <p:spPr>
          <a:xfrm>
            <a:off x="10076040" y="2251080"/>
            <a:ext cx="2284200" cy="684000"/>
          </a:xfrm>
          <a:prstGeom prst="rect">
            <a:avLst/>
          </a:prstGeom>
          <a:ln w="0">
            <a:noFill/>
          </a:ln>
        </p:spPr>
      </p:pic>
      <p:sp>
        <p:nvSpPr>
          <p:cNvPr id="169" name=""/>
          <p:cNvSpPr/>
          <p:nvPr/>
        </p:nvSpPr>
        <p:spPr>
          <a:xfrm>
            <a:off x="10215360" y="2303280"/>
            <a:ext cx="2055600" cy="48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 </a:t>
            </a: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July 2025</a:t>
            </a:r>
            <a:endParaRPr b="0" lang="en-ZA" sz="2800" spc="-1" strike="noStrike">
              <a:latin typeface="Arial"/>
            </a:endParaRPr>
          </a:p>
        </p:txBody>
      </p:sp>
      <p:sp>
        <p:nvSpPr>
          <p:cNvPr id="170" name="Facilitate the assessment of hard drive disc platelets (Pt), low grade PC boards (Pl) and catalytic converters (Pt, Pl, Rh)_4"/>
          <p:cNvSpPr/>
          <p:nvPr/>
        </p:nvSpPr>
        <p:spPr>
          <a:xfrm>
            <a:off x="9829800" y="3200400"/>
            <a:ext cx="2865240" cy="8971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19555"/>
                </a:moveTo>
                <a:lnTo>
                  <a:pt x="0" y="2045"/>
                </a:lnTo>
                <a:cubicBezTo>
                  <a:pt x="0" y="916"/>
                  <a:pt x="65" y="0"/>
                  <a:pt x="145" y="0"/>
                </a:cubicBezTo>
                <a:lnTo>
                  <a:pt x="21455" y="0"/>
                </a:lnTo>
                <a:cubicBezTo>
                  <a:pt x="21535" y="0"/>
                  <a:pt x="21600" y="916"/>
                  <a:pt x="21600" y="2045"/>
                </a:cubicBezTo>
                <a:lnTo>
                  <a:pt x="21600" y="19555"/>
                </a:lnTo>
                <a:cubicBezTo>
                  <a:pt x="21600" y="20684"/>
                  <a:pt x="21535" y="21600"/>
                  <a:pt x="21455" y="21600"/>
                </a:cubicBezTo>
                <a:lnTo>
                  <a:pt x="145" y="21600"/>
                </a:lnTo>
                <a:cubicBezTo>
                  <a:pt x="65" y="21600"/>
                  <a:pt x="0" y="20684"/>
                  <a:pt x="0" y="19555"/>
                </a:cubicBezTo>
                <a:close/>
              </a:path>
            </a:pathLst>
          </a:custGeom>
          <a:solidFill>
            <a:srgbClr val="00882b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noAutofit/>
          </a:bodyPr>
          <a:p>
            <a:pPr algn="ctr">
              <a:lnSpc>
                <a:spcPct val="100000"/>
              </a:lnSpc>
              <a:spcBef>
                <a:spcPts val="4201"/>
              </a:spcBef>
              <a:tabLst>
                <a:tab algn="l" pos="0"/>
              </a:tabLst>
            </a:pPr>
            <a:r>
              <a:rPr b="0" lang="en-US" sz="2200" spc="-1" strike="noStrike">
                <a:solidFill>
                  <a:srgbClr val="ffffff"/>
                </a:solidFill>
                <a:latin typeface="Helvetica Light"/>
                <a:ea typeface="Helvetica Light"/>
              </a:rPr>
              <a:t>Run Different Energy Generating Modules (Reverse Logistics) </a:t>
            </a:r>
            <a:endParaRPr b="0" lang="en-ZA" sz="2200" spc="-1" strike="noStrike">
              <a:latin typeface="Arial"/>
            </a:endParaRPr>
          </a:p>
        </p:txBody>
      </p:sp>
      <p:sp>
        <p:nvSpPr>
          <p:cNvPr id="171" name="Arrow_3"/>
          <p:cNvSpPr/>
          <p:nvPr/>
        </p:nvSpPr>
        <p:spPr>
          <a:xfrm flipH="1" rot="10800000">
            <a:off x="8581680" y="3430800"/>
            <a:ext cx="1245960" cy="668520"/>
          </a:xfrm>
          <a:prstGeom prst="rightArrow">
            <a:avLst>
              <a:gd name="adj1" fmla="val 32000"/>
              <a:gd name="adj2" fmla="val 65419"/>
            </a:avLst>
          </a:prstGeom>
          <a:solidFill>
            <a:srgbClr val="3f6797"/>
          </a:solidFill>
          <a:ln w="12600">
            <a:noFill/>
          </a:ln>
          <a:effectLst>
            <a:outerShdw blurRad="38160" dir="5400000" dist="25560">
              <a:srgbClr val="000000">
                <a:alpha val="5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72" name="Arrow_8"/>
          <p:cNvSpPr/>
          <p:nvPr/>
        </p:nvSpPr>
        <p:spPr>
          <a:xfrm flipH="1" rot="5446200">
            <a:off x="-3349080" y="4477320"/>
            <a:ext cx="7747200" cy="668520"/>
          </a:xfrm>
          <a:prstGeom prst="rightArrow">
            <a:avLst>
              <a:gd name="adj1" fmla="val 32000"/>
              <a:gd name="adj2" fmla="val 65419"/>
            </a:avLst>
          </a:prstGeom>
          <a:solidFill>
            <a:srgbClr val="3f6797"/>
          </a:solidFill>
          <a:ln w="12600">
            <a:noFill/>
          </a:ln>
          <a:effectLst>
            <a:outerShdw blurRad="38160" dir="5400000" dist="25560">
              <a:srgbClr val="000000">
                <a:alpha val="5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73" name="Facilitate the assessment of hard drive disc platelets (Pt), low grade PC boards (Pl) and catalytic converters (Pt, Pl, Rh)_12"/>
          <p:cNvSpPr/>
          <p:nvPr/>
        </p:nvSpPr>
        <p:spPr>
          <a:xfrm rot="16222800">
            <a:off x="-2552400" y="4809960"/>
            <a:ext cx="6166080" cy="6685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19555"/>
                </a:moveTo>
                <a:lnTo>
                  <a:pt x="0" y="2045"/>
                </a:lnTo>
                <a:cubicBezTo>
                  <a:pt x="0" y="916"/>
                  <a:pt x="65" y="0"/>
                  <a:pt x="145" y="0"/>
                </a:cubicBezTo>
                <a:lnTo>
                  <a:pt x="21455" y="0"/>
                </a:lnTo>
                <a:cubicBezTo>
                  <a:pt x="21535" y="0"/>
                  <a:pt x="21600" y="916"/>
                  <a:pt x="21600" y="2045"/>
                </a:cubicBezTo>
                <a:lnTo>
                  <a:pt x="21600" y="19555"/>
                </a:lnTo>
                <a:cubicBezTo>
                  <a:pt x="21600" y="20684"/>
                  <a:pt x="21535" y="21600"/>
                  <a:pt x="21455" y="21600"/>
                </a:cubicBezTo>
                <a:lnTo>
                  <a:pt x="145" y="21600"/>
                </a:lnTo>
                <a:cubicBezTo>
                  <a:pt x="65" y="21600"/>
                  <a:pt x="0" y="20684"/>
                  <a:pt x="0" y="19555"/>
                </a:cubicBezTo>
                <a:close/>
              </a:path>
            </a:pathLst>
          </a:custGeom>
          <a:solidFill>
            <a:srgbClr val="00882b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4" name=""/>
          <p:cNvSpPr/>
          <p:nvPr/>
        </p:nvSpPr>
        <p:spPr>
          <a:xfrm rot="16166400">
            <a:off x="-2742480" y="4635000"/>
            <a:ext cx="6473520" cy="71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en-US" sz="4000" spc="-1" strike="noStrike" u="sng">
                <a:solidFill>
                  <a:srgbClr val="ffffff"/>
                </a:solidFill>
                <a:uFillTx/>
                <a:latin typeface="Arial"/>
                <a:ea typeface="DejaVu Sans"/>
              </a:rPr>
              <a:t>APPARATUS TRACTION</a:t>
            </a:r>
            <a:endParaRPr b="0" lang="en-ZA" sz="4000" spc="-1" strike="noStrike">
              <a:latin typeface="Arial"/>
            </a:endParaRPr>
          </a:p>
        </p:txBody>
      </p:sp>
      <p:pic>
        <p:nvPicPr>
          <p:cNvPr id="175" name="" descr=""/>
          <p:cNvPicPr/>
          <p:nvPr/>
        </p:nvPicPr>
        <p:blipFill>
          <a:blip r:embed="rId10"/>
          <a:stretch/>
        </p:blipFill>
        <p:spPr>
          <a:xfrm>
            <a:off x="1371600" y="4572000"/>
            <a:ext cx="2284200" cy="684000"/>
          </a:xfrm>
          <a:prstGeom prst="rect">
            <a:avLst/>
          </a:prstGeom>
          <a:ln w="0">
            <a:noFill/>
          </a:ln>
        </p:spPr>
      </p:pic>
      <p:sp>
        <p:nvSpPr>
          <p:cNvPr id="176" name=""/>
          <p:cNvSpPr/>
          <p:nvPr/>
        </p:nvSpPr>
        <p:spPr>
          <a:xfrm>
            <a:off x="1371600" y="4572000"/>
            <a:ext cx="2055600" cy="48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 </a:t>
            </a: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Sep. 2025</a:t>
            </a:r>
            <a:endParaRPr b="0" lang="en-ZA" sz="2800" spc="-1" strike="noStrike">
              <a:latin typeface="Arial"/>
            </a:endParaRPr>
          </a:p>
        </p:txBody>
      </p:sp>
      <p:pic>
        <p:nvPicPr>
          <p:cNvPr id="177" name="" descr=""/>
          <p:cNvPicPr/>
          <p:nvPr/>
        </p:nvPicPr>
        <p:blipFill>
          <a:blip r:embed="rId11"/>
          <a:stretch/>
        </p:blipFill>
        <p:spPr>
          <a:xfrm>
            <a:off x="5889600" y="4583160"/>
            <a:ext cx="2284200" cy="684000"/>
          </a:xfrm>
          <a:prstGeom prst="rect">
            <a:avLst/>
          </a:prstGeom>
          <a:ln w="0">
            <a:noFill/>
          </a:ln>
        </p:spPr>
      </p:pic>
      <p:sp>
        <p:nvSpPr>
          <p:cNvPr id="178" name=""/>
          <p:cNvSpPr/>
          <p:nvPr/>
        </p:nvSpPr>
        <p:spPr>
          <a:xfrm>
            <a:off x="6028920" y="4635360"/>
            <a:ext cx="2055600" cy="48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 </a:t>
            </a: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Nov. 2025</a:t>
            </a:r>
            <a:endParaRPr b="0" lang="en-ZA" sz="2800" spc="-1" strike="noStrike">
              <a:latin typeface="Arial"/>
            </a:endParaRPr>
          </a:p>
        </p:txBody>
      </p:sp>
      <p:sp>
        <p:nvSpPr>
          <p:cNvPr id="179" name="Facilitate the assessment of hard drive disc platelets (Pt), low grade PC boards (Pl) and catalytic converters (Pt, Pl, Rh)_6"/>
          <p:cNvSpPr/>
          <p:nvPr/>
        </p:nvSpPr>
        <p:spPr>
          <a:xfrm>
            <a:off x="9909000" y="5486400"/>
            <a:ext cx="2890800" cy="9126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19555"/>
                </a:moveTo>
                <a:lnTo>
                  <a:pt x="0" y="2045"/>
                </a:lnTo>
                <a:cubicBezTo>
                  <a:pt x="0" y="916"/>
                  <a:pt x="65" y="0"/>
                  <a:pt x="145" y="0"/>
                </a:cubicBezTo>
                <a:lnTo>
                  <a:pt x="21455" y="0"/>
                </a:lnTo>
                <a:cubicBezTo>
                  <a:pt x="21535" y="0"/>
                  <a:pt x="21600" y="916"/>
                  <a:pt x="21600" y="2045"/>
                </a:cubicBezTo>
                <a:lnTo>
                  <a:pt x="21600" y="19555"/>
                </a:lnTo>
                <a:cubicBezTo>
                  <a:pt x="21600" y="20684"/>
                  <a:pt x="21535" y="21600"/>
                  <a:pt x="21455" y="21600"/>
                </a:cubicBezTo>
                <a:lnTo>
                  <a:pt x="145" y="21600"/>
                </a:lnTo>
                <a:cubicBezTo>
                  <a:pt x="65" y="21600"/>
                  <a:pt x="0" y="20684"/>
                  <a:pt x="0" y="19555"/>
                </a:cubicBezTo>
                <a:close/>
              </a:path>
            </a:pathLst>
          </a:custGeom>
          <a:solidFill>
            <a:srgbClr val="00882b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noAutofit/>
          </a:bodyPr>
          <a:p>
            <a:pPr algn="ctr">
              <a:lnSpc>
                <a:spcPct val="100000"/>
              </a:lnSpc>
              <a:spcBef>
                <a:spcPts val="4201"/>
              </a:spcBef>
              <a:tabLst>
                <a:tab algn="l" pos="0"/>
              </a:tabLst>
            </a:pPr>
            <a:r>
              <a:rPr b="0" lang="en-US" sz="2200" spc="-1" strike="noStrike">
                <a:solidFill>
                  <a:srgbClr val="ffffff"/>
                </a:solidFill>
                <a:latin typeface="Helvetica Light"/>
                <a:ea typeface="Helvetica Light"/>
              </a:rPr>
              <a:t>Manufacture and Distribute the RERs</a:t>
            </a:r>
            <a:endParaRPr b="0" lang="en-ZA" sz="2200" spc="-1" strike="noStrike">
              <a:latin typeface="Arial"/>
            </a:endParaRPr>
          </a:p>
        </p:txBody>
      </p:sp>
      <p:pic>
        <p:nvPicPr>
          <p:cNvPr id="180" name="" descr=""/>
          <p:cNvPicPr/>
          <p:nvPr/>
        </p:nvPicPr>
        <p:blipFill>
          <a:blip r:embed="rId12"/>
          <a:stretch/>
        </p:blipFill>
        <p:spPr>
          <a:xfrm>
            <a:off x="10269360" y="4502520"/>
            <a:ext cx="2284200" cy="684000"/>
          </a:xfrm>
          <a:prstGeom prst="rect">
            <a:avLst/>
          </a:prstGeom>
          <a:ln w="0">
            <a:noFill/>
          </a:ln>
        </p:spPr>
      </p:pic>
      <p:sp>
        <p:nvSpPr>
          <p:cNvPr id="181" name=""/>
          <p:cNvSpPr/>
          <p:nvPr/>
        </p:nvSpPr>
        <p:spPr>
          <a:xfrm>
            <a:off x="10408680" y="4554720"/>
            <a:ext cx="2055600" cy="48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 </a:t>
            </a: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Dec. 2025</a:t>
            </a:r>
            <a:endParaRPr b="0" lang="en-ZA" sz="2800" spc="-1" strike="noStrike">
              <a:latin typeface="Arial"/>
            </a:endParaRPr>
          </a:p>
        </p:txBody>
      </p:sp>
      <p:sp>
        <p:nvSpPr>
          <p:cNvPr id="182" name="Arrow_4"/>
          <p:cNvSpPr/>
          <p:nvPr/>
        </p:nvSpPr>
        <p:spPr>
          <a:xfrm flipH="1" rot="10800000">
            <a:off x="4238280" y="5716800"/>
            <a:ext cx="1245960" cy="668520"/>
          </a:xfrm>
          <a:prstGeom prst="rightArrow">
            <a:avLst>
              <a:gd name="adj1" fmla="val 32000"/>
              <a:gd name="adj2" fmla="val 65419"/>
            </a:avLst>
          </a:prstGeom>
          <a:solidFill>
            <a:srgbClr val="3f6797"/>
          </a:solidFill>
          <a:ln w="12600">
            <a:noFill/>
          </a:ln>
          <a:effectLst>
            <a:outerShdw blurRad="38160" dir="5400000" dist="25560">
              <a:srgbClr val="000000">
                <a:alpha val="5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83" name="Arrow_5"/>
          <p:cNvSpPr/>
          <p:nvPr/>
        </p:nvSpPr>
        <p:spPr>
          <a:xfrm flipH="1" rot="10800000">
            <a:off x="8581680" y="5732280"/>
            <a:ext cx="1245960" cy="668520"/>
          </a:xfrm>
          <a:prstGeom prst="rightArrow">
            <a:avLst>
              <a:gd name="adj1" fmla="val 32000"/>
              <a:gd name="adj2" fmla="val 65419"/>
            </a:avLst>
          </a:prstGeom>
          <a:solidFill>
            <a:srgbClr val="3f6797"/>
          </a:solidFill>
          <a:ln w="12600">
            <a:noFill/>
          </a:ln>
          <a:effectLst>
            <a:outerShdw blurRad="38160" dir="5400000" dist="25560">
              <a:srgbClr val="000000">
                <a:alpha val="5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84" name="Facilitate the assessment of hard drive disc platelets (Pt), low grade PC boards (Pl) and catalytic converters (Pt, Pl, Rh)_7"/>
          <p:cNvSpPr/>
          <p:nvPr/>
        </p:nvSpPr>
        <p:spPr>
          <a:xfrm>
            <a:off x="5591160" y="3331800"/>
            <a:ext cx="2865240" cy="781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19555"/>
                </a:moveTo>
                <a:lnTo>
                  <a:pt x="0" y="2045"/>
                </a:lnTo>
                <a:cubicBezTo>
                  <a:pt x="0" y="916"/>
                  <a:pt x="65" y="0"/>
                  <a:pt x="145" y="0"/>
                </a:cubicBezTo>
                <a:lnTo>
                  <a:pt x="21455" y="0"/>
                </a:lnTo>
                <a:cubicBezTo>
                  <a:pt x="21535" y="0"/>
                  <a:pt x="21600" y="916"/>
                  <a:pt x="21600" y="2045"/>
                </a:cubicBezTo>
                <a:lnTo>
                  <a:pt x="21600" y="19555"/>
                </a:lnTo>
                <a:cubicBezTo>
                  <a:pt x="21600" y="20684"/>
                  <a:pt x="21535" y="21600"/>
                  <a:pt x="21455" y="21600"/>
                </a:cubicBezTo>
                <a:lnTo>
                  <a:pt x="145" y="21600"/>
                </a:lnTo>
                <a:cubicBezTo>
                  <a:pt x="65" y="21600"/>
                  <a:pt x="0" y="20684"/>
                  <a:pt x="0" y="19555"/>
                </a:cubicBezTo>
                <a:close/>
              </a:path>
            </a:pathLst>
          </a:custGeom>
          <a:solidFill>
            <a:srgbClr val="00882b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noAutofit/>
          </a:bodyPr>
          <a:p>
            <a:pPr algn="ctr">
              <a:lnSpc>
                <a:spcPct val="100000"/>
              </a:lnSpc>
              <a:spcBef>
                <a:spcPts val="4201"/>
              </a:spcBef>
              <a:tabLst>
                <a:tab algn="l" pos="0"/>
              </a:tabLst>
            </a:pPr>
            <a:r>
              <a:rPr b="0" lang="en-US" sz="2200" spc="-1" strike="noStrike">
                <a:solidFill>
                  <a:srgbClr val="ffffff"/>
                </a:solidFill>
                <a:latin typeface="Helvetica Light"/>
                <a:ea typeface="Helvetica Light"/>
              </a:rPr>
              <a:t>Hybrid Sustainable Energy prototype dev.</a:t>
            </a:r>
            <a:endParaRPr b="0" lang="en-ZA" sz="2200" spc="-1" strike="noStrike">
              <a:latin typeface="Arial"/>
            </a:endParaRPr>
          </a:p>
        </p:txBody>
      </p:sp>
      <p:pic>
        <p:nvPicPr>
          <p:cNvPr id="185" name="" descr=""/>
          <p:cNvPicPr/>
          <p:nvPr/>
        </p:nvPicPr>
        <p:blipFill>
          <a:blip r:embed="rId13"/>
          <a:stretch/>
        </p:blipFill>
        <p:spPr>
          <a:xfrm>
            <a:off x="1371600" y="7086600"/>
            <a:ext cx="2284200" cy="684000"/>
          </a:xfrm>
          <a:prstGeom prst="rect">
            <a:avLst/>
          </a:prstGeom>
          <a:ln w="0">
            <a:noFill/>
          </a:ln>
        </p:spPr>
      </p:pic>
      <p:sp>
        <p:nvSpPr>
          <p:cNvPr id="186" name=""/>
          <p:cNvSpPr/>
          <p:nvPr/>
        </p:nvSpPr>
        <p:spPr>
          <a:xfrm>
            <a:off x="1371600" y="7215840"/>
            <a:ext cx="2284200" cy="48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 </a:t>
            </a: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Feb 2026</a:t>
            </a:r>
            <a:endParaRPr b="0" lang="en-ZA" sz="2800" spc="-1" strike="noStrike">
              <a:latin typeface="Arial"/>
            </a:endParaRPr>
          </a:p>
        </p:txBody>
      </p:sp>
      <p:sp>
        <p:nvSpPr>
          <p:cNvPr id="187" name="Facilitate the assessment of hard drive disc platelets (Pt), low grade PC boards (Pl) and catalytic converters (Pt, Pl, Rh)_9"/>
          <p:cNvSpPr/>
          <p:nvPr/>
        </p:nvSpPr>
        <p:spPr>
          <a:xfrm>
            <a:off x="5715000" y="5486400"/>
            <a:ext cx="2865240" cy="8971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19555"/>
                </a:moveTo>
                <a:lnTo>
                  <a:pt x="0" y="2045"/>
                </a:lnTo>
                <a:cubicBezTo>
                  <a:pt x="0" y="916"/>
                  <a:pt x="65" y="0"/>
                  <a:pt x="145" y="0"/>
                </a:cubicBezTo>
                <a:lnTo>
                  <a:pt x="21455" y="0"/>
                </a:lnTo>
                <a:cubicBezTo>
                  <a:pt x="21535" y="0"/>
                  <a:pt x="21600" y="916"/>
                  <a:pt x="21600" y="2045"/>
                </a:cubicBezTo>
                <a:lnTo>
                  <a:pt x="21600" y="19555"/>
                </a:lnTo>
                <a:cubicBezTo>
                  <a:pt x="21600" y="20684"/>
                  <a:pt x="21535" y="21600"/>
                  <a:pt x="21455" y="21600"/>
                </a:cubicBezTo>
                <a:lnTo>
                  <a:pt x="145" y="21600"/>
                </a:lnTo>
                <a:cubicBezTo>
                  <a:pt x="65" y="21600"/>
                  <a:pt x="0" y="20684"/>
                  <a:pt x="0" y="19555"/>
                </a:cubicBezTo>
                <a:close/>
              </a:path>
            </a:pathLst>
          </a:custGeom>
          <a:solidFill>
            <a:srgbClr val="00882b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noAutofit/>
          </a:bodyPr>
          <a:p>
            <a:pPr algn="ctr">
              <a:lnSpc>
                <a:spcPct val="100000"/>
              </a:lnSpc>
              <a:spcBef>
                <a:spcPts val="4201"/>
              </a:spcBef>
              <a:tabLst>
                <a:tab algn="l" pos="0"/>
              </a:tabLst>
            </a:pPr>
            <a:r>
              <a:rPr b="0" lang="en-US" sz="2200" spc="-1" strike="noStrike">
                <a:solidFill>
                  <a:srgbClr val="ffffff"/>
                </a:solidFill>
                <a:latin typeface="Helvetica Light"/>
                <a:ea typeface="Helvetica Light"/>
              </a:rPr>
              <a:t>Launch and Market the RERs; </a:t>
            </a:r>
            <a:endParaRPr b="0" lang="en-ZA" sz="2200" spc="-1" strike="noStrike">
              <a:latin typeface="Arial"/>
            </a:endParaRPr>
          </a:p>
        </p:txBody>
      </p:sp>
      <p:sp>
        <p:nvSpPr>
          <p:cNvPr id="188" name="Facilitate the assessment of hard drive disc platelets (Pt), low grade PC boards (Pl) and catalytic converters (Pt, Pl, Rh)_11"/>
          <p:cNvSpPr/>
          <p:nvPr/>
        </p:nvSpPr>
        <p:spPr>
          <a:xfrm>
            <a:off x="966600" y="8001000"/>
            <a:ext cx="3068280" cy="11779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19555"/>
                </a:moveTo>
                <a:lnTo>
                  <a:pt x="0" y="2045"/>
                </a:lnTo>
                <a:cubicBezTo>
                  <a:pt x="0" y="916"/>
                  <a:pt x="65" y="0"/>
                  <a:pt x="145" y="0"/>
                </a:cubicBezTo>
                <a:lnTo>
                  <a:pt x="21455" y="0"/>
                </a:lnTo>
                <a:cubicBezTo>
                  <a:pt x="21535" y="0"/>
                  <a:pt x="21600" y="916"/>
                  <a:pt x="21600" y="2045"/>
                </a:cubicBezTo>
                <a:lnTo>
                  <a:pt x="21600" y="19555"/>
                </a:lnTo>
                <a:cubicBezTo>
                  <a:pt x="21600" y="20684"/>
                  <a:pt x="21535" y="21600"/>
                  <a:pt x="21455" y="21600"/>
                </a:cubicBezTo>
                <a:lnTo>
                  <a:pt x="145" y="21600"/>
                </a:lnTo>
                <a:cubicBezTo>
                  <a:pt x="65" y="21600"/>
                  <a:pt x="0" y="20684"/>
                  <a:pt x="0" y="19555"/>
                </a:cubicBezTo>
                <a:close/>
              </a:path>
            </a:pathLst>
          </a:custGeom>
          <a:solidFill>
            <a:srgbClr val="00882b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noAutofit/>
          </a:bodyPr>
          <a:p>
            <a:pPr algn="ctr">
              <a:lnSpc>
                <a:spcPct val="100000"/>
              </a:lnSpc>
              <a:spcBef>
                <a:spcPts val="4201"/>
              </a:spcBef>
              <a:tabLst>
                <a:tab algn="l" pos="0"/>
              </a:tabLst>
            </a:pPr>
            <a:r>
              <a:rPr b="0" lang="en-US" sz="2200" spc="-1" strike="noStrike">
                <a:solidFill>
                  <a:srgbClr val="ffffff"/>
                </a:solidFill>
                <a:latin typeface="Helvetica Light"/>
                <a:ea typeface="Helvetica Light"/>
              </a:rPr>
              <a:t>Launch and Market all Technologies;</a:t>
            </a:r>
            <a:endParaRPr b="0" lang="en-ZA" sz="2200" spc="-1" strike="noStrike">
              <a:latin typeface="Arial"/>
            </a:endParaRPr>
          </a:p>
        </p:txBody>
      </p:sp>
      <p:sp>
        <p:nvSpPr>
          <p:cNvPr id="189" name="Facilitate the assessment of hard drive disc platelets (Pt), low grade PC boards (Pl) and catalytic converters (Pt, Pl, Rh)_18"/>
          <p:cNvSpPr/>
          <p:nvPr/>
        </p:nvSpPr>
        <p:spPr>
          <a:xfrm>
            <a:off x="9913680" y="7673400"/>
            <a:ext cx="2865240" cy="16855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19555"/>
                </a:moveTo>
                <a:lnTo>
                  <a:pt x="0" y="2045"/>
                </a:lnTo>
                <a:cubicBezTo>
                  <a:pt x="0" y="916"/>
                  <a:pt x="65" y="0"/>
                  <a:pt x="145" y="0"/>
                </a:cubicBezTo>
                <a:lnTo>
                  <a:pt x="21455" y="0"/>
                </a:lnTo>
                <a:cubicBezTo>
                  <a:pt x="21535" y="0"/>
                  <a:pt x="21600" y="916"/>
                  <a:pt x="21600" y="2045"/>
                </a:cubicBezTo>
                <a:lnTo>
                  <a:pt x="21600" y="19555"/>
                </a:lnTo>
                <a:cubicBezTo>
                  <a:pt x="21600" y="20684"/>
                  <a:pt x="21535" y="21600"/>
                  <a:pt x="21455" y="21600"/>
                </a:cubicBezTo>
                <a:lnTo>
                  <a:pt x="145" y="21600"/>
                </a:lnTo>
                <a:cubicBezTo>
                  <a:pt x="65" y="21600"/>
                  <a:pt x="0" y="20684"/>
                  <a:pt x="0" y="19555"/>
                </a:cubicBezTo>
                <a:close/>
              </a:path>
            </a:pathLst>
          </a:custGeom>
          <a:solidFill>
            <a:srgbClr val="00882b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noAutofit/>
          </a:bodyPr>
          <a:p>
            <a:pPr algn="ctr">
              <a:lnSpc>
                <a:spcPct val="100000"/>
              </a:lnSpc>
              <a:spcBef>
                <a:spcPts val="4201"/>
              </a:spcBef>
              <a:tabLst>
                <a:tab algn="l" pos="0"/>
              </a:tabLst>
            </a:pPr>
            <a:endParaRPr b="0" lang="en-ZA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4201"/>
              </a:spcBef>
              <a:tabLst>
                <a:tab algn="l" pos="0"/>
              </a:tabLst>
            </a:pPr>
            <a:r>
              <a:rPr b="1" lang="en-US" sz="2200" spc="-1" strike="noStrike" u="sng">
                <a:solidFill>
                  <a:srgbClr val="ffffff"/>
                </a:solidFill>
                <a:uFillTx/>
                <a:latin typeface="Helvetica Light"/>
                <a:ea typeface="Helvetica Light"/>
              </a:rPr>
              <a:t>Acronyms:</a:t>
            </a:r>
            <a:r>
              <a:rPr b="0" lang="en-US" sz="2200" spc="-1" strike="noStrike">
                <a:solidFill>
                  <a:srgbClr val="ffffff"/>
                </a:solidFill>
                <a:latin typeface="Helvetica Light"/>
                <a:ea typeface="Helvetica Light"/>
              </a:rPr>
              <a:t> RER=Renewable Energy generating Reactors; </a:t>
            </a:r>
            <a:endParaRPr b="0" lang="en-ZA" sz="22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4201"/>
              </a:spcBef>
              <a:tabLst>
                <a:tab algn="l" pos="0"/>
              </a:tabLst>
            </a:pPr>
            <a:endParaRPr b="0" lang="en-ZA" sz="2200" spc="-1" strike="noStrike">
              <a:latin typeface="Arial"/>
            </a:endParaRPr>
          </a:p>
        </p:txBody>
      </p:sp>
      <p:pic>
        <p:nvPicPr>
          <p:cNvPr id="190" name="" descr=""/>
          <p:cNvPicPr/>
          <p:nvPr/>
        </p:nvPicPr>
        <p:blipFill>
          <a:blip r:embed="rId14"/>
          <a:stretch/>
        </p:blipFill>
        <p:spPr>
          <a:xfrm>
            <a:off x="6155640" y="7020000"/>
            <a:ext cx="2284200" cy="684000"/>
          </a:xfrm>
          <a:prstGeom prst="rect">
            <a:avLst/>
          </a:prstGeom>
          <a:ln w="0">
            <a:noFill/>
          </a:ln>
        </p:spPr>
      </p:pic>
      <p:sp>
        <p:nvSpPr>
          <p:cNvPr id="191" name=""/>
          <p:cNvSpPr/>
          <p:nvPr/>
        </p:nvSpPr>
        <p:spPr>
          <a:xfrm>
            <a:off x="6155640" y="7020000"/>
            <a:ext cx="2284200" cy="53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 </a:t>
            </a: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Apr. 2026</a:t>
            </a:r>
            <a:endParaRPr b="0" lang="en-ZA" sz="2800" spc="-1" strike="noStrike">
              <a:latin typeface="Arial"/>
            </a:endParaRPr>
          </a:p>
        </p:txBody>
      </p:sp>
      <p:sp>
        <p:nvSpPr>
          <p:cNvPr id="192" name="Facilitate the assessment of hard drive disc platelets (Pt), low grade PC boards (Pl) and catalytic converters (Pt, Pl, Rh)_8"/>
          <p:cNvSpPr/>
          <p:nvPr/>
        </p:nvSpPr>
        <p:spPr>
          <a:xfrm>
            <a:off x="5760000" y="7821000"/>
            <a:ext cx="3068280" cy="13579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19555"/>
                </a:moveTo>
                <a:lnTo>
                  <a:pt x="0" y="2045"/>
                </a:lnTo>
                <a:cubicBezTo>
                  <a:pt x="0" y="916"/>
                  <a:pt x="65" y="0"/>
                  <a:pt x="145" y="0"/>
                </a:cubicBezTo>
                <a:lnTo>
                  <a:pt x="21455" y="0"/>
                </a:lnTo>
                <a:cubicBezTo>
                  <a:pt x="21535" y="0"/>
                  <a:pt x="21600" y="916"/>
                  <a:pt x="21600" y="2045"/>
                </a:cubicBezTo>
                <a:lnTo>
                  <a:pt x="21600" y="19555"/>
                </a:lnTo>
                <a:cubicBezTo>
                  <a:pt x="21600" y="20684"/>
                  <a:pt x="21535" y="21600"/>
                  <a:pt x="21455" y="21600"/>
                </a:cubicBezTo>
                <a:lnTo>
                  <a:pt x="145" y="21600"/>
                </a:lnTo>
                <a:cubicBezTo>
                  <a:pt x="65" y="21600"/>
                  <a:pt x="0" y="20684"/>
                  <a:pt x="0" y="19555"/>
                </a:cubicBezTo>
                <a:close/>
              </a:path>
            </a:pathLst>
          </a:custGeom>
          <a:solidFill>
            <a:srgbClr val="00882b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noAutofit/>
          </a:bodyPr>
          <a:p>
            <a:pPr algn="ctr">
              <a:lnSpc>
                <a:spcPct val="100000"/>
              </a:lnSpc>
              <a:spcBef>
                <a:spcPts val="4201"/>
              </a:spcBef>
              <a:tabLst>
                <a:tab algn="l" pos="0"/>
              </a:tabLst>
            </a:pPr>
            <a:r>
              <a:rPr b="0" lang="en-US" sz="2200" spc="-1" strike="noStrike">
                <a:solidFill>
                  <a:srgbClr val="ffffff"/>
                </a:solidFill>
                <a:latin typeface="Helvetica Light"/>
                <a:ea typeface="Helvetica Light"/>
              </a:rPr>
              <a:t>Manufacture and Distribute all Technologies;</a:t>
            </a:r>
            <a:endParaRPr b="0" lang="en-ZA" sz="2200" spc="-1" strike="noStrike">
              <a:latin typeface="Arial"/>
            </a:endParaRPr>
          </a:p>
        </p:txBody>
      </p:sp>
      <p:sp>
        <p:nvSpPr>
          <p:cNvPr id="193" name="Arrow_0"/>
          <p:cNvSpPr/>
          <p:nvPr/>
        </p:nvSpPr>
        <p:spPr>
          <a:xfrm flipH="1" rot="10800000">
            <a:off x="4152600" y="8151480"/>
            <a:ext cx="1245960" cy="668520"/>
          </a:xfrm>
          <a:prstGeom prst="rightArrow">
            <a:avLst>
              <a:gd name="adj1" fmla="val 32000"/>
              <a:gd name="adj2" fmla="val 65419"/>
            </a:avLst>
          </a:prstGeom>
          <a:solidFill>
            <a:srgbClr val="3f6797"/>
          </a:solidFill>
          <a:ln w="12600">
            <a:noFill/>
          </a:ln>
          <a:effectLst>
            <a:outerShdw blurRad="38160" dir="5400000" dist="25560">
              <a:srgbClr val="000000">
                <a:alpha val="5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" descr=""/>
          <p:cNvPicPr/>
          <p:nvPr/>
        </p:nvPicPr>
        <p:blipFill>
          <a:blip r:embed="rId1"/>
          <a:stretch/>
        </p:blipFill>
        <p:spPr>
          <a:xfrm>
            <a:off x="0" y="0"/>
            <a:ext cx="2970000" cy="9751680"/>
          </a:xfrm>
          <a:prstGeom prst="rect">
            <a:avLst/>
          </a:prstGeom>
          <a:ln w="0">
            <a:noFill/>
          </a:ln>
        </p:spPr>
      </p:pic>
      <p:pic>
        <p:nvPicPr>
          <p:cNvPr id="195" name="" descr=""/>
          <p:cNvPicPr/>
          <p:nvPr/>
        </p:nvPicPr>
        <p:blipFill>
          <a:blip r:embed="rId2"/>
          <a:stretch/>
        </p:blipFill>
        <p:spPr>
          <a:xfrm>
            <a:off x="2743200" y="-17280"/>
            <a:ext cx="3516120" cy="9751680"/>
          </a:xfrm>
          <a:prstGeom prst="rect">
            <a:avLst/>
          </a:prstGeom>
          <a:ln w="0">
            <a:noFill/>
          </a:ln>
        </p:spPr>
      </p:pic>
      <p:pic>
        <p:nvPicPr>
          <p:cNvPr id="196" name="" descr=""/>
          <p:cNvPicPr/>
          <p:nvPr/>
        </p:nvPicPr>
        <p:blipFill>
          <a:blip r:embed="rId3"/>
          <a:stretch/>
        </p:blipFill>
        <p:spPr>
          <a:xfrm>
            <a:off x="6172200" y="0"/>
            <a:ext cx="3498840" cy="9768960"/>
          </a:xfrm>
          <a:prstGeom prst="rect">
            <a:avLst/>
          </a:prstGeom>
          <a:ln w="0">
            <a:noFill/>
          </a:ln>
        </p:spPr>
      </p:pic>
      <p:pic>
        <p:nvPicPr>
          <p:cNvPr id="197" name="" descr=""/>
          <p:cNvPicPr/>
          <p:nvPr/>
        </p:nvPicPr>
        <p:blipFill>
          <a:blip r:embed="rId4"/>
          <a:stretch/>
        </p:blipFill>
        <p:spPr>
          <a:xfrm>
            <a:off x="9601200" y="0"/>
            <a:ext cx="3401640" cy="9751680"/>
          </a:xfrm>
          <a:prstGeom prst="rect">
            <a:avLst/>
          </a:prstGeom>
          <a:ln w="0">
            <a:noFill/>
          </a:ln>
        </p:spPr>
      </p:pic>
      <p:sp>
        <p:nvSpPr>
          <p:cNvPr id="198" name="Arrow_12"/>
          <p:cNvSpPr/>
          <p:nvPr/>
        </p:nvSpPr>
        <p:spPr>
          <a:xfrm flipH="1" rot="5446200">
            <a:off x="-2768040" y="4503600"/>
            <a:ext cx="7747200" cy="668520"/>
          </a:xfrm>
          <a:prstGeom prst="rightArrow">
            <a:avLst>
              <a:gd name="adj1" fmla="val 32000"/>
              <a:gd name="adj2" fmla="val 65419"/>
            </a:avLst>
          </a:prstGeom>
          <a:solidFill>
            <a:srgbClr val="3f6797"/>
          </a:solidFill>
          <a:ln w="12600">
            <a:noFill/>
          </a:ln>
          <a:effectLst>
            <a:outerShdw blurRad="38160" dir="5400000" dist="25560">
              <a:srgbClr val="000000">
                <a:alpha val="5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99" name="Facilitate the assessment of hard drive disc platelets (Pt), low grade PC boards (Pl) and catalytic converters (Pt, Pl, Rh)_16"/>
          <p:cNvSpPr/>
          <p:nvPr/>
        </p:nvSpPr>
        <p:spPr>
          <a:xfrm rot="16222800">
            <a:off x="-1971360" y="4836240"/>
            <a:ext cx="6166080" cy="6685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19555"/>
                </a:moveTo>
                <a:lnTo>
                  <a:pt x="0" y="2045"/>
                </a:lnTo>
                <a:cubicBezTo>
                  <a:pt x="0" y="916"/>
                  <a:pt x="65" y="0"/>
                  <a:pt x="145" y="0"/>
                </a:cubicBezTo>
                <a:lnTo>
                  <a:pt x="21455" y="0"/>
                </a:lnTo>
                <a:cubicBezTo>
                  <a:pt x="21535" y="0"/>
                  <a:pt x="21600" y="916"/>
                  <a:pt x="21600" y="2045"/>
                </a:cubicBezTo>
                <a:lnTo>
                  <a:pt x="21600" y="19555"/>
                </a:lnTo>
                <a:cubicBezTo>
                  <a:pt x="21600" y="20684"/>
                  <a:pt x="21535" y="21600"/>
                  <a:pt x="21455" y="21600"/>
                </a:cubicBezTo>
                <a:lnTo>
                  <a:pt x="145" y="21600"/>
                </a:lnTo>
                <a:cubicBezTo>
                  <a:pt x="65" y="21600"/>
                  <a:pt x="0" y="20684"/>
                  <a:pt x="0" y="19555"/>
                </a:cubicBezTo>
                <a:close/>
              </a:path>
            </a:pathLst>
          </a:custGeom>
          <a:solidFill>
            <a:srgbClr val="00882b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0" name=""/>
          <p:cNvSpPr/>
          <p:nvPr/>
        </p:nvSpPr>
        <p:spPr>
          <a:xfrm rot="16166400">
            <a:off x="-1320840" y="4787280"/>
            <a:ext cx="4798800" cy="71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en-US" sz="4000" spc="-1" strike="noStrike" u="sng">
                <a:solidFill>
                  <a:srgbClr val="ffffff"/>
                </a:solidFill>
                <a:uFillTx/>
                <a:latin typeface="Arial"/>
                <a:ea typeface="DejaVu Sans"/>
              </a:rPr>
              <a:t>RSA-TEAM</a:t>
            </a:r>
            <a:endParaRPr b="0" lang="en-ZA" sz="4000" spc="-1" strike="noStrike">
              <a:latin typeface="Arial"/>
            </a:endParaRPr>
          </a:p>
        </p:txBody>
      </p:sp>
      <p:pic>
        <p:nvPicPr>
          <p:cNvPr id="201" name="" descr=""/>
          <p:cNvPicPr/>
          <p:nvPr/>
        </p:nvPicPr>
        <p:blipFill>
          <a:blip r:embed="rId5"/>
          <a:stretch/>
        </p:blipFill>
        <p:spPr>
          <a:xfrm>
            <a:off x="6701040" y="2022480"/>
            <a:ext cx="2970000" cy="684000"/>
          </a:xfrm>
          <a:prstGeom prst="rect">
            <a:avLst/>
          </a:prstGeom>
          <a:ln w="0">
            <a:noFill/>
          </a:ln>
        </p:spPr>
      </p:pic>
      <p:sp>
        <p:nvSpPr>
          <p:cNvPr id="202" name=""/>
          <p:cNvSpPr/>
          <p:nvPr/>
        </p:nvSpPr>
        <p:spPr>
          <a:xfrm>
            <a:off x="6840360" y="2057400"/>
            <a:ext cx="2513160" cy="68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 </a:t>
            </a: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R.Matlhoko</a:t>
            </a:r>
            <a:endParaRPr b="0" lang="en-ZA" sz="2800" spc="-1" strike="noStrike">
              <a:latin typeface="Arial"/>
            </a:endParaRPr>
          </a:p>
        </p:txBody>
      </p:sp>
      <p:pic>
        <p:nvPicPr>
          <p:cNvPr id="203" name="" descr=""/>
          <p:cNvPicPr/>
          <p:nvPr/>
        </p:nvPicPr>
        <p:blipFill>
          <a:blip r:embed="rId6"/>
          <a:stretch/>
        </p:blipFill>
        <p:spPr>
          <a:xfrm>
            <a:off x="3289320" y="2022480"/>
            <a:ext cx="2970000" cy="684000"/>
          </a:xfrm>
          <a:prstGeom prst="rect">
            <a:avLst/>
          </a:prstGeom>
          <a:ln w="0">
            <a:noFill/>
          </a:ln>
        </p:spPr>
      </p:pic>
      <p:sp>
        <p:nvSpPr>
          <p:cNvPr id="204" name=""/>
          <p:cNvSpPr/>
          <p:nvPr/>
        </p:nvSpPr>
        <p:spPr>
          <a:xfrm>
            <a:off x="3428640" y="2057400"/>
            <a:ext cx="2513160" cy="68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 </a:t>
            </a: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O.Matlhoko</a:t>
            </a:r>
            <a:endParaRPr b="0" lang="en-ZA" sz="2800" spc="-1" strike="noStrike">
              <a:latin typeface="Arial"/>
            </a:endParaRPr>
          </a:p>
        </p:txBody>
      </p:sp>
      <p:pic>
        <p:nvPicPr>
          <p:cNvPr id="205" name="" descr=""/>
          <p:cNvPicPr/>
          <p:nvPr/>
        </p:nvPicPr>
        <p:blipFill>
          <a:blip r:embed="rId7"/>
          <a:stretch/>
        </p:blipFill>
        <p:spPr>
          <a:xfrm>
            <a:off x="10032840" y="2057400"/>
            <a:ext cx="2746080" cy="684000"/>
          </a:xfrm>
          <a:prstGeom prst="rect">
            <a:avLst/>
          </a:prstGeom>
          <a:ln w="0">
            <a:noFill/>
          </a:ln>
        </p:spPr>
      </p:pic>
      <p:sp>
        <p:nvSpPr>
          <p:cNvPr id="206" name=""/>
          <p:cNvSpPr/>
          <p:nvPr/>
        </p:nvSpPr>
        <p:spPr>
          <a:xfrm>
            <a:off x="10172160" y="2092320"/>
            <a:ext cx="2513160" cy="68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 </a:t>
            </a: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T.Matlhoko</a:t>
            </a:r>
            <a:endParaRPr b="0" lang="en-ZA" sz="2800" spc="-1" strike="noStrike">
              <a:latin typeface="Arial"/>
            </a:endParaRPr>
          </a:p>
        </p:txBody>
      </p:sp>
      <p:sp>
        <p:nvSpPr>
          <p:cNvPr id="207" name=""/>
          <p:cNvSpPr/>
          <p:nvPr/>
        </p:nvSpPr>
        <p:spPr>
          <a:xfrm>
            <a:off x="3429000" y="3657600"/>
            <a:ext cx="2512800" cy="352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0" lang="en-US" sz="2200" spc="-1" strike="noStrike" u="sng">
                <a:solidFill>
                  <a:srgbClr val="ffffff"/>
                </a:solidFill>
                <a:uFillTx/>
                <a:latin typeface="Arial"/>
                <a:ea typeface="DejaVu Sans"/>
              </a:rPr>
              <a:t>CFO</a:t>
            </a:r>
            <a:endParaRPr b="0" lang="en-ZA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latin typeface="Arial"/>
                <a:ea typeface="DejaVu Sans"/>
              </a:rPr>
              <a:t>- Entrepreneur/        Designer;</a:t>
            </a:r>
            <a:endParaRPr b="0" lang="en-ZA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latin typeface="Arial"/>
                <a:ea typeface="DejaVu Sans"/>
              </a:rPr>
              <a:t>- Responsible for      Funding and           Investments           Strategies;</a:t>
            </a:r>
            <a:endParaRPr b="0" lang="en-ZA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latin typeface="Arial"/>
                <a:ea typeface="DejaVu Sans"/>
              </a:rPr>
              <a:t>- Financials; and</a:t>
            </a:r>
            <a:endParaRPr b="0" lang="en-ZA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latin typeface="Arial"/>
                <a:ea typeface="DejaVu Sans"/>
              </a:rPr>
              <a:t>- Software                Development;</a:t>
            </a:r>
            <a:endParaRPr b="0" lang="en-ZA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ZA" sz="2200" spc="-1" strike="noStrike">
              <a:latin typeface="Arial"/>
            </a:endParaRPr>
          </a:p>
        </p:txBody>
      </p:sp>
      <p:sp>
        <p:nvSpPr>
          <p:cNvPr id="208" name=""/>
          <p:cNvSpPr/>
          <p:nvPr/>
        </p:nvSpPr>
        <p:spPr>
          <a:xfrm>
            <a:off x="6892920" y="3620880"/>
            <a:ext cx="2512800" cy="352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0" lang="en-US" sz="2200" spc="-1" strike="noStrike" u="sng">
                <a:solidFill>
                  <a:srgbClr val="ffffff"/>
                </a:solidFill>
                <a:uFillTx/>
                <a:latin typeface="Arial"/>
                <a:ea typeface="DejaVu Sans"/>
              </a:rPr>
              <a:t>COO</a:t>
            </a:r>
            <a:r>
              <a:rPr b="0" lang="en-US" sz="2200" spc="-1" strike="noStrike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endParaRPr b="0" lang="en-ZA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latin typeface="Arial"/>
                <a:ea typeface="DejaVu Sans"/>
              </a:rPr>
              <a:t>-Inventor/entrepreneur;</a:t>
            </a:r>
            <a:endParaRPr b="0" lang="en-ZA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latin typeface="Arial"/>
                <a:ea typeface="DejaVu Sans"/>
              </a:rPr>
              <a:t>- Responsible for     Patent                    Registration,</a:t>
            </a:r>
            <a:endParaRPr b="0" lang="en-ZA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latin typeface="Arial"/>
                <a:ea typeface="DejaVu Sans"/>
              </a:rPr>
              <a:t>- Product Dev;</a:t>
            </a:r>
            <a:endParaRPr b="0" lang="en-ZA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latin typeface="Arial"/>
                <a:ea typeface="DejaVu Sans"/>
              </a:rPr>
              <a:t>- Systems                 Optimisation; and</a:t>
            </a:r>
            <a:endParaRPr b="0" lang="en-ZA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latin typeface="Arial"/>
                <a:ea typeface="DejaVu Sans"/>
              </a:rPr>
              <a:t>- Production   </a:t>
            </a:r>
            <a:endParaRPr b="0" lang="en-ZA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latin typeface="Arial"/>
                <a:ea typeface="DejaVu Sans"/>
              </a:rPr>
              <a:t>  </a:t>
            </a:r>
            <a:endParaRPr b="0" lang="en-ZA" sz="2200" spc="-1" strike="noStrike">
              <a:latin typeface="Arial"/>
            </a:endParaRPr>
          </a:p>
        </p:txBody>
      </p:sp>
      <p:sp>
        <p:nvSpPr>
          <p:cNvPr id="209" name=""/>
          <p:cNvSpPr/>
          <p:nvPr/>
        </p:nvSpPr>
        <p:spPr>
          <a:xfrm>
            <a:off x="10215720" y="3623400"/>
            <a:ext cx="2512800" cy="321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0" lang="en-US" sz="2200" spc="-1" strike="noStrike" u="sng">
                <a:solidFill>
                  <a:srgbClr val="ffffff"/>
                </a:solidFill>
                <a:uFillTx/>
                <a:latin typeface="Arial"/>
                <a:ea typeface="DejaVu Sans"/>
              </a:rPr>
              <a:t>CEO</a:t>
            </a:r>
            <a:endParaRPr b="0" lang="en-ZA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latin typeface="Arial"/>
                <a:ea typeface="DejaVu Sans"/>
              </a:rPr>
              <a:t>- Entrepreneur;</a:t>
            </a:r>
            <a:endParaRPr b="0" lang="en-ZA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latin typeface="Arial"/>
                <a:ea typeface="DejaVu Sans"/>
              </a:rPr>
              <a:t>- Responsible for     Product                  Development         and Sales               Strategies;</a:t>
            </a:r>
            <a:endParaRPr b="0" lang="en-ZA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latin typeface="Arial"/>
                <a:ea typeface="DejaVu Sans"/>
              </a:rPr>
              <a:t>- Inventory; and</a:t>
            </a:r>
            <a:endParaRPr b="0" lang="en-ZA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latin typeface="Arial"/>
                <a:ea typeface="DejaVu Sans"/>
              </a:rPr>
              <a:t>- Business                Development;</a:t>
            </a:r>
            <a:endParaRPr b="0" lang="en-ZA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" descr=""/>
          <p:cNvPicPr/>
          <p:nvPr/>
        </p:nvPicPr>
        <p:blipFill>
          <a:blip r:embed="rId1"/>
          <a:stretch/>
        </p:blipFill>
        <p:spPr>
          <a:xfrm flipH="1" rot="16210200">
            <a:off x="4718160" y="-1727280"/>
            <a:ext cx="3667320" cy="13163040"/>
          </a:xfrm>
          <a:prstGeom prst="rect">
            <a:avLst/>
          </a:prstGeom>
          <a:ln w="0">
            <a:noFill/>
          </a:ln>
        </p:spPr>
      </p:pic>
      <p:pic>
        <p:nvPicPr>
          <p:cNvPr id="211" name="" descr=""/>
          <p:cNvPicPr/>
          <p:nvPr/>
        </p:nvPicPr>
        <p:blipFill>
          <a:blip r:embed="rId2"/>
          <a:stretch/>
        </p:blipFill>
        <p:spPr>
          <a:xfrm flipH="1" rot="16210200">
            <a:off x="4739400" y="-4787280"/>
            <a:ext cx="3657240" cy="13128120"/>
          </a:xfrm>
          <a:prstGeom prst="rect">
            <a:avLst/>
          </a:prstGeom>
          <a:ln w="0">
            <a:noFill/>
          </a:ln>
        </p:spPr>
      </p:pic>
      <p:pic>
        <p:nvPicPr>
          <p:cNvPr id="212" name="" descr=""/>
          <p:cNvPicPr/>
          <p:nvPr/>
        </p:nvPicPr>
        <p:blipFill>
          <a:blip r:embed="rId3"/>
          <a:stretch/>
        </p:blipFill>
        <p:spPr>
          <a:xfrm flipH="1" rot="16210200">
            <a:off x="4707360" y="1457280"/>
            <a:ext cx="3671640" cy="13180320"/>
          </a:xfrm>
          <a:prstGeom prst="rect">
            <a:avLst/>
          </a:prstGeom>
          <a:ln w="0">
            <a:noFill/>
          </a:ln>
        </p:spPr>
      </p:pic>
      <p:sp>
        <p:nvSpPr>
          <p:cNvPr id="213" name="Arrow_13"/>
          <p:cNvSpPr/>
          <p:nvPr/>
        </p:nvSpPr>
        <p:spPr>
          <a:xfrm flipH="1" rot="5446200">
            <a:off x="-2751840" y="4529880"/>
            <a:ext cx="7747200" cy="668520"/>
          </a:xfrm>
          <a:prstGeom prst="rightArrow">
            <a:avLst>
              <a:gd name="adj1" fmla="val 32000"/>
              <a:gd name="adj2" fmla="val 65419"/>
            </a:avLst>
          </a:prstGeom>
          <a:solidFill>
            <a:srgbClr val="3f6797"/>
          </a:solidFill>
          <a:ln w="12600">
            <a:noFill/>
          </a:ln>
          <a:effectLst>
            <a:outerShdw blurRad="38160" dir="5400000" dist="25560">
              <a:srgbClr val="000000">
                <a:alpha val="5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214" name="Facilitate the assessment of hard drive disc platelets (Pt), low grade PC boards (Pl) and catalytic converters (Pt, Pl, Rh)_17"/>
          <p:cNvSpPr/>
          <p:nvPr/>
        </p:nvSpPr>
        <p:spPr>
          <a:xfrm rot="16222800">
            <a:off x="-1955160" y="4862520"/>
            <a:ext cx="6166080" cy="6685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19555"/>
                </a:moveTo>
                <a:lnTo>
                  <a:pt x="0" y="2045"/>
                </a:lnTo>
                <a:cubicBezTo>
                  <a:pt x="0" y="916"/>
                  <a:pt x="65" y="0"/>
                  <a:pt x="145" y="0"/>
                </a:cubicBezTo>
                <a:lnTo>
                  <a:pt x="21455" y="0"/>
                </a:lnTo>
                <a:cubicBezTo>
                  <a:pt x="21535" y="0"/>
                  <a:pt x="21600" y="916"/>
                  <a:pt x="21600" y="2045"/>
                </a:cubicBezTo>
                <a:lnTo>
                  <a:pt x="21600" y="19555"/>
                </a:lnTo>
                <a:cubicBezTo>
                  <a:pt x="21600" y="20684"/>
                  <a:pt x="21535" y="21600"/>
                  <a:pt x="21455" y="21600"/>
                </a:cubicBezTo>
                <a:lnTo>
                  <a:pt x="145" y="21600"/>
                </a:lnTo>
                <a:cubicBezTo>
                  <a:pt x="65" y="21600"/>
                  <a:pt x="0" y="20684"/>
                  <a:pt x="0" y="19555"/>
                </a:cubicBezTo>
                <a:close/>
              </a:path>
            </a:pathLst>
          </a:custGeom>
          <a:solidFill>
            <a:srgbClr val="00882b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5" name=""/>
          <p:cNvSpPr/>
          <p:nvPr/>
        </p:nvSpPr>
        <p:spPr>
          <a:xfrm rot="16166400">
            <a:off x="-1418400" y="4669200"/>
            <a:ext cx="5051520" cy="747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en-US" sz="4000" spc="-1" strike="noStrike" u="sng">
                <a:solidFill>
                  <a:srgbClr val="ffffff"/>
                </a:solidFill>
                <a:uFillTx/>
                <a:latin typeface="Arial"/>
                <a:ea typeface="DejaVu Sans"/>
              </a:rPr>
              <a:t>THE COMPETITION</a:t>
            </a:r>
            <a:endParaRPr b="0" lang="en-ZA" sz="4000" spc="-1" strike="noStrike">
              <a:latin typeface="Arial"/>
            </a:endParaRPr>
          </a:p>
        </p:txBody>
      </p:sp>
      <p:pic>
        <p:nvPicPr>
          <p:cNvPr id="216" name="" descr=""/>
          <p:cNvPicPr/>
          <p:nvPr/>
        </p:nvPicPr>
        <p:blipFill>
          <a:blip r:embed="rId4"/>
          <a:stretch/>
        </p:blipFill>
        <p:spPr>
          <a:xfrm>
            <a:off x="2428920" y="1114920"/>
            <a:ext cx="2970000" cy="684000"/>
          </a:xfrm>
          <a:prstGeom prst="rect">
            <a:avLst/>
          </a:prstGeom>
          <a:ln w="0">
            <a:noFill/>
          </a:ln>
        </p:spPr>
      </p:pic>
      <p:sp>
        <p:nvSpPr>
          <p:cNvPr id="217" name=""/>
          <p:cNvSpPr/>
          <p:nvPr/>
        </p:nvSpPr>
        <p:spPr>
          <a:xfrm>
            <a:off x="2700000" y="1114920"/>
            <a:ext cx="2338920" cy="53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 </a:t>
            </a: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Eskom</a:t>
            </a:r>
            <a:endParaRPr b="0" lang="en-ZA" sz="2800" spc="-1" strike="noStrike">
              <a:latin typeface="Arial"/>
            </a:endParaRPr>
          </a:p>
        </p:txBody>
      </p:sp>
      <p:sp>
        <p:nvSpPr>
          <p:cNvPr id="218" name=""/>
          <p:cNvSpPr/>
          <p:nvPr/>
        </p:nvSpPr>
        <p:spPr>
          <a:xfrm>
            <a:off x="1980000" y="4680000"/>
            <a:ext cx="4318920" cy="195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ffffff"/>
                </a:solidFill>
                <a:latin typeface="Arial"/>
                <a:ea typeface="DejaVu Sans"/>
              </a:rPr>
              <a:t>-</a:t>
            </a:r>
            <a:r>
              <a:rPr b="0" lang="en-US" sz="2600" spc="-1" strike="noStrike">
                <a:solidFill>
                  <a:srgbClr val="ffffff"/>
                </a:solidFill>
                <a:latin typeface="Arial"/>
                <a:ea typeface="DejaVu Sans"/>
              </a:rPr>
              <a:t> Monthly Payment   Collection Strategy;</a:t>
            </a:r>
            <a:endParaRPr b="0" lang="en-ZA" sz="2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600" spc="-1" strike="noStrike">
                <a:solidFill>
                  <a:srgbClr val="ffffff"/>
                </a:solidFill>
                <a:latin typeface="Arial"/>
                <a:ea typeface="DejaVu Sans"/>
              </a:rPr>
              <a:t>- Electric Meters </a:t>
            </a:r>
            <a:endParaRPr b="0" lang="en-ZA" sz="2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600" spc="-1" strike="noStrike">
                <a:solidFill>
                  <a:srgbClr val="ffffff"/>
                </a:solidFill>
                <a:latin typeface="Arial"/>
                <a:ea typeface="DejaVu Sans"/>
              </a:rPr>
              <a:t>   </a:t>
            </a:r>
            <a:r>
              <a:rPr b="0" lang="en-US" sz="2600" spc="-1" strike="noStrike">
                <a:solidFill>
                  <a:srgbClr val="ffffff"/>
                </a:solidFill>
                <a:latin typeface="Arial"/>
                <a:ea typeface="DejaVu Sans"/>
              </a:rPr>
              <a:t>(Pre-paid Tokens)</a:t>
            </a:r>
            <a:endParaRPr b="0" lang="en-ZA" sz="2600" spc="-1" strike="noStrike">
              <a:latin typeface="Arial"/>
            </a:endParaRPr>
          </a:p>
        </p:txBody>
      </p:sp>
      <p:pic>
        <p:nvPicPr>
          <p:cNvPr id="219" name="" descr=""/>
          <p:cNvPicPr/>
          <p:nvPr/>
        </p:nvPicPr>
        <p:blipFill>
          <a:blip r:embed="rId5"/>
          <a:stretch/>
        </p:blipFill>
        <p:spPr>
          <a:xfrm>
            <a:off x="8368920" y="1080000"/>
            <a:ext cx="2970000" cy="684000"/>
          </a:xfrm>
          <a:prstGeom prst="rect">
            <a:avLst/>
          </a:prstGeom>
          <a:ln w="0">
            <a:noFill/>
          </a:ln>
        </p:spPr>
      </p:pic>
      <p:sp>
        <p:nvSpPr>
          <p:cNvPr id="220" name=""/>
          <p:cNvSpPr/>
          <p:nvPr/>
        </p:nvSpPr>
        <p:spPr>
          <a:xfrm>
            <a:off x="8551080" y="1080000"/>
            <a:ext cx="2338920" cy="53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 </a:t>
            </a: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Other EDF</a:t>
            </a:r>
            <a:endParaRPr b="0" lang="en-ZA" sz="2800" spc="-1" strike="noStrike">
              <a:latin typeface="Arial"/>
            </a:endParaRPr>
          </a:p>
        </p:txBody>
      </p:sp>
      <p:pic>
        <p:nvPicPr>
          <p:cNvPr id="221" name="" descr=""/>
          <p:cNvPicPr/>
          <p:nvPr/>
        </p:nvPicPr>
        <p:blipFill>
          <a:blip r:embed="rId6"/>
          <a:stretch/>
        </p:blipFill>
        <p:spPr>
          <a:xfrm>
            <a:off x="1958400" y="2476800"/>
            <a:ext cx="3800520" cy="1662120"/>
          </a:xfrm>
          <a:prstGeom prst="rect">
            <a:avLst/>
          </a:prstGeom>
          <a:ln w="0">
            <a:noFill/>
          </a:ln>
        </p:spPr>
      </p:pic>
      <p:pic>
        <p:nvPicPr>
          <p:cNvPr id="222" name="" descr=""/>
          <p:cNvPicPr/>
          <p:nvPr/>
        </p:nvPicPr>
        <p:blipFill>
          <a:blip r:embed="rId7"/>
          <a:stretch/>
        </p:blipFill>
        <p:spPr>
          <a:xfrm>
            <a:off x="6660000" y="2520000"/>
            <a:ext cx="1978920" cy="1618920"/>
          </a:xfrm>
          <a:prstGeom prst="rect">
            <a:avLst/>
          </a:prstGeom>
          <a:ln w="0">
            <a:noFill/>
          </a:ln>
        </p:spPr>
      </p:pic>
      <p:pic>
        <p:nvPicPr>
          <p:cNvPr id="223" name="" descr=""/>
          <p:cNvPicPr/>
          <p:nvPr/>
        </p:nvPicPr>
        <p:blipFill>
          <a:blip r:embed="rId8"/>
          <a:stretch/>
        </p:blipFill>
        <p:spPr>
          <a:xfrm>
            <a:off x="8744760" y="2520000"/>
            <a:ext cx="1978920" cy="1653840"/>
          </a:xfrm>
          <a:prstGeom prst="rect">
            <a:avLst/>
          </a:prstGeom>
          <a:ln w="0">
            <a:noFill/>
          </a:ln>
        </p:spPr>
      </p:pic>
      <p:pic>
        <p:nvPicPr>
          <p:cNvPr id="224" name="" descr=""/>
          <p:cNvPicPr/>
          <p:nvPr/>
        </p:nvPicPr>
        <p:blipFill>
          <a:blip r:embed="rId9"/>
          <a:stretch/>
        </p:blipFill>
        <p:spPr>
          <a:xfrm>
            <a:off x="10844640" y="2554920"/>
            <a:ext cx="2114280" cy="1618920"/>
          </a:xfrm>
          <a:prstGeom prst="rect">
            <a:avLst/>
          </a:prstGeom>
          <a:ln w="0">
            <a:noFill/>
          </a:ln>
        </p:spPr>
      </p:pic>
      <p:sp>
        <p:nvSpPr>
          <p:cNvPr id="225" name=""/>
          <p:cNvSpPr/>
          <p:nvPr/>
        </p:nvSpPr>
        <p:spPr>
          <a:xfrm>
            <a:off x="7380000" y="4680000"/>
            <a:ext cx="3418920" cy="161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0" lang="en-US" sz="2800" spc="-1" strike="noStrike">
                <a:solidFill>
                  <a:srgbClr val="ffffff"/>
                </a:solidFill>
                <a:latin typeface="Arial"/>
                <a:ea typeface="DejaVu Sans"/>
              </a:rPr>
              <a:t>- Monthly Payment   Collection Strategy;</a:t>
            </a:r>
            <a:endParaRPr b="0" lang="en-ZA" sz="2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ZA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" descr=""/>
          <p:cNvPicPr/>
          <p:nvPr/>
        </p:nvPicPr>
        <p:blipFill>
          <a:blip r:embed="rId1"/>
          <a:stretch/>
        </p:blipFill>
        <p:spPr>
          <a:xfrm flipH="1" rot="16210200">
            <a:off x="4680360" y="-1701360"/>
            <a:ext cx="3624480" cy="13009320"/>
          </a:xfrm>
          <a:prstGeom prst="rect">
            <a:avLst/>
          </a:prstGeom>
          <a:ln w="0">
            <a:noFill/>
          </a:ln>
        </p:spPr>
      </p:pic>
      <p:pic>
        <p:nvPicPr>
          <p:cNvPr id="227" name="" descr=""/>
          <p:cNvPicPr/>
          <p:nvPr/>
        </p:nvPicPr>
        <p:blipFill>
          <a:blip r:embed="rId2"/>
          <a:stretch/>
        </p:blipFill>
        <p:spPr>
          <a:xfrm flipH="1" rot="16210200">
            <a:off x="4691160" y="-4724640"/>
            <a:ext cx="3619440" cy="12992040"/>
          </a:xfrm>
          <a:prstGeom prst="rect">
            <a:avLst/>
          </a:prstGeom>
          <a:ln w="0">
            <a:noFill/>
          </a:ln>
        </p:spPr>
      </p:pic>
      <p:pic>
        <p:nvPicPr>
          <p:cNvPr id="228" name="" descr=""/>
          <p:cNvPicPr/>
          <p:nvPr/>
        </p:nvPicPr>
        <p:blipFill>
          <a:blip r:embed="rId3"/>
          <a:stretch/>
        </p:blipFill>
        <p:spPr>
          <a:xfrm flipH="1" rot="16210200">
            <a:off x="4690440" y="1464840"/>
            <a:ext cx="3619440" cy="12992040"/>
          </a:xfrm>
          <a:prstGeom prst="rect">
            <a:avLst/>
          </a:prstGeom>
          <a:ln w="0">
            <a:noFill/>
          </a:ln>
        </p:spPr>
      </p:pic>
      <p:sp>
        <p:nvSpPr>
          <p:cNvPr id="229" name="Arrow_7"/>
          <p:cNvSpPr/>
          <p:nvPr/>
        </p:nvSpPr>
        <p:spPr>
          <a:xfrm flipH="1" rot="5446200">
            <a:off x="-2751840" y="4529880"/>
            <a:ext cx="7747200" cy="668520"/>
          </a:xfrm>
          <a:prstGeom prst="rightArrow">
            <a:avLst>
              <a:gd name="adj1" fmla="val 32000"/>
              <a:gd name="adj2" fmla="val 65419"/>
            </a:avLst>
          </a:prstGeom>
          <a:solidFill>
            <a:srgbClr val="3f6797"/>
          </a:solidFill>
          <a:ln w="12600">
            <a:noFill/>
          </a:ln>
          <a:effectLst>
            <a:outerShdw blurRad="38160" dir="5400000" dist="25560">
              <a:srgbClr val="000000">
                <a:alpha val="5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230" name="Facilitate the assessment of hard drive disc platelets (Pt), low grade PC boards (Pl) and catalytic converters (Pt, Pl, Rh)_5"/>
          <p:cNvSpPr/>
          <p:nvPr/>
        </p:nvSpPr>
        <p:spPr>
          <a:xfrm rot="16222800">
            <a:off x="-1955160" y="4862520"/>
            <a:ext cx="6166080" cy="6685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19555"/>
                </a:moveTo>
                <a:lnTo>
                  <a:pt x="0" y="2045"/>
                </a:lnTo>
                <a:cubicBezTo>
                  <a:pt x="0" y="916"/>
                  <a:pt x="65" y="0"/>
                  <a:pt x="145" y="0"/>
                </a:cubicBezTo>
                <a:lnTo>
                  <a:pt x="21455" y="0"/>
                </a:lnTo>
                <a:cubicBezTo>
                  <a:pt x="21535" y="0"/>
                  <a:pt x="21600" y="916"/>
                  <a:pt x="21600" y="2045"/>
                </a:cubicBezTo>
                <a:lnTo>
                  <a:pt x="21600" y="19555"/>
                </a:lnTo>
                <a:cubicBezTo>
                  <a:pt x="21600" y="20684"/>
                  <a:pt x="21535" y="21600"/>
                  <a:pt x="21455" y="21600"/>
                </a:cubicBezTo>
                <a:lnTo>
                  <a:pt x="145" y="21600"/>
                </a:lnTo>
                <a:cubicBezTo>
                  <a:pt x="65" y="21600"/>
                  <a:pt x="0" y="20684"/>
                  <a:pt x="0" y="19555"/>
                </a:cubicBezTo>
                <a:close/>
              </a:path>
            </a:pathLst>
          </a:custGeom>
          <a:solidFill>
            <a:srgbClr val="00882b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31" name=""/>
          <p:cNvSpPr/>
          <p:nvPr/>
        </p:nvSpPr>
        <p:spPr>
          <a:xfrm rot="16166400">
            <a:off x="-1737360" y="4586400"/>
            <a:ext cx="6171840" cy="122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en-US" sz="4000" spc="-1" strike="noStrike" u="sng">
                <a:solidFill>
                  <a:srgbClr val="ffffff"/>
                </a:solidFill>
                <a:uFillTx/>
                <a:latin typeface="Arial"/>
                <a:ea typeface="DejaVu Sans"/>
              </a:rPr>
              <a:t>UTILISATION OF FUNDS</a:t>
            </a:r>
            <a:endParaRPr b="0" lang="en-ZA" sz="4000" spc="-1" strike="noStrike">
              <a:latin typeface="Arial"/>
            </a:endParaRPr>
          </a:p>
        </p:txBody>
      </p:sp>
      <p:pic>
        <p:nvPicPr>
          <p:cNvPr id="232" name="" descr=""/>
          <p:cNvPicPr/>
          <p:nvPr/>
        </p:nvPicPr>
        <p:blipFill>
          <a:blip r:embed="rId4"/>
          <a:stretch/>
        </p:blipFill>
        <p:spPr>
          <a:xfrm>
            <a:off x="4860000" y="831240"/>
            <a:ext cx="2970000" cy="684000"/>
          </a:xfrm>
          <a:prstGeom prst="rect">
            <a:avLst/>
          </a:prstGeom>
          <a:ln w="0">
            <a:noFill/>
          </a:ln>
        </p:spPr>
      </p:pic>
      <p:sp>
        <p:nvSpPr>
          <p:cNvPr id="233" name=""/>
          <p:cNvSpPr/>
          <p:nvPr/>
        </p:nvSpPr>
        <p:spPr>
          <a:xfrm>
            <a:off x="4860000" y="900000"/>
            <a:ext cx="2866680" cy="48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 </a:t>
            </a: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EQUIPMENT</a:t>
            </a:r>
            <a:endParaRPr b="0" lang="en-ZA" sz="2800" spc="-1" strike="noStrike">
              <a:latin typeface="Arial"/>
            </a:endParaRPr>
          </a:p>
        </p:txBody>
      </p:sp>
      <p:pic>
        <p:nvPicPr>
          <p:cNvPr id="234" name="" descr=""/>
          <p:cNvPicPr/>
          <p:nvPr/>
        </p:nvPicPr>
        <p:blipFill>
          <a:blip r:embed="rId5"/>
          <a:stretch/>
        </p:blipFill>
        <p:spPr>
          <a:xfrm>
            <a:off x="4768920" y="2340000"/>
            <a:ext cx="2970000" cy="684000"/>
          </a:xfrm>
          <a:prstGeom prst="rect">
            <a:avLst/>
          </a:prstGeom>
          <a:ln w="0">
            <a:noFill/>
          </a:ln>
        </p:spPr>
      </p:pic>
      <p:sp>
        <p:nvSpPr>
          <p:cNvPr id="235" name=""/>
          <p:cNvSpPr/>
          <p:nvPr/>
        </p:nvSpPr>
        <p:spPr>
          <a:xfrm>
            <a:off x="4768920" y="2340000"/>
            <a:ext cx="2866680" cy="48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 </a:t>
            </a: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PROTOTYPE</a:t>
            </a:r>
            <a:endParaRPr b="0" lang="en-ZA" sz="2800" spc="-1" strike="noStrike">
              <a:latin typeface="Arial"/>
            </a:endParaRPr>
          </a:p>
        </p:txBody>
      </p:sp>
      <p:pic>
        <p:nvPicPr>
          <p:cNvPr id="236" name="" descr=""/>
          <p:cNvPicPr/>
          <p:nvPr/>
        </p:nvPicPr>
        <p:blipFill>
          <a:blip r:embed="rId6"/>
          <a:stretch/>
        </p:blipFill>
        <p:spPr>
          <a:xfrm>
            <a:off x="4768920" y="3994920"/>
            <a:ext cx="2970000" cy="684000"/>
          </a:xfrm>
          <a:prstGeom prst="rect">
            <a:avLst/>
          </a:prstGeom>
          <a:ln w="0">
            <a:noFill/>
          </a:ln>
        </p:spPr>
      </p:pic>
      <p:sp>
        <p:nvSpPr>
          <p:cNvPr id="237" name=""/>
          <p:cNvSpPr/>
          <p:nvPr/>
        </p:nvSpPr>
        <p:spPr>
          <a:xfrm>
            <a:off x="4872240" y="4029840"/>
            <a:ext cx="2866680" cy="48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 </a:t>
            </a: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TESTS </a:t>
            </a:r>
            <a:endParaRPr b="0" lang="en-ZA" sz="2800" spc="-1" strike="noStrike">
              <a:latin typeface="Arial"/>
            </a:endParaRPr>
          </a:p>
        </p:txBody>
      </p:sp>
      <p:pic>
        <p:nvPicPr>
          <p:cNvPr id="238" name="" descr=""/>
          <p:cNvPicPr/>
          <p:nvPr/>
        </p:nvPicPr>
        <p:blipFill>
          <a:blip r:embed="rId7"/>
          <a:stretch/>
        </p:blipFill>
        <p:spPr>
          <a:xfrm>
            <a:off x="4680000" y="5614920"/>
            <a:ext cx="2970000" cy="684000"/>
          </a:xfrm>
          <a:prstGeom prst="rect">
            <a:avLst/>
          </a:prstGeom>
          <a:ln w="0">
            <a:noFill/>
          </a:ln>
        </p:spPr>
      </p:pic>
      <p:sp>
        <p:nvSpPr>
          <p:cNvPr id="239" name=""/>
          <p:cNvSpPr/>
          <p:nvPr/>
        </p:nvSpPr>
        <p:spPr>
          <a:xfrm>
            <a:off x="4783320" y="5649840"/>
            <a:ext cx="2866680" cy="48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 </a:t>
            </a: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PATENT REG.</a:t>
            </a:r>
            <a:endParaRPr b="0" lang="en-ZA" sz="2800" spc="-1" strike="noStrike">
              <a:latin typeface="Arial"/>
            </a:endParaRPr>
          </a:p>
        </p:txBody>
      </p:sp>
      <p:pic>
        <p:nvPicPr>
          <p:cNvPr id="240" name="" descr=""/>
          <p:cNvPicPr/>
          <p:nvPr/>
        </p:nvPicPr>
        <p:blipFill>
          <a:blip r:embed="rId8"/>
          <a:stretch/>
        </p:blipFill>
        <p:spPr>
          <a:xfrm>
            <a:off x="4588920" y="7020000"/>
            <a:ext cx="3330000" cy="684000"/>
          </a:xfrm>
          <a:prstGeom prst="rect">
            <a:avLst/>
          </a:prstGeom>
          <a:ln w="0">
            <a:noFill/>
          </a:ln>
        </p:spPr>
      </p:pic>
      <p:sp>
        <p:nvSpPr>
          <p:cNvPr id="241" name=""/>
          <p:cNvSpPr/>
          <p:nvPr/>
        </p:nvSpPr>
        <p:spPr>
          <a:xfrm>
            <a:off x="4320000" y="7020000"/>
            <a:ext cx="3778920" cy="66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 </a:t>
            </a: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MANUFACTURING</a:t>
            </a:r>
            <a:endParaRPr b="0" lang="en-ZA" sz="2800" spc="-1" strike="noStrike">
              <a:latin typeface="Arial"/>
            </a:endParaRPr>
          </a:p>
        </p:txBody>
      </p:sp>
      <p:pic>
        <p:nvPicPr>
          <p:cNvPr id="242" name="" descr=""/>
          <p:cNvPicPr/>
          <p:nvPr/>
        </p:nvPicPr>
        <p:blipFill>
          <a:blip r:embed="rId9"/>
          <a:stretch/>
        </p:blipFill>
        <p:spPr>
          <a:xfrm>
            <a:off x="4680000" y="8640000"/>
            <a:ext cx="3238920" cy="684000"/>
          </a:xfrm>
          <a:prstGeom prst="rect">
            <a:avLst/>
          </a:prstGeom>
          <a:ln w="0">
            <a:noFill/>
          </a:ln>
        </p:spPr>
      </p:pic>
      <p:sp>
        <p:nvSpPr>
          <p:cNvPr id="243" name=""/>
          <p:cNvSpPr/>
          <p:nvPr/>
        </p:nvSpPr>
        <p:spPr>
          <a:xfrm>
            <a:off x="4792680" y="8674920"/>
            <a:ext cx="3126240" cy="48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 </a:t>
            </a:r>
            <a:r>
              <a:rPr b="1" lang="en-GB" sz="2800" spc="-1" strike="noStrike">
                <a:solidFill>
                  <a:srgbClr val="ffffff"/>
                </a:solidFill>
                <a:latin typeface="Arial"/>
                <a:ea typeface="Tahoma"/>
              </a:rPr>
              <a:t>DISTRIBUTION </a:t>
            </a:r>
            <a:endParaRPr b="0" lang="en-ZA" sz="2800" spc="-1" strike="noStrike">
              <a:latin typeface="Arial"/>
            </a:endParaRPr>
          </a:p>
        </p:txBody>
      </p:sp>
      <p:sp>
        <p:nvSpPr>
          <p:cNvPr id="244" name=""/>
          <p:cNvSpPr/>
          <p:nvPr/>
        </p:nvSpPr>
        <p:spPr>
          <a:xfrm>
            <a:off x="6120000" y="1516320"/>
            <a:ext cx="358920" cy="822600"/>
          </a:xfrm>
          <a:custGeom>
            <a:avLst/>
            <a:gdLst/>
            <a:ahLst/>
            <a:rect l="l" t="t" r="r" b="b"/>
            <a:pathLst>
              <a:path w="1002" h="2290">
                <a:moveTo>
                  <a:pt x="250" y="0"/>
                </a:moveTo>
                <a:lnTo>
                  <a:pt x="250" y="1716"/>
                </a:lnTo>
                <a:lnTo>
                  <a:pt x="0" y="1716"/>
                </a:lnTo>
                <a:lnTo>
                  <a:pt x="500" y="2289"/>
                </a:lnTo>
                <a:lnTo>
                  <a:pt x="1001" y="1716"/>
                </a:lnTo>
                <a:lnTo>
                  <a:pt x="750" y="1716"/>
                </a:lnTo>
                <a:lnTo>
                  <a:pt x="750" y="0"/>
                </a:lnTo>
                <a:lnTo>
                  <a:pt x="250" y="0"/>
                </a:lnTo>
              </a:path>
            </a:pathLst>
          </a:custGeom>
          <a:solidFill>
            <a:srgbClr val="fffff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45" name=""/>
          <p:cNvSpPr/>
          <p:nvPr/>
        </p:nvSpPr>
        <p:spPr>
          <a:xfrm>
            <a:off x="6120000" y="3171240"/>
            <a:ext cx="358920" cy="822600"/>
          </a:xfrm>
          <a:custGeom>
            <a:avLst/>
            <a:gdLst/>
            <a:ahLst/>
            <a:rect l="l" t="t" r="r" b="b"/>
            <a:pathLst>
              <a:path w="1002" h="2290">
                <a:moveTo>
                  <a:pt x="250" y="0"/>
                </a:moveTo>
                <a:lnTo>
                  <a:pt x="250" y="1716"/>
                </a:lnTo>
                <a:lnTo>
                  <a:pt x="0" y="1716"/>
                </a:lnTo>
                <a:lnTo>
                  <a:pt x="500" y="2289"/>
                </a:lnTo>
                <a:lnTo>
                  <a:pt x="1001" y="1716"/>
                </a:lnTo>
                <a:lnTo>
                  <a:pt x="750" y="1716"/>
                </a:lnTo>
                <a:lnTo>
                  <a:pt x="750" y="0"/>
                </a:lnTo>
                <a:lnTo>
                  <a:pt x="250" y="0"/>
                </a:lnTo>
              </a:path>
            </a:pathLst>
          </a:custGeom>
          <a:solidFill>
            <a:srgbClr val="fffff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46" name=""/>
          <p:cNvSpPr/>
          <p:nvPr/>
        </p:nvSpPr>
        <p:spPr>
          <a:xfrm>
            <a:off x="6120000" y="4791240"/>
            <a:ext cx="358920" cy="822600"/>
          </a:xfrm>
          <a:custGeom>
            <a:avLst/>
            <a:gdLst/>
            <a:ahLst/>
            <a:rect l="l" t="t" r="r" b="b"/>
            <a:pathLst>
              <a:path w="1002" h="2290">
                <a:moveTo>
                  <a:pt x="250" y="0"/>
                </a:moveTo>
                <a:lnTo>
                  <a:pt x="250" y="1716"/>
                </a:lnTo>
                <a:lnTo>
                  <a:pt x="0" y="1716"/>
                </a:lnTo>
                <a:lnTo>
                  <a:pt x="500" y="2289"/>
                </a:lnTo>
                <a:lnTo>
                  <a:pt x="1001" y="1716"/>
                </a:lnTo>
                <a:lnTo>
                  <a:pt x="750" y="1716"/>
                </a:lnTo>
                <a:lnTo>
                  <a:pt x="750" y="0"/>
                </a:lnTo>
                <a:lnTo>
                  <a:pt x="250" y="0"/>
                </a:lnTo>
              </a:path>
            </a:pathLst>
          </a:custGeom>
          <a:solidFill>
            <a:srgbClr val="fffff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47" name=""/>
          <p:cNvSpPr/>
          <p:nvPr/>
        </p:nvSpPr>
        <p:spPr>
          <a:xfrm>
            <a:off x="6120000" y="6300000"/>
            <a:ext cx="358920" cy="718920"/>
          </a:xfrm>
          <a:custGeom>
            <a:avLst/>
            <a:gdLst/>
            <a:ahLst/>
            <a:rect l="l" t="t" r="r" b="b"/>
            <a:pathLst>
              <a:path w="1002" h="2002">
                <a:moveTo>
                  <a:pt x="250" y="0"/>
                </a:moveTo>
                <a:lnTo>
                  <a:pt x="250" y="1500"/>
                </a:lnTo>
                <a:lnTo>
                  <a:pt x="0" y="1500"/>
                </a:lnTo>
                <a:lnTo>
                  <a:pt x="500" y="2001"/>
                </a:lnTo>
                <a:lnTo>
                  <a:pt x="1001" y="1500"/>
                </a:lnTo>
                <a:lnTo>
                  <a:pt x="750" y="1500"/>
                </a:lnTo>
                <a:lnTo>
                  <a:pt x="750" y="0"/>
                </a:lnTo>
                <a:lnTo>
                  <a:pt x="250" y="0"/>
                </a:lnTo>
              </a:path>
            </a:pathLst>
          </a:custGeom>
          <a:solidFill>
            <a:srgbClr val="fffff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48" name=""/>
          <p:cNvSpPr/>
          <p:nvPr/>
        </p:nvSpPr>
        <p:spPr>
          <a:xfrm>
            <a:off x="6120000" y="7816320"/>
            <a:ext cx="358920" cy="822600"/>
          </a:xfrm>
          <a:custGeom>
            <a:avLst/>
            <a:gdLst/>
            <a:ahLst/>
            <a:rect l="l" t="t" r="r" b="b"/>
            <a:pathLst>
              <a:path w="1002" h="2290">
                <a:moveTo>
                  <a:pt x="250" y="0"/>
                </a:moveTo>
                <a:lnTo>
                  <a:pt x="250" y="1716"/>
                </a:lnTo>
                <a:lnTo>
                  <a:pt x="0" y="1716"/>
                </a:lnTo>
                <a:lnTo>
                  <a:pt x="500" y="2289"/>
                </a:lnTo>
                <a:lnTo>
                  <a:pt x="1001" y="1716"/>
                </a:lnTo>
                <a:lnTo>
                  <a:pt x="750" y="1716"/>
                </a:lnTo>
                <a:lnTo>
                  <a:pt x="750" y="0"/>
                </a:lnTo>
                <a:lnTo>
                  <a:pt x="250" y="0"/>
                </a:lnTo>
              </a:path>
            </a:pathLst>
          </a:custGeom>
          <a:solidFill>
            <a:srgbClr val="fffff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" descr=""/>
          <p:cNvPicPr/>
          <p:nvPr/>
        </p:nvPicPr>
        <p:blipFill>
          <a:blip r:embed="rId1"/>
          <a:stretch/>
        </p:blipFill>
        <p:spPr>
          <a:xfrm>
            <a:off x="360" y="360"/>
            <a:ext cx="2970000" cy="9751680"/>
          </a:xfrm>
          <a:prstGeom prst="rect">
            <a:avLst/>
          </a:prstGeom>
          <a:ln w="0">
            <a:noFill/>
          </a:ln>
        </p:spPr>
      </p:pic>
      <p:pic>
        <p:nvPicPr>
          <p:cNvPr id="250" name="" descr=""/>
          <p:cNvPicPr/>
          <p:nvPr/>
        </p:nvPicPr>
        <p:blipFill>
          <a:blip r:embed="rId2"/>
          <a:stretch/>
        </p:blipFill>
        <p:spPr>
          <a:xfrm>
            <a:off x="2972160" y="0"/>
            <a:ext cx="3198240" cy="9751680"/>
          </a:xfrm>
          <a:prstGeom prst="rect">
            <a:avLst/>
          </a:prstGeom>
          <a:ln w="0">
            <a:noFill/>
          </a:ln>
        </p:spPr>
      </p:pic>
      <p:pic>
        <p:nvPicPr>
          <p:cNvPr id="251" name="" descr=""/>
          <p:cNvPicPr/>
          <p:nvPr/>
        </p:nvPicPr>
        <p:blipFill>
          <a:blip r:embed="rId3"/>
          <a:stretch/>
        </p:blipFill>
        <p:spPr>
          <a:xfrm>
            <a:off x="5943960" y="0"/>
            <a:ext cx="2970000" cy="9751680"/>
          </a:xfrm>
          <a:prstGeom prst="rect">
            <a:avLst/>
          </a:prstGeom>
          <a:ln w="0">
            <a:noFill/>
          </a:ln>
        </p:spPr>
      </p:pic>
      <p:pic>
        <p:nvPicPr>
          <p:cNvPr id="252" name="" descr=""/>
          <p:cNvPicPr/>
          <p:nvPr/>
        </p:nvPicPr>
        <p:blipFill>
          <a:blip r:embed="rId4"/>
          <a:stretch/>
        </p:blipFill>
        <p:spPr>
          <a:xfrm>
            <a:off x="8915400" y="0"/>
            <a:ext cx="4087440" cy="9751680"/>
          </a:xfrm>
          <a:prstGeom prst="rect">
            <a:avLst/>
          </a:prstGeom>
          <a:ln w="0">
            <a:noFill/>
          </a:ln>
        </p:spPr>
      </p:pic>
      <p:sp>
        <p:nvSpPr>
          <p:cNvPr id="253" name=""/>
          <p:cNvSpPr/>
          <p:nvPr/>
        </p:nvSpPr>
        <p:spPr>
          <a:xfrm rot="20400">
            <a:off x="3413520" y="3963960"/>
            <a:ext cx="6171840" cy="122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en-US" sz="7200" spc="-1" strike="noStrike" u="sng">
                <a:solidFill>
                  <a:srgbClr val="ffffff"/>
                </a:solidFill>
                <a:uFillTx/>
                <a:latin typeface="Arial"/>
                <a:ea typeface="DejaVu Sans"/>
              </a:rPr>
              <a:t>THANK YOU</a:t>
            </a:r>
            <a:endParaRPr b="0" lang="en-ZA" sz="7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48285</TotalTime>
  <Application>LibreOffice/7.1.0.3$MacOSX_X86_64 LibreOffice_project/f6099ecf3d29644b5008cc8f48f42f4a40986e4c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/>
  <dcterms:modified xsi:type="dcterms:W3CDTF">2024-05-07T10:54:30Z</dcterms:modified>
  <cp:revision>57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