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Ex1.xml" ContentType="application/vnd.ms-office.chartex+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58" r:id="rId2"/>
    <p:sldId id="259" r:id="rId3"/>
    <p:sldId id="260" r:id="rId4"/>
    <p:sldId id="295" r:id="rId5"/>
    <p:sldId id="302" r:id="rId6"/>
    <p:sldId id="266" r:id="rId7"/>
    <p:sldId id="297" r:id="rId8"/>
    <p:sldId id="265" r:id="rId9"/>
    <p:sldId id="298" r:id="rId10"/>
    <p:sldId id="299" r:id="rId11"/>
    <p:sldId id="300" r:id="rId12"/>
    <p:sldId id="270" r:id="rId13"/>
    <p:sldId id="271" r:id="rId14"/>
    <p:sldId id="287" r:id="rId15"/>
    <p:sldId id="272" r:id="rId16"/>
    <p:sldId id="280" r:id="rId17"/>
    <p:sldId id="281" r:id="rId18"/>
    <p:sldId id="284" r:id="rId19"/>
    <p:sldId id="283" r:id="rId20"/>
    <p:sldId id="286" r:id="rId21"/>
    <p:sldId id="303" r:id="rId22"/>
    <p:sldId id="304" r:id="rId23"/>
    <p:sldId id="291" r:id="rId24"/>
    <p:sldId id="311" r:id="rId25"/>
    <p:sldId id="310" r:id="rId26"/>
    <p:sldId id="292" r:id="rId27"/>
    <p:sldId id="293" r:id="rId28"/>
    <p:sldId id="312" r:id="rId29"/>
  </p:sldIdLst>
  <p:sldSz cx="12192000" cy="6858000"/>
  <p:notesSz cx="6858000" cy="9144000"/>
  <p:custShowLst>
    <p:custShow name="Solas Presentación personalizada 1" id="0">
      <p:sldLst>
        <p:sld r:id="rId2"/>
        <p:sld r:id="rId3"/>
        <p:sld r:id="rId4"/>
        <p:sld r:id="rId5"/>
        <p:sld r:id="rId6"/>
        <p:sld r:id="rId7"/>
        <p:sld r:id="rId8"/>
        <p:sld r:id="rId9"/>
        <p:sld r:id="rId10"/>
        <p:sld r:id="rId11"/>
        <p:sld r:id="rId12"/>
        <p:sld r:id="rId13"/>
        <p:sld r:id="rId14"/>
        <p:sld r:id="rId15"/>
        <p:sld r:id="rId16"/>
        <p:sld r:id="rId17"/>
        <p:sld r:id="rId18"/>
        <p:sld r:id="rId19"/>
        <p:sld r:id="rId20"/>
        <p:sld r:id="rId21"/>
        <p:sld r:id="rId22"/>
        <p:sld r:id="rId23"/>
        <p:sld r:id="rId24"/>
        <p:sld r:id="rId25"/>
        <p:sld r:id="rId26"/>
        <p:sld r:id="rId27"/>
        <p:sld r:id="rId28"/>
        <p:sld r:id="rId29"/>
      </p:sldLst>
    </p:custShow>
  </p:custShowLst>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F9A"/>
    <a:srgbClr val="F64459"/>
    <a:srgbClr val="1F5CFC"/>
    <a:srgbClr val="005CFC"/>
    <a:srgbClr val="FFD13F"/>
    <a:srgbClr val="DDEBF7"/>
    <a:srgbClr val="FFFF99"/>
    <a:srgbClr val="FDE9EA"/>
    <a:srgbClr val="F7939D"/>
    <a:srgbClr val="F0AC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9" d="100"/>
          <a:sy n="79" d="100"/>
        </p:scale>
        <p:origin x="100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H:\Mi%20unidad\1)%20Planillas%20CAP\Evaluacion%20Proyecto%20Limpieza%20Paneles%20Sola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H:\Mi%20unidad\1)%20Planillas%20CAP\Evaluacion%20Proyecto%20Limpieza%20Paneles%20Solares.xlsx" TargetMode="External"/><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H:\Mi%20unidad\1)%20Planillas%20CAP\Evaluacion%20Proyecto%20Limpieza%20Paneles%20Sola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MX" sz="1700" b="0" u="sng" dirty="0">
                <a:solidFill>
                  <a:schemeClr val="tx1">
                    <a:lumMod val="95000"/>
                    <a:lumOff val="5000"/>
                  </a:schemeClr>
                </a:solidFill>
              </a:rPr>
              <a:t>Capacidad instalada de generación eléctrica en Chile </a:t>
            </a:r>
            <a:r>
              <a:rPr lang="es-MX" sz="1700" b="1" u="sng" dirty="0">
                <a:solidFill>
                  <a:schemeClr val="tx1">
                    <a:lumMod val="95000"/>
                    <a:lumOff val="5000"/>
                  </a:schemeClr>
                </a:solidFill>
              </a:rPr>
              <a:t>38.947 MW</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CL"/>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Hoja1!$B$1</c:f>
              <c:strCache>
                <c:ptCount val="1"/>
                <c:pt idx="0">
                  <c:v>Capacidad instalada degeneración eléctrica en Chile</c:v>
                </c:pt>
              </c:strCache>
            </c:strRef>
          </c:tx>
          <c:dPt>
            <c:idx val="0"/>
            <c:bubble3D val="0"/>
            <c:spPr>
              <a:solidFill>
                <a:srgbClr val="FFCC66"/>
              </a:solidFill>
              <a:ln w="25400">
                <a:solidFill>
                  <a:schemeClr val="lt1"/>
                </a:solidFill>
              </a:ln>
              <a:effectLst/>
              <a:sp3d contourW="25400">
                <a:contourClr>
                  <a:schemeClr val="lt1"/>
                </a:contourClr>
              </a:sp3d>
            </c:spPr>
            <c:extLst>
              <c:ext xmlns:c16="http://schemas.microsoft.com/office/drawing/2014/chart" uri="{C3380CC4-5D6E-409C-BE32-E72D297353CC}">
                <c16:uniqueId val="{00000003-16FD-4635-8195-3E4A4FAC79CD}"/>
              </c:ext>
            </c:extLst>
          </c:dPt>
          <c:dPt>
            <c:idx val="1"/>
            <c:bubble3D val="0"/>
            <c:spPr>
              <a:solidFill>
                <a:schemeClr val="tx2">
                  <a:lumMod val="25000"/>
                  <a:lumOff val="75000"/>
                </a:schemeClr>
              </a:solidFill>
              <a:ln w="25400">
                <a:solidFill>
                  <a:schemeClr val="tx2">
                    <a:lumMod val="25000"/>
                    <a:lumOff val="75000"/>
                  </a:schemeClr>
                </a:solidFill>
              </a:ln>
              <a:effectLst/>
              <a:sp3d contourW="25400">
                <a:contourClr>
                  <a:schemeClr val="tx2">
                    <a:lumMod val="25000"/>
                    <a:lumOff val="75000"/>
                  </a:schemeClr>
                </a:contourClr>
              </a:sp3d>
            </c:spPr>
            <c:extLst>
              <c:ext xmlns:c16="http://schemas.microsoft.com/office/drawing/2014/chart" uri="{C3380CC4-5D6E-409C-BE32-E72D297353CC}">
                <c16:uniqueId val="{00000002-16FD-4635-8195-3E4A4FAC79C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C4E-45E0-BA44-84A5E6254E5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C4E-45E0-BA44-84A5E6254E5F}"/>
              </c:ext>
            </c:extLst>
          </c:dPt>
          <c:dLbls>
            <c:dLbl>
              <c:idx val="0"/>
              <c:tx>
                <c:rich>
                  <a:bodyPr rot="0" spcFirstLastPara="1" vertOverflow="ellipsis"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mn-lt"/>
                        <a:ea typeface="+mn-ea"/>
                        <a:cs typeface="+mn-cs"/>
                      </a:defRPr>
                    </a:pPr>
                    <a:r>
                      <a:rPr lang="en-US" b="1" dirty="0"/>
                      <a:t>30%</a:t>
                    </a:r>
                  </a:p>
                  <a:p>
                    <a:pPr>
                      <a:defRPr b="1"/>
                    </a:pPr>
                    <a:r>
                      <a:rPr lang="en-US" b="1" dirty="0"/>
                      <a:t>11.746  MW</a:t>
                    </a:r>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mn-lt"/>
                      <a:ea typeface="+mn-ea"/>
                      <a:cs typeface="+mn-cs"/>
                    </a:defRPr>
                  </a:pPr>
                  <a:endParaRPr lang="es-CL"/>
                </a:p>
              </c:txPr>
              <c:dLblPos val="ctr"/>
              <c:showLegendKey val="0"/>
              <c:showVal val="1"/>
              <c:showCatName val="0"/>
              <c:showSerName val="0"/>
              <c:showPercent val="0"/>
              <c:showBubbleSize val="0"/>
              <c:extLst>
                <c:ext xmlns:c15="http://schemas.microsoft.com/office/drawing/2012/chart" uri="{CE6537A1-D6FC-4f65-9D91-7224C49458BB}">
                  <c15:layout>
                    <c:manualLayout>
                      <c:w val="0.17818376438649647"/>
                      <c:h val="0.16628481829398264"/>
                    </c:manualLayout>
                  </c15:layout>
                  <c15:showDataLabelsRange val="0"/>
                </c:ext>
                <c:ext xmlns:c16="http://schemas.microsoft.com/office/drawing/2014/chart" uri="{C3380CC4-5D6E-409C-BE32-E72D297353CC}">
                  <c16:uniqueId val="{00000003-16FD-4635-8195-3E4A4FAC79CD}"/>
                </c:ext>
              </c:extLst>
            </c:dLbl>
            <c:dLbl>
              <c:idx val="1"/>
              <c:layout>
                <c:manualLayout>
                  <c:x val="0.21731374434810743"/>
                  <c:y val="-0.24515294860261125"/>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mn-lt"/>
                        <a:ea typeface="+mn-ea"/>
                        <a:cs typeface="+mn-cs"/>
                      </a:defRPr>
                    </a:pPr>
                    <a:fld id="{0C24D090-E453-46F1-ABD5-9BE44F913887}" type="VALUE">
                      <a:rPr lang="en-US" b="1" smtClean="0"/>
                      <a:pPr>
                        <a:defRPr b="1"/>
                      </a:pPr>
                      <a:t>[VALOR]</a:t>
                    </a:fld>
                    <a:r>
                      <a:rPr lang="en-US" b="1" dirty="0"/>
                      <a:t> </a:t>
                    </a:r>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mn-lt"/>
                      <a:ea typeface="+mn-ea"/>
                      <a:cs typeface="+mn-cs"/>
                    </a:defRPr>
                  </a:pPr>
                  <a:endParaRPr lang="es-CL"/>
                </a:p>
              </c:txPr>
              <c:dLblPos val="bestFit"/>
              <c:showLegendKey val="0"/>
              <c:showVal val="1"/>
              <c:showCatName val="0"/>
              <c:showSerName val="0"/>
              <c:showPercent val="0"/>
              <c:showBubbleSize val="0"/>
              <c:extLst>
                <c:ext xmlns:c15="http://schemas.microsoft.com/office/drawing/2012/chart" uri="{CE6537A1-D6FC-4f65-9D91-7224C49458BB}">
                  <c15:layout>
                    <c:manualLayout>
                      <c:w val="0.17012237358577698"/>
                      <c:h val="0.19425871226316985"/>
                    </c:manualLayout>
                  </c15:layout>
                  <c15:dlblFieldTable/>
                  <c15:showDataLabelsRange val="0"/>
                </c:ext>
                <c:ext xmlns:c16="http://schemas.microsoft.com/office/drawing/2014/chart" uri="{C3380CC4-5D6E-409C-BE32-E72D297353CC}">
                  <c16:uniqueId val="{00000002-16FD-4635-8195-3E4A4FAC79C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s-CL"/>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2"/>
                <c:pt idx="0">
                  <c:v>ERNC solar</c:v>
                </c:pt>
                <c:pt idx="1">
                  <c:v>Otras energías70%</c:v>
                </c:pt>
              </c:strCache>
            </c:strRef>
          </c:cat>
          <c:val>
            <c:numRef>
              <c:f>Hoja1!$B$2:$B$5</c:f>
              <c:numCache>
                <c:formatCode>0%</c:formatCode>
                <c:ptCount val="4"/>
                <c:pt idx="0">
                  <c:v>0.3</c:v>
                </c:pt>
                <c:pt idx="1">
                  <c:v>0.7</c:v>
                </c:pt>
              </c:numCache>
            </c:numRef>
          </c:val>
          <c:extLst>
            <c:ext xmlns:c16="http://schemas.microsoft.com/office/drawing/2014/chart" uri="{C3380CC4-5D6E-409C-BE32-E72D297353CC}">
              <c16:uniqueId val="{00000000-16FD-4635-8195-3E4A4FAC79CD}"/>
            </c:ext>
          </c:extLst>
        </c:ser>
        <c:ser>
          <c:idx val="1"/>
          <c:order val="1"/>
          <c:tx>
            <c:strRef>
              <c:f>Hoja1!$C$1</c:f>
              <c:strCache>
                <c:ptCount val="1"/>
                <c:pt idx="0">
                  <c:v>MW</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9-6C4E-45E0-BA44-84A5E6254E5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B-6C4E-45E0-BA44-84A5E6254E5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D-6C4E-45E0-BA44-84A5E6254E5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F-6C4E-45E0-BA44-84A5E6254E5F}"/>
              </c:ext>
            </c:extLst>
          </c:dPt>
          <c:cat>
            <c:strRef>
              <c:f>Hoja1!$A$2:$A$5</c:f>
              <c:strCache>
                <c:ptCount val="2"/>
                <c:pt idx="0">
                  <c:v>ERNC solar</c:v>
                </c:pt>
                <c:pt idx="1">
                  <c:v>Otras energías70%</c:v>
                </c:pt>
              </c:strCache>
            </c:strRef>
          </c:cat>
          <c:val>
            <c:numRef>
              <c:f>Hoja1!$C$2:$C$5</c:f>
              <c:numCache>
                <c:formatCode>General</c:formatCode>
                <c:ptCount val="4"/>
                <c:pt idx="0">
                  <c:v>0</c:v>
                </c:pt>
                <c:pt idx="1">
                  <c:v>0</c:v>
                </c:pt>
              </c:numCache>
            </c:numRef>
          </c:val>
          <c:extLst>
            <c:ext xmlns:c16="http://schemas.microsoft.com/office/drawing/2014/chart" uri="{C3380CC4-5D6E-409C-BE32-E72D297353CC}">
              <c16:uniqueId val="{00000001-16FD-4635-8195-3E4A4FAC79CD}"/>
            </c:ext>
          </c:extLst>
        </c:ser>
        <c:dLbls>
          <c:showLegendKey val="0"/>
          <c:showVal val="0"/>
          <c:showCatName val="0"/>
          <c:showSerName val="0"/>
          <c:showPercent val="0"/>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CL"/>
          </a:p>
        </c:txPr>
      </c:legendEntry>
      <c:legendEntry>
        <c:idx val="1"/>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700" u="sng" dirty="0" err="1">
                <a:solidFill>
                  <a:schemeClr val="bg2">
                    <a:lumMod val="10000"/>
                  </a:schemeClr>
                </a:solidFill>
              </a:rPr>
              <a:t>Capacidad</a:t>
            </a:r>
            <a:r>
              <a:rPr lang="en-US" sz="1700" u="sng" baseline="0" dirty="0">
                <a:solidFill>
                  <a:schemeClr val="bg2">
                    <a:lumMod val="10000"/>
                  </a:schemeClr>
                </a:solidFill>
              </a:rPr>
              <a:t> </a:t>
            </a:r>
            <a:r>
              <a:rPr lang="en-US" sz="1700" u="sng" baseline="0" dirty="0" err="1">
                <a:solidFill>
                  <a:schemeClr val="bg2">
                    <a:lumMod val="10000"/>
                  </a:schemeClr>
                </a:solidFill>
              </a:rPr>
              <a:t>instalada</a:t>
            </a:r>
            <a:r>
              <a:rPr lang="en-US" sz="1700" u="sng" baseline="0" dirty="0">
                <a:solidFill>
                  <a:schemeClr val="bg2">
                    <a:lumMod val="10000"/>
                  </a:schemeClr>
                </a:solidFill>
              </a:rPr>
              <a:t> de FV </a:t>
            </a:r>
            <a:r>
              <a:rPr lang="en-US" sz="1700" u="sng" baseline="0" dirty="0" err="1">
                <a:solidFill>
                  <a:schemeClr val="bg2">
                    <a:lumMod val="10000"/>
                  </a:schemeClr>
                </a:solidFill>
              </a:rPr>
              <a:t>por</a:t>
            </a:r>
            <a:r>
              <a:rPr lang="en-US" sz="1700" u="sng" baseline="0" dirty="0">
                <a:solidFill>
                  <a:schemeClr val="bg2">
                    <a:lumMod val="10000"/>
                  </a:schemeClr>
                </a:solidFill>
              </a:rPr>
              <a:t> </a:t>
            </a:r>
            <a:r>
              <a:rPr lang="en-US" sz="1700" u="sng" baseline="0" dirty="0" err="1">
                <a:solidFill>
                  <a:schemeClr val="bg2">
                    <a:lumMod val="10000"/>
                  </a:schemeClr>
                </a:solidFill>
              </a:rPr>
              <a:t>tipo</a:t>
            </a:r>
            <a:r>
              <a:rPr lang="en-US" sz="1700" u="sng" baseline="0" dirty="0">
                <a:solidFill>
                  <a:schemeClr val="bg2">
                    <a:lumMod val="10000"/>
                  </a:schemeClr>
                </a:solidFill>
              </a:rPr>
              <a:t> de </a:t>
            </a:r>
            <a:r>
              <a:rPr lang="en-US" sz="1700" u="sng" baseline="0" dirty="0" err="1">
                <a:solidFill>
                  <a:schemeClr val="bg2">
                    <a:lumMod val="10000"/>
                  </a:schemeClr>
                </a:solidFill>
              </a:rPr>
              <a:t>parques</a:t>
            </a:r>
            <a:endParaRPr lang="en-US" sz="1700" u="sng" dirty="0">
              <a:solidFill>
                <a:schemeClr val="bg2">
                  <a:lumMod val="1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Hoja1!$B$1</c:f>
              <c:strCache>
                <c:ptCount val="1"/>
                <c:pt idx="0">
                  <c:v>Columna1</c:v>
                </c:pt>
              </c:strCache>
            </c:strRef>
          </c:tx>
          <c:dPt>
            <c:idx val="0"/>
            <c:bubble3D val="0"/>
            <c:spPr>
              <a:solidFill>
                <a:srgbClr val="FFCC66"/>
              </a:solidFill>
              <a:ln w="25400">
                <a:solidFill>
                  <a:schemeClr val="lt1"/>
                </a:solidFill>
              </a:ln>
              <a:effectLst/>
              <a:sp3d contourW="25400">
                <a:contourClr>
                  <a:schemeClr val="lt1"/>
                </a:contourClr>
              </a:sp3d>
            </c:spPr>
            <c:extLst>
              <c:ext xmlns:c16="http://schemas.microsoft.com/office/drawing/2014/chart" uri="{C3380CC4-5D6E-409C-BE32-E72D297353CC}">
                <c16:uniqueId val="{00000001-84CC-4DDD-94A3-259FC42ED05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4-84CC-4DDD-94A3-259FC42ED05C}"/>
              </c:ext>
            </c:extLst>
          </c:dPt>
          <c:dPt>
            <c:idx val="2"/>
            <c:bubble3D val="0"/>
            <c:spPr>
              <a:solidFill>
                <a:schemeClr val="accent2">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84CC-4DDD-94A3-259FC42ED05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7449-488D-86D9-454E22DCD655}"/>
              </c:ext>
            </c:extLst>
          </c:dPt>
          <c:dLbls>
            <c:dLbl>
              <c:idx val="0"/>
              <c:layout>
                <c:manualLayout>
                  <c:x val="-0.26992711000105951"/>
                  <c:y val="-0.2413174641578866"/>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tx1"/>
                        </a:solidFill>
                        <a:latin typeface="+mn-lt"/>
                        <a:ea typeface="+mn-ea"/>
                        <a:cs typeface="+mn-cs"/>
                      </a:defRPr>
                    </a:pPr>
                    <a:fld id="{C5A85D98-86D8-4DF2-8CB3-E2B139CC69E0}" type="VALUE">
                      <a:rPr lang="en-US" b="1" smtClean="0">
                        <a:solidFill>
                          <a:schemeClr val="tx1"/>
                        </a:solidFill>
                      </a:rPr>
                      <a:pPr>
                        <a:defRPr b="1">
                          <a:solidFill>
                            <a:schemeClr val="tx1"/>
                          </a:solidFill>
                        </a:defRPr>
                      </a:pPr>
                      <a:t>[VALOR]</a:t>
                    </a:fld>
                    <a:endParaRPr lang="en-US" b="1" dirty="0">
                      <a:solidFill>
                        <a:schemeClr val="tx1"/>
                      </a:solidFill>
                    </a:endParaRPr>
                  </a:p>
                  <a:p>
                    <a:pPr>
                      <a:defRPr b="1">
                        <a:solidFill>
                          <a:schemeClr val="tx1"/>
                        </a:solidFill>
                      </a:defRPr>
                    </a:pPr>
                    <a:r>
                      <a:rPr lang="en-US" b="1" dirty="0">
                        <a:solidFill>
                          <a:schemeClr val="tx1"/>
                        </a:solidFill>
                      </a:rPr>
                      <a:t>Utility Scale</a:t>
                    </a:r>
                  </a:p>
                  <a:p>
                    <a:pPr>
                      <a:defRPr b="1">
                        <a:solidFill>
                          <a:schemeClr val="tx1"/>
                        </a:solidFill>
                      </a:defRPr>
                    </a:pPr>
                    <a:r>
                      <a:rPr lang="en-US" b="1" dirty="0">
                        <a:solidFill>
                          <a:schemeClr val="tx1"/>
                        </a:solidFill>
                      </a:rPr>
                      <a:t>8.692 MW</a:t>
                    </a:r>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1427352697654037"/>
                      <c:h val="0.26675028090949382"/>
                    </c:manualLayout>
                  </c15:layout>
                  <c15:dlblFieldTable/>
                  <c15:showDataLabelsRange val="0"/>
                </c:ext>
                <c:ext xmlns:c16="http://schemas.microsoft.com/office/drawing/2014/chart" uri="{C3380CC4-5D6E-409C-BE32-E72D297353CC}">
                  <c16:uniqueId val="{00000001-84CC-4DDD-94A3-259FC42ED05C}"/>
                </c:ext>
              </c:extLst>
            </c:dLbl>
            <c:dLbl>
              <c:idx val="1"/>
              <c:layout>
                <c:manualLayout>
                  <c:x val="0.22080986182891088"/>
                  <c:y val="9.046191248695272E-2"/>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tx1"/>
                        </a:solidFill>
                        <a:latin typeface="+mn-lt"/>
                        <a:ea typeface="+mn-ea"/>
                        <a:cs typeface="+mn-cs"/>
                      </a:defRPr>
                    </a:pPr>
                    <a:fld id="{6BBFA989-FEAF-4725-A1BD-96BFC0F052A4}" type="VALUE">
                      <a:rPr lang="en-US" b="1" smtClean="0">
                        <a:solidFill>
                          <a:schemeClr val="tx1"/>
                        </a:solidFill>
                      </a:rPr>
                      <a:pPr>
                        <a:defRPr b="1">
                          <a:solidFill>
                            <a:schemeClr val="tx1"/>
                          </a:solidFill>
                        </a:defRPr>
                      </a:pPr>
                      <a:t>[VALOR]</a:t>
                    </a:fld>
                    <a:endParaRPr lang="en-US" b="1" dirty="0">
                      <a:solidFill>
                        <a:schemeClr val="tx1"/>
                      </a:solidFill>
                    </a:endParaRPr>
                  </a:p>
                  <a:p>
                    <a:pPr>
                      <a:defRPr b="1">
                        <a:solidFill>
                          <a:schemeClr val="tx1"/>
                        </a:solidFill>
                      </a:defRPr>
                    </a:pPr>
                    <a:r>
                      <a:rPr lang="en-US" b="1" dirty="0">
                        <a:solidFill>
                          <a:schemeClr val="tx1"/>
                        </a:solidFill>
                      </a:rPr>
                      <a:t>PMGD</a:t>
                    </a:r>
                  </a:p>
                  <a:p>
                    <a:pPr>
                      <a:defRPr b="1">
                        <a:solidFill>
                          <a:schemeClr val="tx1"/>
                        </a:solidFill>
                      </a:defRPr>
                    </a:pPr>
                    <a:r>
                      <a:rPr lang="en-US" b="1" dirty="0">
                        <a:solidFill>
                          <a:schemeClr val="tx1"/>
                        </a:solidFill>
                      </a:rPr>
                      <a:t>2.818 MW</a:t>
                    </a:r>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9410537132296632"/>
                      <c:h val="0.21424717973740545"/>
                    </c:manualLayout>
                  </c15:layout>
                  <c15:dlblFieldTable/>
                  <c15:showDataLabelsRange val="0"/>
                </c:ext>
                <c:ext xmlns:c16="http://schemas.microsoft.com/office/drawing/2014/chart" uri="{C3380CC4-5D6E-409C-BE32-E72D297353CC}">
                  <c16:uniqueId val="{00000004-84CC-4DDD-94A3-259FC42ED05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s-CL"/>
              </a:p>
            </c:txPr>
            <c:dLblPos val="inEnd"/>
            <c:showLegendKey val="0"/>
            <c:showVal val="0"/>
            <c:showCatName val="0"/>
            <c:showSerName val="0"/>
            <c:showPercent val="0"/>
            <c:showBubbleSize val="0"/>
            <c:extLst>
              <c:ext xmlns:c15="http://schemas.microsoft.com/office/drawing/2012/chart" uri="{CE6537A1-D6FC-4f65-9D91-7224C49458BB}"/>
            </c:extLst>
          </c:dLbls>
          <c:cat>
            <c:strRef>
              <c:f>Hoja1!$A$2:$A$5</c:f>
              <c:strCache>
                <c:ptCount val="3"/>
                <c:pt idx="0">
                  <c:v>Utility Scale</c:v>
                </c:pt>
                <c:pt idx="1">
                  <c:v>PMGD</c:v>
                </c:pt>
                <c:pt idx="2">
                  <c:v>Pequeños medios</c:v>
                </c:pt>
              </c:strCache>
            </c:strRef>
          </c:cat>
          <c:val>
            <c:numRef>
              <c:f>Hoja1!$B$2:$B$5</c:f>
              <c:numCache>
                <c:formatCode>0%</c:formatCode>
                <c:ptCount val="4"/>
                <c:pt idx="0">
                  <c:v>0.74</c:v>
                </c:pt>
                <c:pt idx="1">
                  <c:v>0.24</c:v>
                </c:pt>
                <c:pt idx="2">
                  <c:v>0.02</c:v>
                </c:pt>
              </c:numCache>
            </c:numRef>
          </c:val>
          <c:extLst>
            <c:ext xmlns:c16="http://schemas.microsoft.com/office/drawing/2014/chart" uri="{C3380CC4-5D6E-409C-BE32-E72D297353CC}">
              <c16:uniqueId val="{00000000-84CC-4DDD-94A3-259FC42ED05C}"/>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Capacidad Solar Fotovoltaica</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barChart>
        <c:barDir val="col"/>
        <c:grouping val="clustered"/>
        <c:varyColors val="0"/>
        <c:ser>
          <c:idx val="0"/>
          <c:order val="0"/>
          <c:tx>
            <c:strRef>
              <c:f>Mercado!$J$48</c:f>
              <c:strCache>
                <c:ptCount val="1"/>
                <c:pt idx="0">
                  <c:v>Solar Fotovoltaica</c:v>
                </c:pt>
              </c:strCache>
            </c:strRef>
          </c:tx>
          <c:spPr>
            <a:solidFill>
              <a:srgbClr val="FFCC66"/>
            </a:solidFill>
            <a:ln>
              <a:noFill/>
            </a:ln>
            <a:effectLst/>
          </c:spPr>
          <c:invertIfNegative val="0"/>
          <c:dLbls>
            <c:dLbl>
              <c:idx val="11"/>
              <c:tx>
                <c:rich>
                  <a:bodyPr/>
                  <a:lstStyle/>
                  <a:p>
                    <a:r>
                      <a:rPr lang="en-US" baseline="0"/>
                      <a:t> </a:t>
                    </a:r>
                    <a:fld id="{6A4EC514-5ECE-40E7-8355-54BED1288D9A}" type="VALUE">
                      <a:rPr lang="en-US" baseline="0"/>
                      <a:pPr/>
                      <a:t>[VALOR]</a:t>
                    </a:fld>
                    <a:r>
                      <a:rPr lang="en-US" baseline="0"/>
                      <a:t> MW</a:t>
                    </a:r>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A59-44CD-BA01-7E30EBB0F9D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Mercado!$H$49:$H$60</c:f>
              <c:numCache>
                <c:formatCode>0</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Mercado!$J$49:$J$60</c:f>
              <c:numCache>
                <c:formatCode>0</c:formatCode>
                <c:ptCount val="12"/>
                <c:pt idx="0">
                  <c:v>10</c:v>
                </c:pt>
                <c:pt idx="1">
                  <c:v>221</c:v>
                </c:pt>
                <c:pt idx="2">
                  <c:v>576</c:v>
                </c:pt>
                <c:pt idx="3">
                  <c:v>1125</c:v>
                </c:pt>
                <c:pt idx="4">
                  <c:v>1837</c:v>
                </c:pt>
                <c:pt idx="5">
                  <c:v>2406</c:v>
                </c:pt>
                <c:pt idx="6">
                  <c:v>2694</c:v>
                </c:pt>
                <c:pt idx="7">
                  <c:v>3484</c:v>
                </c:pt>
                <c:pt idx="8">
                  <c:v>6165</c:v>
                </c:pt>
                <c:pt idx="9">
                  <c:v>7924</c:v>
                </c:pt>
                <c:pt idx="10">
                  <c:v>9242</c:v>
                </c:pt>
                <c:pt idx="11">
                  <c:v>11746</c:v>
                </c:pt>
              </c:numCache>
            </c:numRef>
          </c:val>
          <c:extLst>
            <c:ext xmlns:c16="http://schemas.microsoft.com/office/drawing/2014/chart" uri="{C3380CC4-5D6E-409C-BE32-E72D297353CC}">
              <c16:uniqueId val="{00000001-DA59-44CD-BA01-7E30EBB0F9DC}"/>
            </c:ext>
          </c:extLst>
        </c:ser>
        <c:dLbls>
          <c:showLegendKey val="0"/>
          <c:showVal val="0"/>
          <c:showCatName val="0"/>
          <c:showSerName val="0"/>
          <c:showPercent val="0"/>
          <c:showBubbleSize val="0"/>
        </c:dLbls>
        <c:gapWidth val="150"/>
        <c:axId val="1611780208"/>
        <c:axId val="1611775888"/>
      </c:barChart>
      <c:catAx>
        <c:axId val="1611780208"/>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1611775888"/>
        <c:crosses val="autoZero"/>
        <c:auto val="1"/>
        <c:lblAlgn val="ctr"/>
        <c:lblOffset val="100"/>
        <c:noMultiLvlLbl val="0"/>
      </c:catAx>
      <c:valAx>
        <c:axId val="161177588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61178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CL" b="1">
                <a:solidFill>
                  <a:sysClr val="windowText" lastClr="000000"/>
                </a:solidFill>
              </a:rPr>
              <a:t>Capacidad Solar  Fotovoltaica</a:t>
            </a:r>
          </a:p>
        </c:rich>
      </c:tx>
      <c:layout>
        <c:manualLayout>
          <c:xMode val="edge"/>
          <c:yMode val="edge"/>
          <c:x val="0.12254831031385038"/>
          <c:y val="3.181050813082313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CL"/>
        </a:p>
      </c:txPr>
    </c:title>
    <c:autoTitleDeleted val="0"/>
    <c:plotArea>
      <c:layout>
        <c:manualLayout>
          <c:layoutTarget val="inner"/>
          <c:xMode val="edge"/>
          <c:yMode val="edge"/>
          <c:x val="4.077563162415767E-2"/>
          <c:y val="4.0899224739629737E-2"/>
          <c:w val="0.93553619475815886"/>
          <c:h val="0.80859391615916709"/>
        </c:manualLayout>
      </c:layout>
      <c:barChart>
        <c:barDir val="col"/>
        <c:grouping val="stacked"/>
        <c:varyColors val="0"/>
        <c:ser>
          <c:idx val="0"/>
          <c:order val="0"/>
          <c:tx>
            <c:v>Instalada</c:v>
          </c:tx>
          <c:spPr>
            <a:solidFill>
              <a:srgbClr val="FFCC66"/>
            </a:solidFill>
            <a:ln>
              <a:noFill/>
            </a:ln>
            <a:effectLst/>
          </c:spPr>
          <c:invertIfNegative val="0"/>
          <c:dLbls>
            <c:dLbl>
              <c:idx val="11"/>
              <c:layout>
                <c:manualLayout>
                  <c:x val="-0.18320870973594078"/>
                  <c:y val="-0.15450818234971234"/>
                </c:manualLayout>
              </c:layout>
              <c:tx>
                <c:rich>
                  <a:bodyPr/>
                  <a:lstStyle/>
                  <a:p>
                    <a:fld id="{D660F46A-20D5-4EF6-9B6F-B48C849229D6}" type="SERIESNAME">
                      <a:rPr lang="en-US"/>
                      <a:pPr/>
                      <a:t>[NOMBRE DE LA SERIE]</a:t>
                    </a:fld>
                    <a:r>
                      <a:rPr lang="en-US" baseline="0"/>
                      <a:t>  Actual </a:t>
                    </a:r>
                  </a:p>
                  <a:p>
                    <a:fld id="{6A4EC514-5ECE-40E7-8355-54BED1288D9A}" type="VALUE">
                      <a:rPr lang="en-US" baseline="0"/>
                      <a:pPr/>
                      <a:t>[VALOR]</a:t>
                    </a:fld>
                    <a:r>
                      <a:rPr lang="en-US" baseline="0"/>
                      <a:t> MW</a:t>
                    </a:r>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947-45E3-A0A5-1E94CE04575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Mercado!$H$49:$H$64</c:f>
              <c:strCache>
                <c:ptCount val="15"/>
                <c:pt idx="0">
                  <c:v>2013</c:v>
                </c:pt>
                <c:pt idx="1">
                  <c:v>2014</c:v>
                </c:pt>
                <c:pt idx="2">
                  <c:v>2015</c:v>
                </c:pt>
                <c:pt idx="3">
                  <c:v>2016</c:v>
                </c:pt>
                <c:pt idx="4">
                  <c:v>2017</c:v>
                </c:pt>
                <c:pt idx="5">
                  <c:v>2018</c:v>
                </c:pt>
                <c:pt idx="6">
                  <c:v>2019</c:v>
                </c:pt>
                <c:pt idx="7">
                  <c:v>2020</c:v>
                </c:pt>
                <c:pt idx="8">
                  <c:v>2021</c:v>
                </c:pt>
                <c:pt idx="9">
                  <c:v>2022</c:v>
                </c:pt>
                <c:pt idx="10">
                  <c:v>2023</c:v>
                </c:pt>
                <c:pt idx="11">
                  <c:v>2024</c:v>
                </c:pt>
                <c:pt idx="12">
                  <c:v>Construcción</c:v>
                </c:pt>
                <c:pt idx="13">
                  <c:v>Aprobados</c:v>
                </c:pt>
                <c:pt idx="14">
                  <c:v>Calificación</c:v>
                </c:pt>
              </c:strCache>
            </c:strRef>
          </c:cat>
          <c:val>
            <c:numRef>
              <c:f>Mercado!$J$49:$J$60</c:f>
              <c:numCache>
                <c:formatCode>0</c:formatCode>
                <c:ptCount val="12"/>
                <c:pt idx="0">
                  <c:v>10</c:v>
                </c:pt>
                <c:pt idx="1">
                  <c:v>221</c:v>
                </c:pt>
                <c:pt idx="2">
                  <c:v>576</c:v>
                </c:pt>
                <c:pt idx="3">
                  <c:v>1125</c:v>
                </c:pt>
                <c:pt idx="4">
                  <c:v>1837</c:v>
                </c:pt>
                <c:pt idx="5">
                  <c:v>2406</c:v>
                </c:pt>
                <c:pt idx="6">
                  <c:v>2694</c:v>
                </c:pt>
                <c:pt idx="7">
                  <c:v>3484</c:v>
                </c:pt>
                <c:pt idx="8">
                  <c:v>6165</c:v>
                </c:pt>
                <c:pt idx="9">
                  <c:v>7924</c:v>
                </c:pt>
                <c:pt idx="10">
                  <c:v>9242</c:v>
                </c:pt>
                <c:pt idx="11">
                  <c:v>11746</c:v>
                </c:pt>
              </c:numCache>
            </c:numRef>
          </c:val>
          <c:extLst>
            <c:ext xmlns:c16="http://schemas.microsoft.com/office/drawing/2014/chart" uri="{C3380CC4-5D6E-409C-BE32-E72D297353CC}">
              <c16:uniqueId val="{00000001-5947-45E3-A0A5-1E94CE045754}"/>
            </c:ext>
          </c:extLst>
        </c:ser>
        <c:dLbls>
          <c:showLegendKey val="0"/>
          <c:showVal val="0"/>
          <c:showCatName val="0"/>
          <c:showSerName val="0"/>
          <c:showPercent val="0"/>
          <c:showBubbleSize val="0"/>
        </c:dLbls>
        <c:gapWidth val="150"/>
        <c:overlap val="100"/>
        <c:axId val="1611780208"/>
        <c:axId val="1611775888"/>
      </c:barChart>
      <c:barChart>
        <c:barDir val="col"/>
        <c:grouping val="stacked"/>
        <c:varyColors val="0"/>
        <c:ser>
          <c:idx val="1"/>
          <c:order val="1"/>
          <c:tx>
            <c:v>Actual</c:v>
          </c:tx>
          <c:spPr>
            <a:solidFill>
              <a:srgbClr val="FFCC66"/>
            </a:solidFill>
            <a:ln>
              <a:noFill/>
            </a:ln>
            <a:effectLst/>
          </c:spPr>
          <c:invertIfNegative val="0"/>
          <c:cat>
            <c:strRef>
              <c:f>Mercado!$H$49:$H$64</c:f>
              <c:strCache>
                <c:ptCount val="15"/>
                <c:pt idx="0">
                  <c:v>2013</c:v>
                </c:pt>
                <c:pt idx="1">
                  <c:v>2014</c:v>
                </c:pt>
                <c:pt idx="2">
                  <c:v>2015</c:v>
                </c:pt>
                <c:pt idx="3">
                  <c:v>2016</c:v>
                </c:pt>
                <c:pt idx="4">
                  <c:v>2017</c:v>
                </c:pt>
                <c:pt idx="5">
                  <c:v>2018</c:v>
                </c:pt>
                <c:pt idx="6">
                  <c:v>2019</c:v>
                </c:pt>
                <c:pt idx="7">
                  <c:v>2020</c:v>
                </c:pt>
                <c:pt idx="8">
                  <c:v>2021</c:v>
                </c:pt>
                <c:pt idx="9">
                  <c:v>2022</c:v>
                </c:pt>
                <c:pt idx="10">
                  <c:v>2023</c:v>
                </c:pt>
                <c:pt idx="11">
                  <c:v>2024</c:v>
                </c:pt>
                <c:pt idx="12">
                  <c:v>Construcción</c:v>
                </c:pt>
                <c:pt idx="13">
                  <c:v>Aprobados</c:v>
                </c:pt>
                <c:pt idx="14">
                  <c:v>Calificación</c:v>
                </c:pt>
              </c:strCache>
            </c:strRef>
          </c:cat>
          <c:val>
            <c:numRef>
              <c:f>Mercado!$O$49:$O$63</c:f>
              <c:numCache>
                <c:formatCode>General</c:formatCode>
                <c:ptCount val="15"/>
                <c:pt idx="12" formatCode="0">
                  <c:v>11746</c:v>
                </c:pt>
                <c:pt idx="13" formatCode="0">
                  <c:v>11746</c:v>
                </c:pt>
                <c:pt idx="14" formatCode="0">
                  <c:v>11746</c:v>
                </c:pt>
              </c:numCache>
            </c:numRef>
          </c:val>
          <c:extLst>
            <c:ext xmlns:c16="http://schemas.microsoft.com/office/drawing/2014/chart" uri="{C3380CC4-5D6E-409C-BE32-E72D297353CC}">
              <c16:uniqueId val="{00000002-5947-45E3-A0A5-1E94CE045754}"/>
            </c:ext>
          </c:extLst>
        </c:ser>
        <c:ser>
          <c:idx val="2"/>
          <c:order val="2"/>
          <c:tx>
            <c:strRef>
              <c:f>Mercado!$P$48</c:f>
              <c:strCache>
                <c:ptCount val="1"/>
                <c:pt idx="0">
                  <c:v>Construcción</c:v>
                </c:pt>
              </c:strCache>
            </c:strRef>
          </c:tx>
          <c:spPr>
            <a:solidFill>
              <a:srgbClr val="92D050"/>
            </a:solidFill>
            <a:ln>
              <a:noFill/>
            </a:ln>
            <a:effectLst/>
          </c:spPr>
          <c:invertIfNegative val="0"/>
          <c:dLbls>
            <c:dLbl>
              <c:idx val="12"/>
              <c:layout>
                <c:manualLayout>
                  <c:x val="-3.3310674497443779E-2"/>
                  <c:y val="-0.14996382404530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47-45E3-A0A5-1E94CE045754}"/>
                </c:ext>
              </c:extLst>
            </c:dLbl>
            <c:dLbl>
              <c:idx val="13"/>
              <c:delete val="1"/>
              <c:extLst>
                <c:ext xmlns:c15="http://schemas.microsoft.com/office/drawing/2012/chart" uri="{CE6537A1-D6FC-4f65-9D91-7224C49458BB}"/>
                <c:ext xmlns:c16="http://schemas.microsoft.com/office/drawing/2014/chart" uri="{C3380CC4-5D6E-409C-BE32-E72D297353CC}">
                  <c16:uniqueId val="{00000004-5947-45E3-A0A5-1E94CE045754}"/>
                </c:ext>
              </c:extLst>
            </c:dLbl>
            <c:dLbl>
              <c:idx val="14"/>
              <c:delete val="1"/>
              <c:extLst>
                <c:ext xmlns:c15="http://schemas.microsoft.com/office/drawing/2012/chart" uri="{CE6537A1-D6FC-4f65-9D91-7224C49458BB}"/>
                <c:ext xmlns:c16="http://schemas.microsoft.com/office/drawing/2014/chart" uri="{C3380CC4-5D6E-409C-BE32-E72D297353CC}">
                  <c16:uniqueId val="{00000005-5947-45E3-A0A5-1E94CE04575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Mercado!$H$49:$H$64</c:f>
              <c:strCache>
                <c:ptCount val="15"/>
                <c:pt idx="0">
                  <c:v>2013</c:v>
                </c:pt>
                <c:pt idx="1">
                  <c:v>2014</c:v>
                </c:pt>
                <c:pt idx="2">
                  <c:v>2015</c:v>
                </c:pt>
                <c:pt idx="3">
                  <c:v>2016</c:v>
                </c:pt>
                <c:pt idx="4">
                  <c:v>2017</c:v>
                </c:pt>
                <c:pt idx="5">
                  <c:v>2018</c:v>
                </c:pt>
                <c:pt idx="6">
                  <c:v>2019</c:v>
                </c:pt>
                <c:pt idx="7">
                  <c:v>2020</c:v>
                </c:pt>
                <c:pt idx="8">
                  <c:v>2021</c:v>
                </c:pt>
                <c:pt idx="9">
                  <c:v>2022</c:v>
                </c:pt>
                <c:pt idx="10">
                  <c:v>2023</c:v>
                </c:pt>
                <c:pt idx="11">
                  <c:v>2024</c:v>
                </c:pt>
                <c:pt idx="12">
                  <c:v>Construcción</c:v>
                </c:pt>
                <c:pt idx="13">
                  <c:v>Aprobados</c:v>
                </c:pt>
                <c:pt idx="14">
                  <c:v>Calificación</c:v>
                </c:pt>
              </c:strCache>
            </c:strRef>
          </c:cat>
          <c:val>
            <c:numRef>
              <c:f>Mercado!$P$49:$P$63</c:f>
              <c:numCache>
                <c:formatCode>General</c:formatCode>
                <c:ptCount val="15"/>
                <c:pt idx="12" formatCode="0">
                  <c:v>3131</c:v>
                </c:pt>
                <c:pt idx="13" formatCode="0">
                  <c:v>3131</c:v>
                </c:pt>
                <c:pt idx="14" formatCode="0">
                  <c:v>3131</c:v>
                </c:pt>
              </c:numCache>
            </c:numRef>
          </c:val>
          <c:extLst>
            <c:ext xmlns:c16="http://schemas.microsoft.com/office/drawing/2014/chart" uri="{C3380CC4-5D6E-409C-BE32-E72D297353CC}">
              <c16:uniqueId val="{00000006-5947-45E3-A0A5-1E94CE045754}"/>
            </c:ext>
          </c:extLst>
        </c:ser>
        <c:ser>
          <c:idx val="3"/>
          <c:order val="3"/>
          <c:tx>
            <c:strRef>
              <c:f>Mercado!$Q$48</c:f>
              <c:strCache>
                <c:ptCount val="1"/>
                <c:pt idx="0">
                  <c:v>Aprobados</c:v>
                </c:pt>
              </c:strCache>
            </c:strRef>
          </c:tx>
          <c:spPr>
            <a:solidFill>
              <a:schemeClr val="accent4">
                <a:lumMod val="20000"/>
                <a:lumOff val="80000"/>
              </a:schemeClr>
            </a:solidFill>
            <a:ln>
              <a:noFill/>
            </a:ln>
            <a:effectLst/>
          </c:spPr>
          <c:invertIfNegative val="0"/>
          <c:dLbls>
            <c:dLbl>
              <c:idx val="13"/>
              <c:layout>
                <c:manualLayout>
                  <c:x val="-0.13601858753122886"/>
                  <c:y val="-0.1681412572629223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947-45E3-A0A5-1E94CE045754}"/>
                </c:ext>
              </c:extLst>
            </c:dLbl>
            <c:dLbl>
              <c:idx val="14"/>
              <c:delete val="1"/>
              <c:extLst>
                <c:ext xmlns:c15="http://schemas.microsoft.com/office/drawing/2012/chart" uri="{CE6537A1-D6FC-4f65-9D91-7224C49458BB}"/>
                <c:ext xmlns:c16="http://schemas.microsoft.com/office/drawing/2014/chart" uri="{C3380CC4-5D6E-409C-BE32-E72D297353CC}">
                  <c16:uniqueId val="{00000008-5947-45E3-A0A5-1E94CE04575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Mercado!$H$49:$H$64</c:f>
              <c:strCache>
                <c:ptCount val="15"/>
                <c:pt idx="0">
                  <c:v>2013</c:v>
                </c:pt>
                <c:pt idx="1">
                  <c:v>2014</c:v>
                </c:pt>
                <c:pt idx="2">
                  <c:v>2015</c:v>
                </c:pt>
                <c:pt idx="3">
                  <c:v>2016</c:v>
                </c:pt>
                <c:pt idx="4">
                  <c:v>2017</c:v>
                </c:pt>
                <c:pt idx="5">
                  <c:v>2018</c:v>
                </c:pt>
                <c:pt idx="6">
                  <c:v>2019</c:v>
                </c:pt>
                <c:pt idx="7">
                  <c:v>2020</c:v>
                </c:pt>
                <c:pt idx="8">
                  <c:v>2021</c:v>
                </c:pt>
                <c:pt idx="9">
                  <c:v>2022</c:v>
                </c:pt>
                <c:pt idx="10">
                  <c:v>2023</c:v>
                </c:pt>
                <c:pt idx="11">
                  <c:v>2024</c:v>
                </c:pt>
                <c:pt idx="12">
                  <c:v>Construcción</c:v>
                </c:pt>
                <c:pt idx="13">
                  <c:v>Aprobados</c:v>
                </c:pt>
                <c:pt idx="14">
                  <c:v>Calificación</c:v>
                </c:pt>
              </c:strCache>
            </c:strRef>
          </c:cat>
          <c:val>
            <c:numRef>
              <c:f>Mercado!$Q$49:$Q$63</c:f>
              <c:numCache>
                <c:formatCode>General</c:formatCode>
                <c:ptCount val="15"/>
                <c:pt idx="13" formatCode="0">
                  <c:v>17080</c:v>
                </c:pt>
                <c:pt idx="14" formatCode="0">
                  <c:v>17080</c:v>
                </c:pt>
              </c:numCache>
            </c:numRef>
          </c:val>
          <c:extLst>
            <c:ext xmlns:c16="http://schemas.microsoft.com/office/drawing/2014/chart" uri="{C3380CC4-5D6E-409C-BE32-E72D297353CC}">
              <c16:uniqueId val="{00000009-5947-45E3-A0A5-1E94CE045754}"/>
            </c:ext>
          </c:extLst>
        </c:ser>
        <c:ser>
          <c:idx val="4"/>
          <c:order val="4"/>
          <c:tx>
            <c:strRef>
              <c:f>Mercado!$R$48</c:f>
              <c:strCache>
                <c:ptCount val="1"/>
                <c:pt idx="0">
                  <c:v>Calificación</c:v>
                </c:pt>
              </c:strCache>
            </c:strRef>
          </c:tx>
          <c:spPr>
            <a:solidFill>
              <a:schemeClr val="accent5">
                <a:lumMod val="40000"/>
                <a:lumOff val="60000"/>
              </a:schemeClr>
            </a:solidFill>
            <a:ln>
              <a:noFill/>
            </a:ln>
            <a:effectLst/>
          </c:spPr>
          <c:invertIfNegative val="0"/>
          <c:dLbls>
            <c:dLbl>
              <c:idx val="14"/>
              <c:layout>
                <c:manualLayout>
                  <c:x val="-9.1604354867970389E-2"/>
                  <c:y val="-6.8165374566049569E-2"/>
                </c:manualLayout>
              </c:layout>
              <c:tx>
                <c:rich>
                  <a:bodyPr/>
                  <a:lstStyle/>
                  <a:p>
                    <a:fld id="{9F02A7DC-9B03-47E5-9F35-42ACD750D732}" type="CATEGORYNAME">
                      <a:rPr lang="en-US"/>
                      <a:pPr/>
                      <a:t>[NOMBRE DE CATEGORÍA]</a:t>
                    </a:fld>
                    <a:r>
                      <a:rPr lang="en-US" baseline="0"/>
                      <a:t>;  </a:t>
                    </a:r>
                    <a:fld id="{B6F944E6-7F4F-420E-A24E-93B6ECB75777}" type="VALUE">
                      <a:rPr lang="en-US" baseline="0"/>
                      <a:pPr/>
                      <a:t>[VALOR]</a:t>
                    </a:fld>
                    <a:endParaRPr lang="en-US" baseline="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5947-45E3-A0A5-1E94CE04575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Mercado!$H$49:$H$64</c:f>
              <c:strCache>
                <c:ptCount val="15"/>
                <c:pt idx="0">
                  <c:v>2013</c:v>
                </c:pt>
                <c:pt idx="1">
                  <c:v>2014</c:v>
                </c:pt>
                <c:pt idx="2">
                  <c:v>2015</c:v>
                </c:pt>
                <c:pt idx="3">
                  <c:v>2016</c:v>
                </c:pt>
                <c:pt idx="4">
                  <c:v>2017</c:v>
                </c:pt>
                <c:pt idx="5">
                  <c:v>2018</c:v>
                </c:pt>
                <c:pt idx="6">
                  <c:v>2019</c:v>
                </c:pt>
                <c:pt idx="7">
                  <c:v>2020</c:v>
                </c:pt>
                <c:pt idx="8">
                  <c:v>2021</c:v>
                </c:pt>
                <c:pt idx="9">
                  <c:v>2022</c:v>
                </c:pt>
                <c:pt idx="10">
                  <c:v>2023</c:v>
                </c:pt>
                <c:pt idx="11">
                  <c:v>2024</c:v>
                </c:pt>
                <c:pt idx="12">
                  <c:v>Construcción</c:v>
                </c:pt>
                <c:pt idx="13">
                  <c:v>Aprobados</c:v>
                </c:pt>
                <c:pt idx="14">
                  <c:v>Calificación</c:v>
                </c:pt>
              </c:strCache>
            </c:strRef>
          </c:cat>
          <c:val>
            <c:numRef>
              <c:f>Mercado!$R$49:$R$63</c:f>
              <c:numCache>
                <c:formatCode>General</c:formatCode>
                <c:ptCount val="15"/>
                <c:pt idx="14" formatCode="0">
                  <c:v>9244</c:v>
                </c:pt>
              </c:numCache>
            </c:numRef>
          </c:val>
          <c:extLst>
            <c:ext xmlns:c16="http://schemas.microsoft.com/office/drawing/2014/chart" uri="{C3380CC4-5D6E-409C-BE32-E72D297353CC}">
              <c16:uniqueId val="{0000000B-5947-45E3-A0A5-1E94CE045754}"/>
            </c:ext>
          </c:extLst>
        </c:ser>
        <c:dLbls>
          <c:showLegendKey val="0"/>
          <c:showVal val="0"/>
          <c:showCatName val="0"/>
          <c:showSerName val="0"/>
          <c:showPercent val="0"/>
          <c:showBubbleSize val="0"/>
        </c:dLbls>
        <c:gapWidth val="150"/>
        <c:overlap val="100"/>
        <c:axId val="137816768"/>
        <c:axId val="137817248"/>
      </c:barChart>
      <c:catAx>
        <c:axId val="161178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1611775888"/>
        <c:crosses val="autoZero"/>
        <c:auto val="1"/>
        <c:lblAlgn val="ctr"/>
        <c:lblOffset val="100"/>
        <c:noMultiLvlLbl val="0"/>
      </c:catAx>
      <c:valAx>
        <c:axId val="161177588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611780208"/>
        <c:crosses val="autoZero"/>
        <c:crossBetween val="between"/>
      </c:valAx>
      <c:valAx>
        <c:axId val="137817248"/>
        <c:scaling>
          <c:orientation val="minMax"/>
        </c:scaling>
        <c:delete val="1"/>
        <c:axPos val="r"/>
        <c:numFmt formatCode="General" sourceLinked="1"/>
        <c:majorTickMark val="out"/>
        <c:minorTickMark val="none"/>
        <c:tickLblPos val="nextTo"/>
        <c:crossAx val="137816768"/>
        <c:crosses val="max"/>
        <c:crossBetween val="between"/>
      </c:valAx>
      <c:catAx>
        <c:axId val="137816768"/>
        <c:scaling>
          <c:orientation val="minMax"/>
        </c:scaling>
        <c:delete val="1"/>
        <c:axPos val="b"/>
        <c:numFmt formatCode="General" sourceLinked="1"/>
        <c:majorTickMark val="out"/>
        <c:minorTickMark val="none"/>
        <c:tickLblPos val="nextTo"/>
        <c:crossAx val="137817248"/>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Mercado!$AE$71:$AE$72</cx:f>
        <cx:lvl ptCount="2">
          <cx:pt idx="0">Limpio</cx:pt>
          <cx:pt idx="1">Sucio</cx:pt>
        </cx:lvl>
      </cx:strDim>
      <cx:numDim type="val">
        <cx:f>Mercado!$AB$71:$AB$72</cx:f>
        <cx:lvl ptCount="2" formatCode="#.##0">
          <cx:pt idx="0">15000</cx:pt>
          <cx:pt idx="1">12750</cx:pt>
        </cx:lvl>
      </cx:numDim>
    </cx:data>
  </cx:chartData>
  <cx:chart>
    <cx:title pos="t" align="ctr" overlay="0">
      <cx:tx>
        <cx:rich>
          <a:bodyPr rot="0" spcFirstLastPara="1" vertOverflow="ellipsis" vert="horz" wrap="square" lIns="38100" tIns="19050" rIns="38100" bIns="19050" anchor="ctr" anchorCtr="1" compatLnSpc="0"/>
          <a:lstStyle/>
          <a:p>
            <a:pPr algn="ctr" rtl="0">
              <a:defRPr sz="1200" b="0" i="0" u="none" strike="noStrike" baseline="0">
                <a:solidFill>
                  <a:sysClr val="windowText" lastClr="000000">
                    <a:lumMod val="65000"/>
                    <a:lumOff val="35000"/>
                  </a:sysClr>
                </a:solidFill>
                <a:latin typeface="+mn-lt"/>
                <a:ea typeface="+mn-ea"/>
                <a:cs typeface="+mn-cs"/>
              </a:defRPr>
            </a:pPr>
            <a:r>
              <a:rPr kumimoji="0" lang="es-ES" sz="1200" b="1" i="0" u="none" strike="noStrike" kern="0" cap="none" spc="0" normalizeH="0" baseline="0" noProof="0" dirty="0">
                <a:ln>
                  <a:noFill/>
                </a:ln>
                <a:solidFill>
                  <a:sysClr val="windowText" lastClr="000000"/>
                </a:solidFill>
                <a:effectLst/>
                <a:uLnTx/>
                <a:uFillTx/>
                <a:latin typeface="Aptos Narrow" panose="02110004020202020204"/>
              </a:rPr>
              <a:t>Generación en 1 mes de un parque de 100 </a:t>
            </a:r>
            <a:r>
              <a:rPr kumimoji="0" lang="es-ES" sz="1200" b="1" i="0" u="none" strike="noStrike" kern="0" cap="none" spc="0" normalizeH="0" baseline="0" noProof="0" dirty="0" err="1">
                <a:ln>
                  <a:noFill/>
                </a:ln>
                <a:solidFill>
                  <a:sysClr val="windowText" lastClr="000000"/>
                </a:solidFill>
                <a:effectLst/>
                <a:uLnTx/>
                <a:uFillTx/>
                <a:latin typeface="Aptos Narrow" panose="02110004020202020204"/>
              </a:rPr>
              <a:t>MWn</a:t>
            </a:r>
            <a:endParaRPr kumimoji="0" lang="es-ES" sz="1200" b="1" i="0" u="none" strike="noStrike" kern="0" cap="none" spc="0" normalizeH="0" baseline="0" noProof="0" dirty="0">
              <a:ln>
                <a:noFill/>
              </a:ln>
              <a:solidFill>
                <a:sysClr val="windowText" lastClr="000000"/>
              </a:solidFill>
              <a:effectLst/>
              <a:uLnTx/>
              <a:uFillTx/>
              <a:latin typeface="Aptos Narrow" panose="02110004020202020204"/>
            </a:endParaRPr>
          </a:p>
        </cx:rich>
      </cx:tx>
    </cx:title>
    <cx:plotArea>
      <cx:plotAreaRegion>
        <cx:series layoutId="clusteredColumn" uniqueId="{A7D7730B-F560-4A86-8F41-885605EBDE1D}">
          <cx:sp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16200000" scaled="1"/>
              <a:tileRect/>
            </a:gradFill>
          </cx:spPr>
          <cx:dataId val="0"/>
          <cx:layoutPr>
            <cx:aggregation/>
          </cx:layoutPr>
          <cx:axisId val="1"/>
        </cx:series>
        <cx:series layoutId="paretoLine" ownerIdx="0" uniqueId="{14AA6E8B-69E7-44D7-803C-858B34983FB0}">
          <cx:spPr>
            <a:noFill/>
            <a:ln>
              <a:noFill/>
            </a:ln>
          </cx:spPr>
          <cx:axisId val="2"/>
        </cx:series>
      </cx:plotAreaRegion>
      <cx:axis id="0">
        <cx:catScaling gapWidth="0.5"/>
        <cx:tickLabels/>
        <cx:txPr>
          <a:bodyPr spcFirstLastPara="1" vertOverflow="ellipsis" horzOverflow="overflow" wrap="square" lIns="0" tIns="0" rIns="0" bIns="0" anchor="ctr" anchorCtr="1"/>
          <a:lstStyle/>
          <a:p>
            <a:pPr algn="ctr" rtl="0">
              <a:defRPr b="1"/>
            </a:pPr>
            <a:endParaRPr lang="es-ES" sz="900" b="1" i="0" u="none" strike="noStrike" baseline="0">
              <a:solidFill>
                <a:sysClr val="windowText" lastClr="000000">
                  <a:lumMod val="65000"/>
                  <a:lumOff val="35000"/>
                </a:sysClr>
              </a:solidFill>
              <a:latin typeface="Aptos Narrow" panose="02110004020202020204"/>
            </a:endParaRPr>
          </a:p>
        </cx:txPr>
      </cx:axis>
      <cx:axis id="1">
        <cx:valScaling max="15000"/>
        <cx:majorGridlines/>
        <cx:tickLabels/>
        <cx:txPr>
          <a:bodyPr spcFirstLastPara="1" vertOverflow="ellipsis" horzOverflow="overflow" wrap="square" lIns="0" tIns="0" rIns="0" bIns="0" anchor="ctr" anchorCtr="1"/>
          <a:lstStyle/>
          <a:p>
            <a:pPr algn="ctr" rtl="0">
              <a:defRPr sz="800"/>
            </a:pPr>
            <a:endParaRPr lang="es-ES" sz="800" b="0" i="0" u="none" strike="noStrike" baseline="0">
              <a:solidFill>
                <a:sysClr val="windowText" lastClr="000000">
                  <a:lumMod val="65000"/>
                  <a:lumOff val="35000"/>
                </a:sysClr>
              </a:solidFill>
              <a:latin typeface="Aptos Narrow" panose="02110004020202020204"/>
            </a:endParaRPr>
          </a:p>
        </cx:txPr>
      </cx:axis>
      <cx:axis id="2">
        <cx:valScaling max="1" min="0"/>
        <cx:tickLabels/>
        <cx:numFmt formatCode="0%" sourceLinked="0"/>
        <cx:txPr>
          <a:bodyPr spcFirstLastPara="1" vertOverflow="ellipsis" horzOverflow="overflow" wrap="square" lIns="0" tIns="0" rIns="0" bIns="0" anchor="ctr" anchorCtr="1"/>
          <a:lstStyle/>
          <a:p>
            <a:pPr algn="ctr" rtl="0">
              <a:defRPr sz="800"/>
            </a:pPr>
            <a:endParaRPr lang="es-ES" sz="800" b="0" i="0" u="none" strike="noStrike" baseline="0">
              <a:solidFill>
                <a:sysClr val="windowText" lastClr="000000">
                  <a:lumMod val="65000"/>
                  <a:lumOff val="35000"/>
                </a:sysClr>
              </a:solidFill>
              <a:latin typeface="Aptos Narrow" panose="02110004020202020204"/>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430">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2A824A-D0F0-4F52-973A-4C0EA020E262}" type="datetimeFigureOut">
              <a:rPr lang="es-CL" smtClean="0"/>
              <a:t>20-02-2025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FD9140-17F2-4CDE-AF37-3F6A0302926A}" type="slidenum">
              <a:rPr lang="es-CL" smtClean="0"/>
              <a:t>‹Nº›</a:t>
            </a:fld>
            <a:endParaRPr lang="es-CL"/>
          </a:p>
        </p:txBody>
      </p:sp>
    </p:spTree>
    <p:extLst>
      <p:ext uri="{BB962C8B-B14F-4D97-AF65-F5344CB8AC3E}">
        <p14:creationId xmlns:p14="http://schemas.microsoft.com/office/powerpoint/2010/main" val="1126181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A0BF5-4F5D-420B-9E39-00C05A48F4FB}" type="slidenum">
              <a:rPr kumimoji="0" lang="es-C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C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1455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17FD9140-17F2-4CDE-AF37-3F6A0302926A}" type="slidenum">
              <a:rPr lang="es-CL" smtClean="0"/>
              <a:t>13</a:t>
            </a:fld>
            <a:endParaRPr lang="es-CL"/>
          </a:p>
        </p:txBody>
      </p:sp>
    </p:spTree>
    <p:extLst>
      <p:ext uri="{BB962C8B-B14F-4D97-AF65-F5344CB8AC3E}">
        <p14:creationId xmlns:p14="http://schemas.microsoft.com/office/powerpoint/2010/main" val="1288672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50032B-A703-A4BE-0FF4-2DDC12E1CF8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5C21CDBB-A409-7630-04B0-75BBE69619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640DD9A4-B75D-0C7C-1454-08E9570418D9}"/>
              </a:ext>
            </a:extLst>
          </p:cNvPr>
          <p:cNvSpPr>
            <a:spLocks noGrp="1"/>
          </p:cNvSpPr>
          <p:nvPr>
            <p:ph type="dt" sz="half" idx="10"/>
          </p:nvPr>
        </p:nvSpPr>
        <p:spPr/>
        <p:txBody>
          <a:bodyPr/>
          <a:lstStyle/>
          <a:p>
            <a:fld id="{044DE990-3D9B-40FE-8F27-13EA2AF5AA3D}" type="datetime1">
              <a:rPr lang="es-CL" smtClean="0"/>
              <a:t>20-02-2025</a:t>
            </a:fld>
            <a:endParaRPr lang="es-CL"/>
          </a:p>
        </p:txBody>
      </p:sp>
      <p:sp>
        <p:nvSpPr>
          <p:cNvPr id="5" name="Marcador de pie de página 4">
            <a:extLst>
              <a:ext uri="{FF2B5EF4-FFF2-40B4-BE49-F238E27FC236}">
                <a16:creationId xmlns:a16="http://schemas.microsoft.com/office/drawing/2014/main" id="{5D3C5D2A-5A38-9945-8FA5-8D44323C5DE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EFD72AB-67E0-FDF7-8088-661F580921AC}"/>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3111387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815894-ADF9-D0B9-27EF-04F2711CF20D}"/>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7A74F9C5-1894-4854-D658-B5E50FF03F8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87E48BCA-9E92-2BD1-34D0-3239C8D3BC9A}"/>
              </a:ext>
            </a:extLst>
          </p:cNvPr>
          <p:cNvSpPr>
            <a:spLocks noGrp="1"/>
          </p:cNvSpPr>
          <p:nvPr>
            <p:ph type="dt" sz="half" idx="10"/>
          </p:nvPr>
        </p:nvSpPr>
        <p:spPr/>
        <p:txBody>
          <a:bodyPr/>
          <a:lstStyle/>
          <a:p>
            <a:fld id="{0660E5A9-9313-494D-B6EF-C6651CD33DB1}" type="datetime1">
              <a:rPr lang="es-CL" smtClean="0"/>
              <a:t>20-02-2025</a:t>
            </a:fld>
            <a:endParaRPr lang="es-CL"/>
          </a:p>
        </p:txBody>
      </p:sp>
      <p:sp>
        <p:nvSpPr>
          <p:cNvPr id="5" name="Marcador de pie de página 4">
            <a:extLst>
              <a:ext uri="{FF2B5EF4-FFF2-40B4-BE49-F238E27FC236}">
                <a16:creationId xmlns:a16="http://schemas.microsoft.com/office/drawing/2014/main" id="{C0885C58-6DF3-BBAA-7A63-D883CC0D15F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7C20726-260C-C8C9-5202-6E657EC6B546}"/>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45699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61AB0-5C64-C998-F9F8-8944E93D719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8F127687-49B9-6420-0F86-134670B588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D10FFFA-5361-C1B6-45A7-176CDC0BF569}"/>
              </a:ext>
            </a:extLst>
          </p:cNvPr>
          <p:cNvSpPr>
            <a:spLocks noGrp="1"/>
          </p:cNvSpPr>
          <p:nvPr>
            <p:ph type="dt" sz="half" idx="10"/>
          </p:nvPr>
        </p:nvSpPr>
        <p:spPr/>
        <p:txBody>
          <a:bodyPr/>
          <a:lstStyle/>
          <a:p>
            <a:fld id="{27536620-60D7-4E8C-81CA-F9F5F4776EDA}" type="datetime1">
              <a:rPr lang="es-CL" smtClean="0"/>
              <a:t>20-02-2025</a:t>
            </a:fld>
            <a:endParaRPr lang="es-CL"/>
          </a:p>
        </p:txBody>
      </p:sp>
      <p:sp>
        <p:nvSpPr>
          <p:cNvPr id="5" name="Marcador de pie de página 4">
            <a:extLst>
              <a:ext uri="{FF2B5EF4-FFF2-40B4-BE49-F238E27FC236}">
                <a16:creationId xmlns:a16="http://schemas.microsoft.com/office/drawing/2014/main" id="{45544C83-3439-D5C2-485D-D747B256ECE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B7092A69-397E-149E-133E-B78135B17995}"/>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1422422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24C7A2-504D-81B5-7AD4-864C085082CE}"/>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29CFEFD-1B45-0A60-4392-1809FCEDE7C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47CC0E02-D7F7-EA77-737E-9A5FB90747B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DEA04EA1-AD20-3DAF-3EF6-6931DAB68576}"/>
              </a:ext>
            </a:extLst>
          </p:cNvPr>
          <p:cNvSpPr>
            <a:spLocks noGrp="1"/>
          </p:cNvSpPr>
          <p:nvPr>
            <p:ph type="dt" sz="half" idx="10"/>
          </p:nvPr>
        </p:nvSpPr>
        <p:spPr/>
        <p:txBody>
          <a:bodyPr/>
          <a:lstStyle/>
          <a:p>
            <a:fld id="{5A2CB8C6-2330-454D-9379-F3FAD70DADC8}" type="datetime1">
              <a:rPr lang="es-CL" smtClean="0"/>
              <a:t>20-02-2025</a:t>
            </a:fld>
            <a:endParaRPr lang="es-CL"/>
          </a:p>
        </p:txBody>
      </p:sp>
      <p:sp>
        <p:nvSpPr>
          <p:cNvPr id="6" name="Marcador de pie de página 5">
            <a:extLst>
              <a:ext uri="{FF2B5EF4-FFF2-40B4-BE49-F238E27FC236}">
                <a16:creationId xmlns:a16="http://schemas.microsoft.com/office/drawing/2014/main" id="{AF28AE11-4135-1ED7-DCCF-6AE4C595993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3F06568-0EAA-B498-5665-3A7D1D57BF32}"/>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3637993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29357-D06D-4331-DAEA-F6235D6072B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F5E8025-C905-BA33-735F-D7A9D63944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81D8CF7-526F-9AFB-2C2C-C59EE11EBDC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22D82D99-CA6A-6B51-2E22-DDF5E46258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581A8D5-B9EE-DF7F-00BD-9482CC48650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C5583850-831B-605E-CEBB-6A7F2941FE98}"/>
              </a:ext>
            </a:extLst>
          </p:cNvPr>
          <p:cNvSpPr>
            <a:spLocks noGrp="1"/>
          </p:cNvSpPr>
          <p:nvPr>
            <p:ph type="dt" sz="half" idx="10"/>
          </p:nvPr>
        </p:nvSpPr>
        <p:spPr/>
        <p:txBody>
          <a:bodyPr/>
          <a:lstStyle/>
          <a:p>
            <a:fld id="{A4F0919B-4AD9-4191-8F34-145C345D8F29}" type="datetime1">
              <a:rPr lang="es-CL" smtClean="0"/>
              <a:t>20-02-2025</a:t>
            </a:fld>
            <a:endParaRPr lang="es-CL"/>
          </a:p>
        </p:txBody>
      </p:sp>
      <p:sp>
        <p:nvSpPr>
          <p:cNvPr id="8" name="Marcador de pie de página 7">
            <a:extLst>
              <a:ext uri="{FF2B5EF4-FFF2-40B4-BE49-F238E27FC236}">
                <a16:creationId xmlns:a16="http://schemas.microsoft.com/office/drawing/2014/main" id="{5F9550AB-1075-87A7-80BB-499F985BE08C}"/>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307C14CC-CAEE-A4CD-58AB-87DBCCE76169}"/>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36006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F711F6-48B7-EC33-310E-ABD25ABB936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C2DDCE9-C854-92DD-00AC-33870A46EBBF}"/>
              </a:ext>
            </a:extLst>
          </p:cNvPr>
          <p:cNvSpPr>
            <a:spLocks noGrp="1"/>
          </p:cNvSpPr>
          <p:nvPr>
            <p:ph type="dt" sz="half" idx="10"/>
          </p:nvPr>
        </p:nvSpPr>
        <p:spPr/>
        <p:txBody>
          <a:bodyPr/>
          <a:lstStyle/>
          <a:p>
            <a:fld id="{486D7884-F8A8-4B29-8179-1D1468E2FA08}" type="datetime1">
              <a:rPr lang="es-CL" smtClean="0"/>
              <a:t>20-02-2025</a:t>
            </a:fld>
            <a:endParaRPr lang="es-CL"/>
          </a:p>
        </p:txBody>
      </p:sp>
      <p:sp>
        <p:nvSpPr>
          <p:cNvPr id="4" name="Marcador de pie de página 3">
            <a:extLst>
              <a:ext uri="{FF2B5EF4-FFF2-40B4-BE49-F238E27FC236}">
                <a16:creationId xmlns:a16="http://schemas.microsoft.com/office/drawing/2014/main" id="{FBA979D5-CA2B-4422-3066-A5E4821F4424}"/>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12055BD3-2331-B90E-BEC4-C9A58B98CF52}"/>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3952657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2FC1114-88F2-89A5-A007-19D343E9A85E}"/>
              </a:ext>
            </a:extLst>
          </p:cNvPr>
          <p:cNvSpPr>
            <a:spLocks noGrp="1"/>
          </p:cNvSpPr>
          <p:nvPr>
            <p:ph type="dt" sz="half" idx="10"/>
          </p:nvPr>
        </p:nvSpPr>
        <p:spPr/>
        <p:txBody>
          <a:bodyPr/>
          <a:lstStyle/>
          <a:p>
            <a:fld id="{15DF73C4-1E74-4387-81CE-930510AC09B8}" type="datetime1">
              <a:rPr lang="es-CL" smtClean="0"/>
              <a:t>20-02-2025</a:t>
            </a:fld>
            <a:endParaRPr lang="es-CL"/>
          </a:p>
        </p:txBody>
      </p:sp>
      <p:sp>
        <p:nvSpPr>
          <p:cNvPr id="3" name="Marcador de pie de página 2">
            <a:extLst>
              <a:ext uri="{FF2B5EF4-FFF2-40B4-BE49-F238E27FC236}">
                <a16:creationId xmlns:a16="http://schemas.microsoft.com/office/drawing/2014/main" id="{70A6EDD8-5719-DC27-AE01-D6355D960EB5}"/>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EFED8E53-D23D-47DA-35AB-D58DA655A157}"/>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637663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1B745D-0266-2849-BFC6-D487C667A49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BFAE190-5C3A-D4D2-78E6-759334B5BB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7C049A5E-1AC5-8FAF-EE0F-A710A2E394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4732015-76E5-AF17-08DD-363321F5DBDD}"/>
              </a:ext>
            </a:extLst>
          </p:cNvPr>
          <p:cNvSpPr>
            <a:spLocks noGrp="1"/>
          </p:cNvSpPr>
          <p:nvPr>
            <p:ph type="dt" sz="half" idx="10"/>
          </p:nvPr>
        </p:nvSpPr>
        <p:spPr/>
        <p:txBody>
          <a:bodyPr/>
          <a:lstStyle/>
          <a:p>
            <a:fld id="{48EB5919-C039-4822-A532-ACCBDFFE23AF}" type="datetime1">
              <a:rPr lang="es-CL" smtClean="0"/>
              <a:t>20-02-2025</a:t>
            </a:fld>
            <a:endParaRPr lang="es-CL"/>
          </a:p>
        </p:txBody>
      </p:sp>
      <p:sp>
        <p:nvSpPr>
          <p:cNvPr id="6" name="Marcador de pie de página 5">
            <a:extLst>
              <a:ext uri="{FF2B5EF4-FFF2-40B4-BE49-F238E27FC236}">
                <a16:creationId xmlns:a16="http://schemas.microsoft.com/office/drawing/2014/main" id="{F2D3455C-C401-6C66-6168-5249F5D4FC1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4CA17A2-25CE-290A-88D2-A465579AF606}"/>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4166388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DA354C-8496-9ABA-B74C-E85D0891972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6A7A43A5-2E53-E631-5C66-729FBA15D7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A1C0A017-90BD-DB33-6A62-B1BBE1DDB6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B5A9E9D-10D8-AC71-57D5-A88D6C753029}"/>
              </a:ext>
            </a:extLst>
          </p:cNvPr>
          <p:cNvSpPr>
            <a:spLocks noGrp="1"/>
          </p:cNvSpPr>
          <p:nvPr>
            <p:ph type="dt" sz="half" idx="10"/>
          </p:nvPr>
        </p:nvSpPr>
        <p:spPr/>
        <p:txBody>
          <a:bodyPr/>
          <a:lstStyle/>
          <a:p>
            <a:fld id="{DC249C18-13CD-4391-82BD-57E23E6AA1EC}" type="datetime1">
              <a:rPr lang="es-CL" smtClean="0"/>
              <a:t>20-02-2025</a:t>
            </a:fld>
            <a:endParaRPr lang="es-CL"/>
          </a:p>
        </p:txBody>
      </p:sp>
      <p:sp>
        <p:nvSpPr>
          <p:cNvPr id="6" name="Marcador de pie de página 5">
            <a:extLst>
              <a:ext uri="{FF2B5EF4-FFF2-40B4-BE49-F238E27FC236}">
                <a16:creationId xmlns:a16="http://schemas.microsoft.com/office/drawing/2014/main" id="{FE2F5A1D-0AD9-7A97-9076-5672C6F8188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CD85E63F-2527-818C-3761-E09349821B0D}"/>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808996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102550-EE98-D175-B265-E21A1BA80E2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E68CEC8A-F630-E33E-531D-23249A469BE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50EF9EA-2745-3ABE-235A-511E09BD6C53}"/>
              </a:ext>
            </a:extLst>
          </p:cNvPr>
          <p:cNvSpPr>
            <a:spLocks noGrp="1"/>
          </p:cNvSpPr>
          <p:nvPr>
            <p:ph type="dt" sz="half" idx="10"/>
          </p:nvPr>
        </p:nvSpPr>
        <p:spPr/>
        <p:txBody>
          <a:bodyPr/>
          <a:lstStyle/>
          <a:p>
            <a:fld id="{E22E2DD6-6AA8-4F2A-B6A5-BCA806F2E4E6}" type="datetime1">
              <a:rPr lang="es-CL" smtClean="0"/>
              <a:t>20-02-2025</a:t>
            </a:fld>
            <a:endParaRPr lang="es-CL"/>
          </a:p>
        </p:txBody>
      </p:sp>
      <p:sp>
        <p:nvSpPr>
          <p:cNvPr id="5" name="Marcador de pie de página 4">
            <a:extLst>
              <a:ext uri="{FF2B5EF4-FFF2-40B4-BE49-F238E27FC236}">
                <a16:creationId xmlns:a16="http://schemas.microsoft.com/office/drawing/2014/main" id="{0CAE1DCF-40B8-EA73-6490-6AC8992D4CB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3FE67A2-B8F0-D55C-6654-31AC64986693}"/>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1274481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9D4D3CD-9E43-A588-5FD6-2D9B93D1FE5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316C5E3-EBE7-4CFF-6D54-3D3EB58BB68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D0297406-8382-6428-87C4-F0EDBD8E454A}"/>
              </a:ext>
            </a:extLst>
          </p:cNvPr>
          <p:cNvSpPr>
            <a:spLocks noGrp="1"/>
          </p:cNvSpPr>
          <p:nvPr>
            <p:ph type="dt" sz="half" idx="10"/>
          </p:nvPr>
        </p:nvSpPr>
        <p:spPr/>
        <p:txBody>
          <a:bodyPr/>
          <a:lstStyle/>
          <a:p>
            <a:fld id="{CCE97CFF-9B1F-4110-9CB8-32E2B664140D}" type="datetime1">
              <a:rPr lang="es-CL" smtClean="0"/>
              <a:t>20-02-2025</a:t>
            </a:fld>
            <a:endParaRPr lang="es-CL"/>
          </a:p>
        </p:txBody>
      </p:sp>
      <p:sp>
        <p:nvSpPr>
          <p:cNvPr id="5" name="Marcador de pie de página 4">
            <a:extLst>
              <a:ext uri="{FF2B5EF4-FFF2-40B4-BE49-F238E27FC236}">
                <a16:creationId xmlns:a16="http://schemas.microsoft.com/office/drawing/2014/main" id="{C6563ABD-DE55-6D05-6449-E5B84475C18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EE4AC4A-3870-A954-03AD-0E6E446A5DDB}"/>
              </a:ext>
            </a:extLst>
          </p:cNvPr>
          <p:cNvSpPr>
            <a:spLocks noGrp="1"/>
          </p:cNvSpPr>
          <p:nvPr>
            <p:ph type="sldNum" sz="quarter" idx="12"/>
          </p:nvPr>
        </p:nvSpPr>
        <p:spPr/>
        <p:txBody>
          <a:bodyPr/>
          <a:lstStyle/>
          <a:p>
            <a:fld id="{3EBF25D2-31FF-496A-992A-CDEF76F435A7}" type="slidenum">
              <a:rPr lang="es-CL" smtClean="0"/>
              <a:t>‹Nº›</a:t>
            </a:fld>
            <a:endParaRPr lang="es-CL"/>
          </a:p>
        </p:txBody>
      </p:sp>
    </p:spTree>
    <p:extLst>
      <p:ext uri="{BB962C8B-B14F-4D97-AF65-F5344CB8AC3E}">
        <p14:creationId xmlns:p14="http://schemas.microsoft.com/office/powerpoint/2010/main" val="2160963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1498B2B-04D6-56C4-0804-39D05C3C7F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E571C80-8EC5-2D26-1E85-7BC6A6E3D0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3C70CAF-4CE1-7B4B-6B36-0E0E23C0F6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E1E450-98DB-4866-809E-7D7A58F46C80}" type="datetime1">
              <a:rPr lang="es-CL" smtClean="0"/>
              <a:t>20-02-2025</a:t>
            </a:fld>
            <a:endParaRPr lang="es-CL"/>
          </a:p>
        </p:txBody>
      </p:sp>
      <p:sp>
        <p:nvSpPr>
          <p:cNvPr id="5" name="Marcador de pie de página 4">
            <a:extLst>
              <a:ext uri="{FF2B5EF4-FFF2-40B4-BE49-F238E27FC236}">
                <a16:creationId xmlns:a16="http://schemas.microsoft.com/office/drawing/2014/main" id="{8AD0A72B-F70C-1B03-07DC-080688479D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35497108-A4D3-8C58-DDD5-72ECBCDB09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BF25D2-31FF-496A-992A-CDEF76F435A7}" type="slidenum">
              <a:rPr lang="es-CL" smtClean="0"/>
              <a:t>‹Nº›</a:t>
            </a:fld>
            <a:endParaRPr lang="es-CL"/>
          </a:p>
        </p:txBody>
      </p:sp>
    </p:spTree>
    <p:extLst>
      <p:ext uri="{BB962C8B-B14F-4D97-AF65-F5344CB8AC3E}">
        <p14:creationId xmlns:p14="http://schemas.microsoft.com/office/powerpoint/2010/main" val="4012275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hyperlink" Target="https://youtu.be/msOdDaFDMMY"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4/relationships/chartEx" Target="../charts/chartEx1.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jpeg"/><Relationship Id="rId7" Type="http://schemas.openxmlformats.org/officeDocument/2006/relationships/image" Target="../media/image14.png"/><Relationship Id="rId2" Type="http://schemas.openxmlformats.org/officeDocument/2006/relationships/hyperlink" Target="https://www.youtube.com/watch?v=lxc1Xs0CtgQ" TargetMode="External"/><Relationship Id="rId1" Type="http://schemas.openxmlformats.org/officeDocument/2006/relationships/slideLayout" Target="../slideLayouts/slideLayout2.xml"/><Relationship Id="rId6" Type="http://schemas.openxmlformats.org/officeDocument/2006/relationships/hyperlink" Target="https://www.youtube.com/watch?v=4xXLdorTuL4" TargetMode="External"/><Relationship Id="rId5" Type="http://schemas.openxmlformats.org/officeDocument/2006/relationships/image" Target="../media/image13.jpeg"/><Relationship Id="rId4" Type="http://schemas.openxmlformats.org/officeDocument/2006/relationships/hyperlink" Target="https://www.youtube.com/watch?v=PoyRIbDGEs4&amp;list=PL6eDncZ4Zz9RCIeRuTv3Rd4feabVTJHy5&amp;index=23" TargetMode="External"/><Relationship Id="rId9"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youtube.com/watch?v=6zLIIBohyF4"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Bw26nLCw6Qc" TargetMode="External"/><Relationship Id="rId3" Type="http://schemas.openxmlformats.org/officeDocument/2006/relationships/hyperlink" Target="https://www.youtube.com/watch?v=XA5a7weakKU" TargetMode="External"/><Relationship Id="rId7"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youtube.com/watch?v=2Iu8dsUvOmo" TargetMode="External"/><Relationship Id="rId11" Type="http://schemas.openxmlformats.org/officeDocument/2006/relationships/image" Target="../media/image1.jpg"/><Relationship Id="rId5" Type="http://schemas.openxmlformats.org/officeDocument/2006/relationships/hyperlink" Target="https://www.youtube.com/watch?v=PnBCMUegTUk" TargetMode="External"/><Relationship Id="rId10" Type="http://schemas.openxmlformats.org/officeDocument/2006/relationships/image" Target="../media/image20.png"/><Relationship Id="rId4" Type="http://schemas.openxmlformats.org/officeDocument/2006/relationships/hyperlink" Target="https://www.youtube.com/watch?v=sq5VsaWst80" TargetMode="External"/><Relationship Id="rId9"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1.jpg"/><Relationship Id="rId5" Type="http://schemas.openxmlformats.org/officeDocument/2006/relationships/image" Target="../media/image41.sv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svg"/></Relationships>
</file>

<file path=ppt/slides/_rels/slide24.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1.jp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9.svg"/><Relationship Id="rId7" Type="http://schemas.openxmlformats.org/officeDocument/2006/relationships/image" Target="../media/image51.sv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1.svg"/><Relationship Id="rId4" Type="http://schemas.openxmlformats.org/officeDocument/2006/relationships/image" Target="../media/image40.png"/><Relationship Id="rId9" Type="http://schemas.openxmlformats.org/officeDocument/2006/relationships/image" Target="../media/image1.jp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9.svg"/><Relationship Id="rId7" Type="http://schemas.openxmlformats.org/officeDocument/2006/relationships/image" Target="../media/image45.sv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1.jpg"/><Relationship Id="rId5" Type="http://schemas.openxmlformats.org/officeDocument/2006/relationships/image" Target="../media/image43.svg"/><Relationship Id="rId10" Type="http://schemas.openxmlformats.org/officeDocument/2006/relationships/image" Target="../media/image53.png"/><Relationship Id="rId4" Type="http://schemas.openxmlformats.org/officeDocument/2006/relationships/image" Target="../media/image42.png"/><Relationship Id="rId9" Type="http://schemas.openxmlformats.org/officeDocument/2006/relationships/image" Target="../media/image48.svg"/></Relationships>
</file>

<file path=ppt/slides/_rels/slide27.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1.jp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sv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hyperlink" Target="mailto:contacto@solpas.cl" TargetMode="External"/><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Logotipo, nombre de la empresa">
            <a:extLst>
              <a:ext uri="{FF2B5EF4-FFF2-40B4-BE49-F238E27FC236}">
                <a16:creationId xmlns:a16="http://schemas.microsoft.com/office/drawing/2014/main" id="{07D132C6-0185-D4EA-3D11-B2C0E2EBEC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0280" y="1663271"/>
            <a:ext cx="6568590" cy="3346476"/>
          </a:xfrm>
          <a:prstGeom prst="rect">
            <a:avLst/>
          </a:prstGeom>
        </p:spPr>
      </p:pic>
      <p:sp>
        <p:nvSpPr>
          <p:cNvPr id="8" name="CuadroTexto 7">
            <a:extLst>
              <a:ext uri="{FF2B5EF4-FFF2-40B4-BE49-F238E27FC236}">
                <a16:creationId xmlns:a16="http://schemas.microsoft.com/office/drawing/2014/main" id="{0B9FAB3C-BD1F-DD1F-0D55-30BF0F14D797}"/>
              </a:ext>
            </a:extLst>
          </p:cNvPr>
          <p:cNvSpPr txBox="1"/>
          <p:nvPr/>
        </p:nvSpPr>
        <p:spPr>
          <a:xfrm>
            <a:off x="1546699" y="1128415"/>
            <a:ext cx="2402731" cy="584775"/>
          </a:xfrm>
          <a:prstGeom prst="rect">
            <a:avLst/>
          </a:prstGeom>
          <a:noFill/>
        </p:spPr>
        <p:txBody>
          <a:bodyPr wrap="square" rtlCol="0">
            <a:spAutoFit/>
          </a:bodyPr>
          <a:lstStyle/>
          <a:p>
            <a:r>
              <a:rPr lang="es-CL" sz="3200" dirty="0">
                <a:solidFill>
                  <a:schemeClr val="tx1">
                    <a:lumMod val="85000"/>
                    <a:lumOff val="15000"/>
                  </a:schemeClr>
                </a:solidFill>
                <a:latin typeface="+mj-lt"/>
              </a:rPr>
              <a:t>Proyecto</a:t>
            </a:r>
            <a:r>
              <a:rPr lang="es-CL" sz="3200" dirty="0">
                <a:latin typeface="+mj-lt"/>
              </a:rPr>
              <a:t>…</a:t>
            </a:r>
          </a:p>
        </p:txBody>
      </p:sp>
      <p:sp>
        <p:nvSpPr>
          <p:cNvPr id="2" name="CuadroTexto 1">
            <a:extLst>
              <a:ext uri="{FF2B5EF4-FFF2-40B4-BE49-F238E27FC236}">
                <a16:creationId xmlns:a16="http://schemas.microsoft.com/office/drawing/2014/main" id="{874DE4F1-B1BB-6260-DF0E-65AB3111E04C}"/>
              </a:ext>
            </a:extLst>
          </p:cNvPr>
          <p:cNvSpPr txBox="1"/>
          <p:nvPr/>
        </p:nvSpPr>
        <p:spPr>
          <a:xfrm>
            <a:off x="4743208" y="4467325"/>
            <a:ext cx="2705583" cy="861774"/>
          </a:xfrm>
          <a:prstGeom prst="rect">
            <a:avLst/>
          </a:prstGeom>
          <a:noFill/>
          <a:ln>
            <a:noFill/>
          </a:ln>
        </p:spPr>
        <p:txBody>
          <a:bodyPr wrap="square">
            <a:spAutoFit/>
          </a:bodyPr>
          <a:lstStyle/>
          <a:p>
            <a:r>
              <a:rPr lang="es-CL" sz="1400" b="1" i="0" dirty="0">
                <a:solidFill>
                  <a:srgbClr val="0070C0"/>
                </a:solidFill>
                <a:effectLst/>
                <a:latin typeface="Segoe Script" panose="030B0504020000000003" pitchFamily="66" charset="0"/>
                <a:cs typeface="Myanmar Text" panose="020B0502040204020203" pitchFamily="34" charset="0"/>
              </a:rPr>
              <a:t>Innovación que limpia… </a:t>
            </a:r>
          </a:p>
          <a:p>
            <a:r>
              <a:rPr lang="es-CL" sz="1400" b="1" i="0" dirty="0">
                <a:solidFill>
                  <a:srgbClr val="0070C0"/>
                </a:solidFill>
                <a:effectLst/>
                <a:latin typeface="Segoe Script" panose="030B0504020000000003" pitchFamily="66" charset="0"/>
                <a:cs typeface="Myanmar Text" panose="020B0502040204020203" pitchFamily="34" charset="0"/>
              </a:rPr>
              <a:t>energía que brilla ...</a:t>
            </a:r>
            <a:r>
              <a:rPr lang="es-CL" dirty="0">
                <a:solidFill>
                  <a:srgbClr val="1F5CFC"/>
                </a:solidFill>
                <a:latin typeface="Segoe Script" panose="030B0504020000000003" pitchFamily="66" charset="0"/>
                <a:cs typeface="Myanmar Text" panose="020B0502040204020203" pitchFamily="34" charset="0"/>
              </a:rPr>
              <a:t> </a:t>
            </a:r>
            <a:br>
              <a:rPr lang="es-CL" dirty="0">
                <a:solidFill>
                  <a:srgbClr val="1F5CFC"/>
                </a:solidFill>
              </a:rPr>
            </a:br>
            <a:endParaRPr lang="es-CL" dirty="0">
              <a:solidFill>
                <a:srgbClr val="1F5CFC"/>
              </a:solidFill>
            </a:endParaRPr>
          </a:p>
        </p:txBody>
      </p:sp>
      <p:sp>
        <p:nvSpPr>
          <p:cNvPr id="3" name="Marcador de número de diapositiva 2">
            <a:extLst>
              <a:ext uri="{FF2B5EF4-FFF2-40B4-BE49-F238E27FC236}">
                <a16:creationId xmlns:a16="http://schemas.microsoft.com/office/drawing/2014/main" id="{EEA5BC9D-4004-FF17-9CB1-84C0BE1A4A2C}"/>
              </a:ext>
            </a:extLst>
          </p:cNvPr>
          <p:cNvSpPr>
            <a:spLocks noGrp="1"/>
          </p:cNvSpPr>
          <p:nvPr>
            <p:ph type="sldNum" sz="quarter" idx="12"/>
          </p:nvPr>
        </p:nvSpPr>
        <p:spPr/>
        <p:txBody>
          <a:bodyPr/>
          <a:lstStyle/>
          <a:p>
            <a:fld id="{3EBF25D2-31FF-496A-992A-CDEF76F435A7}" type="slidenum">
              <a:rPr lang="es-CL" smtClean="0"/>
              <a:t>1</a:t>
            </a:fld>
            <a:endParaRPr lang="es-CL"/>
          </a:p>
        </p:txBody>
      </p:sp>
    </p:spTree>
    <p:extLst>
      <p:ext uri="{BB962C8B-B14F-4D97-AF65-F5344CB8AC3E}">
        <p14:creationId xmlns:p14="http://schemas.microsoft.com/office/powerpoint/2010/main" val="589796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9706B7-AF05-D5F4-B067-2E3C2643CE36}"/>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Equipo</a:t>
            </a:r>
          </a:p>
        </p:txBody>
      </p:sp>
      <p:sp>
        <p:nvSpPr>
          <p:cNvPr id="3" name="Marcador de contenido 2">
            <a:extLst>
              <a:ext uri="{FF2B5EF4-FFF2-40B4-BE49-F238E27FC236}">
                <a16:creationId xmlns:a16="http://schemas.microsoft.com/office/drawing/2014/main" id="{9C7858C9-00FC-E208-5B07-4180B52FE7F2}"/>
              </a:ext>
            </a:extLst>
          </p:cNvPr>
          <p:cNvSpPr>
            <a:spLocks noGrp="1"/>
          </p:cNvSpPr>
          <p:nvPr>
            <p:ph idx="1"/>
          </p:nvPr>
        </p:nvSpPr>
        <p:spPr>
          <a:xfrm>
            <a:off x="838200" y="1825624"/>
            <a:ext cx="10515600" cy="4584903"/>
          </a:xfrm>
        </p:spPr>
        <p:txBody>
          <a:bodyPr>
            <a:normAutofit fontScale="25000" lnSpcReduction="20000"/>
          </a:bodyPr>
          <a:lstStyle/>
          <a:p>
            <a:pPr marL="0" indent="0" algn="just">
              <a:lnSpc>
                <a:spcPct val="107000"/>
              </a:lnSpc>
              <a:spcBef>
                <a:spcPts val="800"/>
              </a:spcBef>
              <a:spcAft>
                <a:spcPts val="400"/>
              </a:spcAft>
              <a:buNone/>
            </a:pPr>
            <a:r>
              <a:rPr lang="es-CL" sz="72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Carlos Alfonso Palma Daiber.</a:t>
            </a:r>
          </a:p>
          <a:p>
            <a:pPr marL="0" indent="0" algn="just">
              <a:lnSpc>
                <a:spcPct val="107000"/>
              </a:lnSpc>
              <a:spcAft>
                <a:spcPts val="800"/>
              </a:spcAft>
              <a:buNone/>
            </a:pPr>
            <a:r>
              <a:rPr lang="es-CL" sz="5600" kern="100" dirty="0">
                <a:effectLst/>
                <a:latin typeface="Aptos" panose="020B0004020202020204" pitchFamily="34" charset="0"/>
                <a:ea typeface="Aptos" panose="020B0004020202020204" pitchFamily="34" charset="0"/>
                <a:cs typeface="Times New Roman" panose="02020603050405020304" pitchFamily="18" charset="0"/>
              </a:rPr>
              <a:t>Ingeniero Civil Industrial de la UDP de Chile, Diplomado en Tecnologías Renovables de Generación Eléctrica en la Escuela de Ingeniería PUC de Chile.</a:t>
            </a:r>
          </a:p>
          <a:p>
            <a:pPr marL="0" indent="0" algn="just">
              <a:lnSpc>
                <a:spcPct val="107000"/>
              </a:lnSpc>
              <a:spcAft>
                <a:spcPts val="800"/>
              </a:spcAft>
              <a:buNone/>
            </a:pPr>
            <a:r>
              <a:rPr lang="es-CL" sz="5600" kern="100" dirty="0">
                <a:effectLst/>
                <a:latin typeface="Aptos" panose="020B0004020202020204" pitchFamily="34" charset="0"/>
                <a:ea typeface="Aptos" panose="020B0004020202020204" pitchFamily="34" charset="0"/>
                <a:cs typeface="Times New Roman" panose="02020603050405020304" pitchFamily="18" charset="0"/>
              </a:rPr>
              <a:t>52 años, casado, padre de 3 hijos</a:t>
            </a:r>
          </a:p>
          <a:p>
            <a:pPr marL="0" indent="0" algn="just">
              <a:lnSpc>
                <a:spcPct val="107000"/>
              </a:lnSpc>
              <a:spcAft>
                <a:spcPts val="800"/>
              </a:spcAft>
              <a:buNone/>
            </a:pPr>
            <a:r>
              <a:rPr lang="es-CL" sz="5600" kern="100" dirty="0">
                <a:effectLst/>
                <a:latin typeface="Aptos" panose="020B0004020202020204" pitchFamily="34" charset="0"/>
                <a:ea typeface="Aptos" panose="020B0004020202020204" pitchFamily="34" charset="0"/>
                <a:cs typeface="Times New Roman" panose="02020603050405020304" pitchFamily="18" charset="0"/>
              </a:rPr>
              <a:t>Veinticinco años de experiencia en la industria de la energía, en administración de portafolios de contratos, planificación y desarrollo de estrategias, negociación de suministros, presupuestos, proyectos y operaciones. </a:t>
            </a:r>
          </a:p>
          <a:p>
            <a:pPr marL="0" indent="0" algn="just">
              <a:lnSpc>
                <a:spcPct val="107000"/>
              </a:lnSpc>
              <a:spcAft>
                <a:spcPts val="800"/>
              </a:spcAft>
              <a:buNone/>
            </a:pPr>
            <a:r>
              <a:rPr lang="es-CL" sz="5600" kern="100" dirty="0">
                <a:effectLst/>
                <a:latin typeface="Aptos" panose="020B0004020202020204" pitchFamily="34" charset="0"/>
                <a:ea typeface="Aptos" panose="020B0004020202020204" pitchFamily="34" charset="0"/>
                <a:cs typeface="Times New Roman" panose="02020603050405020304" pitchFamily="18" charset="0"/>
              </a:rPr>
              <a:t>Los últimos quince años se ha desempeñado como ejecutivo en empresas nacionales e internacionales en Chile (Guacolda Energía, AES Andes - ex </a:t>
            </a:r>
            <a:r>
              <a:rPr lang="es-CL" sz="5600" kern="100" dirty="0" err="1">
                <a:effectLst/>
                <a:latin typeface="Aptos" panose="020B0004020202020204" pitchFamily="34" charset="0"/>
                <a:ea typeface="Aptos" panose="020B0004020202020204" pitchFamily="34" charset="0"/>
                <a:cs typeface="Times New Roman" panose="02020603050405020304" pitchFamily="18" charset="0"/>
              </a:rPr>
              <a:t>Gener</a:t>
            </a:r>
            <a:r>
              <a:rPr lang="es-CL" sz="5600" kern="100" dirty="0">
                <a:effectLst/>
                <a:latin typeface="Aptos" panose="020B0004020202020204" pitchFamily="34" charset="0"/>
                <a:ea typeface="Aptos" panose="020B0004020202020204" pitchFamily="34" charset="0"/>
                <a:cs typeface="Times New Roman" panose="02020603050405020304" pitchFamily="18" charset="0"/>
              </a:rPr>
              <a:t> - y </a:t>
            </a:r>
            <a:r>
              <a:rPr lang="es-CL" sz="5600" kern="100" dirty="0" err="1">
                <a:effectLst/>
                <a:latin typeface="Aptos" panose="020B0004020202020204" pitchFamily="34" charset="0"/>
                <a:ea typeface="Aptos" panose="020B0004020202020204" pitchFamily="34" charset="0"/>
                <a:cs typeface="Times New Roman" panose="02020603050405020304" pitchFamily="18" charset="0"/>
              </a:rPr>
              <a:t>Catamutun</a:t>
            </a:r>
            <a:r>
              <a:rPr lang="es-CL" sz="5600" kern="100" dirty="0">
                <a:effectLst/>
                <a:latin typeface="Aptos" panose="020B0004020202020204" pitchFamily="34" charset="0"/>
                <a:ea typeface="Aptos" panose="020B0004020202020204" pitchFamily="34" charset="0"/>
                <a:cs typeface="Times New Roman" panose="02020603050405020304" pitchFamily="18" charset="0"/>
              </a:rPr>
              <a:t> Energía), y también como consultor independiente para empresas privadas (</a:t>
            </a:r>
            <a:r>
              <a:rPr lang="es-CL" sz="5600" kern="100" dirty="0" err="1">
                <a:effectLst/>
                <a:latin typeface="Aptos" panose="020B0004020202020204" pitchFamily="34" charset="0"/>
                <a:ea typeface="Aptos" panose="020B0004020202020204" pitchFamily="34" charset="0"/>
                <a:cs typeface="Times New Roman" panose="02020603050405020304" pitchFamily="18" charset="0"/>
              </a:rPr>
              <a:t>Lignium</a:t>
            </a:r>
            <a:r>
              <a:rPr lang="es-CL" sz="5600" kern="100" dirty="0">
                <a:effectLst/>
                <a:latin typeface="Aptos" panose="020B0004020202020204" pitchFamily="34" charset="0"/>
                <a:ea typeface="Aptos" panose="020B0004020202020204" pitchFamily="34" charset="0"/>
                <a:cs typeface="Times New Roman" panose="02020603050405020304" pitchFamily="18" charset="0"/>
              </a:rPr>
              <a:t> Energy) y del sector público (como asesor en el Ministerio de Energía de Rep. Dominicana entre 2015 y 2019).</a:t>
            </a:r>
          </a:p>
          <a:p>
            <a:pPr marL="0" indent="0" algn="just">
              <a:lnSpc>
                <a:spcPct val="107000"/>
              </a:lnSpc>
              <a:spcAft>
                <a:spcPts val="800"/>
              </a:spcAft>
              <a:buNone/>
            </a:pPr>
            <a:r>
              <a:rPr lang="es-MX" sz="5600" kern="100" dirty="0">
                <a:effectLst/>
                <a:latin typeface="Aptos" panose="020B0004020202020204" pitchFamily="34" charset="0"/>
                <a:ea typeface="Aptos" panose="020B0004020202020204" pitchFamily="34" charset="0"/>
                <a:cs typeface="Times New Roman" panose="02020603050405020304" pitchFamily="18" charset="0"/>
              </a:rPr>
              <a:t>Los conocimientos en el rubro, sus habilidades, competencias y actitud dan cuenta de una formación seria, que se ve reflejada en un desarrollo personal y profesional maduro y óptimo para un emprendimiento. Asimismo, posee una trayectoria profesional impecable manifestada en el paso exitoso por empresas del sector y en la buena relación profesional que hasta ahora mantiene con antiguos empleadores y colegas.</a:t>
            </a:r>
            <a:endParaRPr lang="es-CL" sz="56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es-MX" sz="5600" kern="100" dirty="0">
                <a:effectLst/>
                <a:latin typeface="Aptos" panose="020B0004020202020204" pitchFamily="34" charset="0"/>
                <a:ea typeface="Aptos" panose="020B0004020202020204" pitchFamily="34" charset="0"/>
                <a:cs typeface="Times New Roman" panose="02020603050405020304" pitchFamily="18" charset="0"/>
              </a:rPr>
              <a:t>Su pensamiento crítico y su capacidad de crear soluciones innovadoras frente a problemas, unido a su afición por la mecánica, electrónica, tecnología y construcción le ha llevado a querer desarrollar una máquina que se adapte a los diversos diseños de parques fotovoltaicos. Asimismo, lo anterior junto a su conocimiento del mercado eléctrico le han permitido ver una oportunidad y aprovecharla.</a:t>
            </a:r>
            <a:endParaRPr lang="es-CL" sz="5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s-CL" dirty="0"/>
          </a:p>
        </p:txBody>
      </p:sp>
      <p:pic>
        <p:nvPicPr>
          <p:cNvPr id="8" name="Imagen 7">
            <a:extLst>
              <a:ext uri="{FF2B5EF4-FFF2-40B4-BE49-F238E27FC236}">
                <a16:creationId xmlns:a16="http://schemas.microsoft.com/office/drawing/2014/main" id="{CE83E622-73C7-2AE4-16F1-74D49F24E9AD}"/>
              </a:ext>
            </a:extLst>
          </p:cNvPr>
          <p:cNvPicPr>
            <a:picLocks noChangeAspect="1"/>
          </p:cNvPicPr>
          <p:nvPr/>
        </p:nvPicPr>
        <p:blipFill>
          <a:blip r:embed="rId2"/>
          <a:stretch>
            <a:fillRect/>
          </a:stretch>
        </p:blipFill>
        <p:spPr>
          <a:xfrm>
            <a:off x="17845" y="6732323"/>
            <a:ext cx="3429000" cy="106680"/>
          </a:xfrm>
          <a:prstGeom prst="rect">
            <a:avLst/>
          </a:prstGeom>
        </p:spPr>
      </p:pic>
      <p:sp>
        <p:nvSpPr>
          <p:cNvPr id="9" name="Marcador de número de diapositiva 8">
            <a:extLst>
              <a:ext uri="{FF2B5EF4-FFF2-40B4-BE49-F238E27FC236}">
                <a16:creationId xmlns:a16="http://schemas.microsoft.com/office/drawing/2014/main" id="{1E73555E-4C4E-0997-EDB3-CDAB796E7FEF}"/>
              </a:ext>
            </a:extLst>
          </p:cNvPr>
          <p:cNvSpPr>
            <a:spLocks noGrp="1"/>
          </p:cNvSpPr>
          <p:nvPr>
            <p:ph type="sldNum" sz="quarter" idx="12"/>
          </p:nvPr>
        </p:nvSpPr>
        <p:spPr/>
        <p:txBody>
          <a:bodyPr/>
          <a:lstStyle/>
          <a:p>
            <a:fld id="{3EBF25D2-31FF-496A-992A-CDEF76F435A7}" type="slidenum">
              <a:rPr lang="es-CL" smtClean="0"/>
              <a:t>2</a:t>
            </a:fld>
            <a:endParaRPr lang="es-CL"/>
          </a:p>
        </p:txBody>
      </p:sp>
      <p:pic>
        <p:nvPicPr>
          <p:cNvPr id="10" name="Imagen 9" descr="Logotipo, nombre de la empresa">
            <a:extLst>
              <a:ext uri="{FF2B5EF4-FFF2-40B4-BE49-F238E27FC236}">
                <a16:creationId xmlns:a16="http://schemas.microsoft.com/office/drawing/2014/main" id="{DD6971F1-245F-06FB-579B-621AA301C8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857351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E3C6F-79D4-3895-1194-0DF22207CEE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F110D13-06F8-BC97-CBE0-26222D13DB58}"/>
              </a:ext>
            </a:extLst>
          </p:cNvPr>
          <p:cNvSpPr>
            <a:spLocks noGrp="1"/>
          </p:cNvSpPr>
          <p:nvPr>
            <p:ph type="title"/>
          </p:nvPr>
        </p:nvSpPr>
        <p:spPr/>
        <p:txBody>
          <a:bodyPr/>
          <a:lstStyle/>
          <a:p>
            <a:pPr marL="457200" indent="-457200">
              <a:buFont typeface="Wingdings" panose="05000000000000000000" pitchFamily="2" charset="2"/>
              <a:buChar char="Ø"/>
            </a:pPr>
            <a:r>
              <a:rPr kumimoji="0" lang="es-CL" sz="3000" b="1" i="0" u="none" strike="noStrike" kern="1200" cap="none" spc="0" normalizeH="0" baseline="0" noProof="0" dirty="0">
                <a:ln>
                  <a:noFill/>
                </a:ln>
                <a:solidFill>
                  <a:schemeClr val="tx1">
                    <a:lumMod val="85000"/>
                    <a:lumOff val="15000"/>
                  </a:schemeClr>
                </a:solidFill>
                <a:effectLst/>
                <a:uLnTx/>
                <a:uFillTx/>
                <a:latin typeface="Aptos Display" panose="02110004020202020204"/>
                <a:ea typeface="+mj-ea"/>
                <a:cs typeface="+mj-cs"/>
              </a:rPr>
              <a:t>Equipo</a:t>
            </a:r>
            <a:endParaRPr lang="es-CL" dirty="0">
              <a:solidFill>
                <a:schemeClr val="tx1">
                  <a:lumMod val="85000"/>
                  <a:lumOff val="15000"/>
                </a:schemeClr>
              </a:solidFill>
            </a:endParaRPr>
          </a:p>
        </p:txBody>
      </p:sp>
      <p:sp>
        <p:nvSpPr>
          <p:cNvPr id="6" name="Marcador de contenido 5">
            <a:extLst>
              <a:ext uri="{FF2B5EF4-FFF2-40B4-BE49-F238E27FC236}">
                <a16:creationId xmlns:a16="http://schemas.microsoft.com/office/drawing/2014/main" id="{9654ED3C-91F1-EE37-C7DB-8ECCF4E7E06F}"/>
              </a:ext>
            </a:extLst>
          </p:cNvPr>
          <p:cNvSpPr>
            <a:spLocks noGrp="1"/>
          </p:cNvSpPr>
          <p:nvPr>
            <p:ph idx="1"/>
          </p:nvPr>
        </p:nvSpPr>
        <p:spPr>
          <a:xfrm>
            <a:off x="838200" y="1825625"/>
            <a:ext cx="10515600" cy="4667250"/>
          </a:xfrm>
        </p:spPr>
        <p:txBody>
          <a:bodyPr>
            <a:normAutofit/>
          </a:bodyPr>
          <a:lstStyle/>
          <a:p>
            <a:pPr marL="0" indent="0">
              <a:lnSpc>
                <a:spcPct val="107000"/>
              </a:lnSpc>
              <a:spcBef>
                <a:spcPts val="800"/>
              </a:spcBef>
              <a:spcAft>
                <a:spcPts val="400"/>
              </a:spcAft>
              <a:buNone/>
            </a:pPr>
            <a:r>
              <a:rPr lang="es-MX" sz="18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María Isabel Jofré Parada</a:t>
            </a:r>
            <a:endParaRPr lang="es-CL" sz="18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es-CL" sz="1400" kern="100" dirty="0">
                <a:effectLst/>
                <a:latin typeface="Aptos" panose="020B0004020202020204" pitchFamily="34" charset="0"/>
                <a:ea typeface="Aptos" panose="020B0004020202020204" pitchFamily="34" charset="0"/>
                <a:cs typeface="Times New Roman" panose="02020603050405020304" pitchFamily="18" charset="0"/>
              </a:rPr>
              <a:t>Abogada de la UDP de Chile, Diplomada en Mercados Eléctricos del Futuro y Regulación en la Escuela de Ingeniería PUC de Chile, y Diplomada en Derecho Inmobiliario en la Universidad SEK.</a:t>
            </a:r>
          </a:p>
          <a:p>
            <a:pPr marL="0" indent="0" algn="just">
              <a:lnSpc>
                <a:spcPct val="107000"/>
              </a:lnSpc>
              <a:spcAft>
                <a:spcPts val="800"/>
              </a:spcAft>
              <a:buNone/>
            </a:pPr>
            <a:r>
              <a:rPr lang="es-CL" sz="1400" kern="100" dirty="0">
                <a:effectLst/>
                <a:latin typeface="Aptos" panose="020B0004020202020204" pitchFamily="34" charset="0"/>
                <a:ea typeface="Aptos" panose="020B0004020202020204" pitchFamily="34" charset="0"/>
                <a:cs typeface="Times New Roman" panose="02020603050405020304" pitchFamily="18" charset="0"/>
              </a:rPr>
              <a:t>50 años, casada, 3 hijos </a:t>
            </a:r>
          </a:p>
          <a:p>
            <a:pPr marL="0" indent="0" algn="just">
              <a:lnSpc>
                <a:spcPct val="107000"/>
              </a:lnSpc>
              <a:spcAft>
                <a:spcPts val="800"/>
              </a:spcAft>
              <a:buNone/>
            </a:pPr>
            <a:r>
              <a:rPr lang="es-CL" sz="1400" kern="100" dirty="0">
                <a:effectLst/>
                <a:latin typeface="Aptos" panose="020B0004020202020204" pitchFamily="34" charset="0"/>
                <a:ea typeface="Aptos" panose="020B0004020202020204" pitchFamily="34" charset="0"/>
                <a:cs typeface="Times New Roman" panose="02020603050405020304" pitchFamily="18" charset="0"/>
              </a:rPr>
              <a:t>Se ha desempeñado en empresas del sector público y privado en áreas inmobiliarias de adquisiciones y de gestión territorial. Formó la empresa consultora GEOPAS, donde ha gerenciado importantes proyectos inmobiliarios orientados a la construcción de infraestructura eléctrica y vial. </a:t>
            </a:r>
          </a:p>
          <a:p>
            <a:pPr marL="0" indent="0" algn="just">
              <a:lnSpc>
                <a:spcPct val="107000"/>
              </a:lnSpc>
              <a:spcAft>
                <a:spcPts val="800"/>
              </a:spcAft>
              <a:buNone/>
            </a:pPr>
            <a:r>
              <a:rPr lang="es-CL" sz="1400" kern="100" dirty="0">
                <a:effectLst/>
                <a:latin typeface="Aptos" panose="020B0004020202020204" pitchFamily="34" charset="0"/>
                <a:ea typeface="Aptos" panose="020B0004020202020204" pitchFamily="34" charset="0"/>
                <a:cs typeface="Times New Roman" panose="02020603050405020304" pitchFamily="18" charset="0"/>
              </a:rPr>
              <a:t>Su preparación, experiencia y adhesión a relevantes asociaciones gremiales del sector de energía le han permitido un relacionamiento enriquecedor con profesionales y ejecutivos del rubro. Asimismo, su capacidad de observación, intuición y de estudio le ha posibilitado pesquisar las necesidades y vacíos de la industria eléctrica, y profundizar en ellos. </a:t>
            </a:r>
          </a:p>
          <a:p>
            <a:pPr marL="0" indent="0" algn="just">
              <a:lnSpc>
                <a:spcPct val="107000"/>
              </a:lnSpc>
              <a:spcAft>
                <a:spcPts val="800"/>
              </a:spcAft>
              <a:buNone/>
            </a:pPr>
            <a:r>
              <a:rPr lang="es-CL" sz="1400" kern="100" dirty="0">
                <a:effectLst/>
                <a:latin typeface="Aptos" panose="020B0004020202020204" pitchFamily="34" charset="0"/>
                <a:ea typeface="Aptos" panose="020B0004020202020204" pitchFamily="34" charset="0"/>
                <a:cs typeface="Times New Roman" panose="02020603050405020304" pitchFamily="18" charset="0"/>
              </a:rPr>
              <a:t>Lo anterior le ha llevado a querer participar de este proyecto y considerarlo con gran potencial para aportar a la industria, tanto por la necesidad que cubre como por el desarrollo de su producto innovador. </a:t>
            </a:r>
          </a:p>
          <a:p>
            <a:endParaRPr lang="es-CL" dirty="0"/>
          </a:p>
        </p:txBody>
      </p:sp>
      <p:pic>
        <p:nvPicPr>
          <p:cNvPr id="3" name="Imagen 2">
            <a:extLst>
              <a:ext uri="{FF2B5EF4-FFF2-40B4-BE49-F238E27FC236}">
                <a16:creationId xmlns:a16="http://schemas.microsoft.com/office/drawing/2014/main" id="{E596359F-8CDA-9D81-F2D8-DD79620039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ADEFA082-EE54-9DBC-22E7-E1032DF77872}"/>
              </a:ext>
            </a:extLst>
          </p:cNvPr>
          <p:cNvSpPr>
            <a:spLocks noGrp="1"/>
          </p:cNvSpPr>
          <p:nvPr>
            <p:ph type="sldNum" sz="quarter" idx="12"/>
          </p:nvPr>
        </p:nvSpPr>
        <p:spPr/>
        <p:txBody>
          <a:bodyPr/>
          <a:lstStyle/>
          <a:p>
            <a:fld id="{3EBF25D2-31FF-496A-992A-CDEF76F435A7}" type="slidenum">
              <a:rPr lang="es-CL" smtClean="0"/>
              <a:t>3</a:t>
            </a:fld>
            <a:endParaRPr lang="es-CL"/>
          </a:p>
        </p:txBody>
      </p:sp>
      <p:pic>
        <p:nvPicPr>
          <p:cNvPr id="7" name="Imagen 6" descr="Logotipo, nombre de la empresa">
            <a:extLst>
              <a:ext uri="{FF2B5EF4-FFF2-40B4-BE49-F238E27FC236}">
                <a16:creationId xmlns:a16="http://schemas.microsoft.com/office/drawing/2014/main" id="{D114B95A-9F5C-6D8C-5B95-DB1888489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1899619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DC6C8-662F-0A06-87DA-AA5D4D7930E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91067A9-99AB-7CBE-EB26-D18CE388B79F}"/>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Presentamos a </a:t>
            </a:r>
            <a:r>
              <a:rPr lang="es-CL" sz="3000" b="1" dirty="0" err="1">
                <a:solidFill>
                  <a:schemeClr val="tx1">
                    <a:lumMod val="85000"/>
                    <a:lumOff val="15000"/>
                  </a:schemeClr>
                </a:solidFill>
              </a:rPr>
              <a:t>Tractus</a:t>
            </a:r>
            <a:endParaRPr lang="es-CL" sz="3000" b="1" dirty="0">
              <a:solidFill>
                <a:schemeClr val="tx1">
                  <a:lumMod val="85000"/>
                  <a:lumOff val="15000"/>
                </a:schemeClr>
              </a:solidFill>
            </a:endParaRPr>
          </a:p>
        </p:txBody>
      </p:sp>
      <p:sp>
        <p:nvSpPr>
          <p:cNvPr id="3" name="Marcador de contenido 2">
            <a:extLst>
              <a:ext uri="{FF2B5EF4-FFF2-40B4-BE49-F238E27FC236}">
                <a16:creationId xmlns:a16="http://schemas.microsoft.com/office/drawing/2014/main" id="{F1560D4D-4D0C-DEB2-62B7-C3C25AAB5CE1}"/>
              </a:ext>
            </a:extLst>
          </p:cNvPr>
          <p:cNvSpPr>
            <a:spLocks noGrp="1"/>
          </p:cNvSpPr>
          <p:nvPr>
            <p:ph idx="1"/>
          </p:nvPr>
        </p:nvSpPr>
        <p:spPr>
          <a:xfrm>
            <a:off x="3360420" y="6031864"/>
            <a:ext cx="5471160" cy="643256"/>
          </a:xfrm>
        </p:spPr>
        <p:txBody>
          <a:bodyPr>
            <a:normAutofit/>
          </a:bodyPr>
          <a:lstStyle/>
          <a:p>
            <a:pPr marL="0" indent="0">
              <a:buNone/>
            </a:pPr>
            <a:r>
              <a:rPr lang="es-CL" dirty="0">
                <a:hlinkClick r:id="rId2"/>
              </a:rPr>
              <a:t>https://youtu.be/msOdDaFDMMY</a:t>
            </a:r>
            <a:endParaRPr lang="es-CL" dirty="0"/>
          </a:p>
        </p:txBody>
      </p:sp>
      <p:pic>
        <p:nvPicPr>
          <p:cNvPr id="8" name="Imagen 7" descr="Un grupo de personas en moto en una carretera&#10;&#10;Descripción generada automáticamente con confianza baja">
            <a:hlinkClick r:id="rId2" tooltip="Video Solpas"/>
            <a:extLst>
              <a:ext uri="{FF2B5EF4-FFF2-40B4-BE49-F238E27FC236}">
                <a16:creationId xmlns:a16="http://schemas.microsoft.com/office/drawing/2014/main" id="{CFC9FB0C-CACB-3264-2134-DDDFF3AE7A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4591" y="1624497"/>
            <a:ext cx="6262819" cy="4307950"/>
          </a:xfrm>
          <a:prstGeom prst="rect">
            <a:avLst/>
          </a:prstGeom>
        </p:spPr>
      </p:pic>
      <p:pic>
        <p:nvPicPr>
          <p:cNvPr id="5" name="Imagen 4">
            <a:extLst>
              <a:ext uri="{FF2B5EF4-FFF2-40B4-BE49-F238E27FC236}">
                <a16:creationId xmlns:a16="http://schemas.microsoft.com/office/drawing/2014/main" id="{F2A7DA93-97BA-B060-A1CF-D6F6B03DA1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83996F24-6229-1B91-AB0A-F7218DC10BBF}"/>
              </a:ext>
            </a:extLst>
          </p:cNvPr>
          <p:cNvSpPr>
            <a:spLocks noGrp="1"/>
          </p:cNvSpPr>
          <p:nvPr>
            <p:ph type="sldNum" sz="quarter" idx="12"/>
          </p:nvPr>
        </p:nvSpPr>
        <p:spPr/>
        <p:txBody>
          <a:bodyPr/>
          <a:lstStyle/>
          <a:p>
            <a:fld id="{3EBF25D2-31FF-496A-992A-CDEF76F435A7}" type="slidenum">
              <a:rPr lang="es-CL" smtClean="0"/>
              <a:t>4</a:t>
            </a:fld>
            <a:endParaRPr lang="es-CL"/>
          </a:p>
        </p:txBody>
      </p:sp>
      <p:pic>
        <p:nvPicPr>
          <p:cNvPr id="7" name="Imagen 6" descr="Logotipo, nombre de la empresa">
            <a:extLst>
              <a:ext uri="{FF2B5EF4-FFF2-40B4-BE49-F238E27FC236}">
                <a16:creationId xmlns:a16="http://schemas.microsoft.com/office/drawing/2014/main" id="{E8B30749-264C-F14A-F7D8-5D453D77E2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105890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8B723-0167-F64C-3413-13CAF689BD7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71CBE9-1DC1-018D-96AD-87D47D3E4C17}"/>
              </a:ext>
            </a:extLst>
          </p:cNvPr>
          <p:cNvSpPr>
            <a:spLocks noGrp="1"/>
          </p:cNvSpPr>
          <p:nvPr>
            <p:ph type="title"/>
          </p:nvPr>
        </p:nvSpPr>
        <p:spPr>
          <a:xfrm>
            <a:off x="838200" y="278626"/>
            <a:ext cx="10515600" cy="1259371"/>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Mercado de solares en Chile: actualidad</a:t>
            </a:r>
            <a:br>
              <a:rPr lang="es-CL" sz="3000" b="1" dirty="0">
                <a:solidFill>
                  <a:schemeClr val="tx1">
                    <a:lumMod val="85000"/>
                    <a:lumOff val="15000"/>
                  </a:schemeClr>
                </a:solidFill>
                <a:highlight>
                  <a:srgbClr val="FFFF00"/>
                </a:highlight>
              </a:rPr>
            </a:br>
            <a:r>
              <a:rPr lang="es-CL" sz="1800" b="1" dirty="0">
                <a:solidFill>
                  <a:schemeClr val="bg1">
                    <a:lumMod val="65000"/>
                  </a:schemeClr>
                </a:solidFill>
              </a:rPr>
              <a:t>(DI)</a:t>
            </a:r>
          </a:p>
        </p:txBody>
      </p:sp>
      <p:sp>
        <p:nvSpPr>
          <p:cNvPr id="3" name="Marcador de contenido 2">
            <a:extLst>
              <a:ext uri="{FF2B5EF4-FFF2-40B4-BE49-F238E27FC236}">
                <a16:creationId xmlns:a16="http://schemas.microsoft.com/office/drawing/2014/main" id="{C64E7DD5-F5A4-F31E-E27D-082A6A71D0AF}"/>
              </a:ext>
            </a:extLst>
          </p:cNvPr>
          <p:cNvSpPr>
            <a:spLocks noGrp="1"/>
          </p:cNvSpPr>
          <p:nvPr>
            <p:ph idx="1"/>
          </p:nvPr>
        </p:nvSpPr>
        <p:spPr>
          <a:xfrm>
            <a:off x="552449" y="1747996"/>
            <a:ext cx="10621985" cy="1600994"/>
          </a:xfrm>
        </p:spPr>
        <p:txBody>
          <a:bodyPr>
            <a:normAutofit lnSpcReduction="10000"/>
          </a:bodyPr>
          <a:lstStyle/>
          <a:p>
            <a:pPr marL="342900" lvl="0" indent="-342900" algn="just">
              <a:lnSpc>
                <a:spcPct val="107000"/>
              </a:lnSpc>
              <a:buFont typeface="Courier New" panose="02070309020205020404" pitchFamily="49" charset="0"/>
              <a:buChar char="o"/>
            </a:pPr>
            <a:r>
              <a:rPr lang="es-CL" sz="1700" kern="100" dirty="0">
                <a:effectLst/>
                <a:latin typeface="Aptos" panose="020B0004020202020204" pitchFamily="34" charset="0"/>
                <a:ea typeface="Aptos" panose="020B0004020202020204" pitchFamily="34" charset="0"/>
                <a:cs typeface="Times New Roman" panose="02020603050405020304" pitchFamily="18" charset="0"/>
              </a:rPr>
              <a:t>A diciembre de 2024, la capacidad instalada de generación de energía solar representaba el 30% de la capacidad total de </a:t>
            </a:r>
            <a:r>
              <a:rPr lang="es-CL" sz="1700" kern="100" dirty="0">
                <a:latin typeface="Aptos" panose="020B0004020202020204" pitchFamily="34" charset="0"/>
                <a:ea typeface="Aptos" panose="020B0004020202020204" pitchFamily="34" charset="0"/>
                <a:cs typeface="Times New Roman" panose="02020603050405020304" pitchFamily="18" charset="0"/>
              </a:rPr>
              <a:t>generación eléctrica </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instalada </a:t>
            </a:r>
            <a:r>
              <a:rPr lang="es-CL" sz="1700" kern="100" dirty="0">
                <a:latin typeface="Aptos" panose="020B0004020202020204" pitchFamily="34" charset="0"/>
                <a:ea typeface="Aptos" panose="020B0004020202020204" pitchFamily="34" charset="0"/>
                <a:cs typeface="Times New Roman" panose="02020603050405020304" pitchFamily="18" charset="0"/>
              </a:rPr>
              <a:t>en </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el país. </a:t>
            </a:r>
            <a:r>
              <a:rPr lang="es-CL" sz="1700" kern="100" dirty="0">
                <a:latin typeface="Aptos" panose="020B0004020202020204" pitchFamily="34" charset="0"/>
                <a:ea typeface="Aptos" panose="020B0004020202020204" pitchFamily="34" charset="0"/>
                <a:cs typeface="Times New Roman" panose="02020603050405020304" pitchFamily="18" charset="0"/>
              </a:rPr>
              <a:t>Esto llevado a MW se traduce en </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11.746 MW de solares operando comercialmente o en pruebas, de un total nacional de 38.947 MW.</a:t>
            </a:r>
          </a:p>
          <a:p>
            <a:pPr marL="342900" indent="-342900" algn="just">
              <a:lnSpc>
                <a:spcPct val="107000"/>
              </a:lnSpc>
              <a:buFont typeface="Courier New" panose="02070309020205020404" pitchFamily="49" charset="0"/>
              <a:buChar char="o"/>
            </a:pPr>
            <a:r>
              <a:rPr lang="es-CL" sz="1700" kern="100" dirty="0">
                <a:latin typeface="Aptos" panose="020B0004020202020204" pitchFamily="34" charset="0"/>
                <a:ea typeface="Aptos" panose="020B0004020202020204" pitchFamily="34" charset="0"/>
                <a:cs typeface="Times New Roman" panose="02020603050405020304" pitchFamily="18" charset="0"/>
              </a:rPr>
              <a:t>Si descomponemos la capacidad instalada de solares a diciembre 2024, u</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n 74% de ésta corresponde a </a:t>
            </a:r>
            <a:r>
              <a:rPr lang="es-CL" sz="1700" kern="100" dirty="0" err="1">
                <a:effectLst/>
                <a:latin typeface="Aptos" panose="020B0004020202020204" pitchFamily="34" charset="0"/>
                <a:ea typeface="Aptos" panose="020B0004020202020204" pitchFamily="34" charset="0"/>
                <a:cs typeface="Times New Roman" panose="02020603050405020304" pitchFamily="18" charset="0"/>
              </a:rPr>
              <a:t>Utility</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 </a:t>
            </a:r>
            <a:r>
              <a:rPr lang="es-CL" sz="1700" kern="100" dirty="0" err="1">
                <a:effectLst/>
                <a:latin typeface="Aptos" panose="020B0004020202020204" pitchFamily="34" charset="0"/>
                <a:ea typeface="Aptos" panose="020B0004020202020204" pitchFamily="34" charset="0"/>
                <a:cs typeface="Times New Roman" panose="02020603050405020304" pitchFamily="18" charset="0"/>
              </a:rPr>
              <a:t>Scale</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 24% a PMGD (parques hasta 9 MW) y 2% a pequeños medios de generación.</a:t>
            </a:r>
          </a:p>
          <a:p>
            <a:pPr marL="0" indent="0">
              <a:buNone/>
            </a:pPr>
            <a:endParaRPr lang="es-CL" sz="2400" dirty="0"/>
          </a:p>
        </p:txBody>
      </p:sp>
      <p:graphicFrame>
        <p:nvGraphicFramePr>
          <p:cNvPr id="11" name="Gráfico 10">
            <a:extLst>
              <a:ext uri="{FF2B5EF4-FFF2-40B4-BE49-F238E27FC236}">
                <a16:creationId xmlns:a16="http://schemas.microsoft.com/office/drawing/2014/main" id="{5EB33007-C7CF-CBBF-1D22-FAC5E9795F83}"/>
              </a:ext>
            </a:extLst>
          </p:cNvPr>
          <p:cNvGraphicFramePr/>
          <p:nvPr>
            <p:extLst>
              <p:ext uri="{D42A27DB-BD31-4B8C-83A1-F6EECF244321}">
                <p14:modId xmlns:p14="http://schemas.microsoft.com/office/powerpoint/2010/main" val="667991451"/>
              </p:ext>
            </p:extLst>
          </p:nvPr>
        </p:nvGraphicFramePr>
        <p:xfrm>
          <a:off x="534354" y="3356290"/>
          <a:ext cx="5084021" cy="3177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a:extLst>
              <a:ext uri="{FF2B5EF4-FFF2-40B4-BE49-F238E27FC236}">
                <a16:creationId xmlns:a16="http://schemas.microsoft.com/office/drawing/2014/main" id="{0731943D-FA84-C489-36CF-225FCA6C154D}"/>
              </a:ext>
            </a:extLst>
          </p:cNvPr>
          <p:cNvGraphicFramePr/>
          <p:nvPr>
            <p:extLst>
              <p:ext uri="{D42A27DB-BD31-4B8C-83A1-F6EECF244321}">
                <p14:modId xmlns:p14="http://schemas.microsoft.com/office/powerpoint/2010/main" val="1769182806"/>
              </p:ext>
            </p:extLst>
          </p:nvPr>
        </p:nvGraphicFramePr>
        <p:xfrm>
          <a:off x="6966408" y="3367957"/>
          <a:ext cx="4387392" cy="2910190"/>
        </p:xfrm>
        <a:graphic>
          <a:graphicData uri="http://schemas.openxmlformats.org/drawingml/2006/chart">
            <c:chart xmlns:c="http://schemas.openxmlformats.org/drawingml/2006/chart" xmlns:r="http://schemas.openxmlformats.org/officeDocument/2006/relationships" r:id="rId3"/>
          </a:graphicData>
        </a:graphic>
      </p:graphicFrame>
      <p:sp>
        <p:nvSpPr>
          <p:cNvPr id="18" name="Flecha: a la derecha 17">
            <a:extLst>
              <a:ext uri="{FF2B5EF4-FFF2-40B4-BE49-F238E27FC236}">
                <a16:creationId xmlns:a16="http://schemas.microsoft.com/office/drawing/2014/main" id="{ADC6500D-0FEA-B06D-38C8-8EA73C451B7B}"/>
              </a:ext>
            </a:extLst>
          </p:cNvPr>
          <p:cNvSpPr/>
          <p:nvPr/>
        </p:nvSpPr>
        <p:spPr>
          <a:xfrm>
            <a:off x="5808071" y="4945271"/>
            <a:ext cx="575858" cy="3054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s-CL"/>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endParaRPr lang="es-CL"/>
          </a:p>
        </p:txBody>
      </p:sp>
      <p:pic>
        <p:nvPicPr>
          <p:cNvPr id="5" name="Imagen 4">
            <a:extLst>
              <a:ext uri="{FF2B5EF4-FFF2-40B4-BE49-F238E27FC236}">
                <a16:creationId xmlns:a16="http://schemas.microsoft.com/office/drawing/2014/main" id="{34A06ED5-9083-C89C-9E9B-08745CA868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F6A8F4E1-FD56-DDD3-60EB-3DC6AB004CB0}"/>
              </a:ext>
            </a:extLst>
          </p:cNvPr>
          <p:cNvSpPr>
            <a:spLocks noGrp="1"/>
          </p:cNvSpPr>
          <p:nvPr>
            <p:ph type="sldNum" sz="quarter" idx="12"/>
          </p:nvPr>
        </p:nvSpPr>
        <p:spPr/>
        <p:txBody>
          <a:bodyPr/>
          <a:lstStyle/>
          <a:p>
            <a:fld id="{3EBF25D2-31FF-496A-992A-CDEF76F435A7}" type="slidenum">
              <a:rPr lang="es-CL" smtClean="0"/>
              <a:t>5</a:t>
            </a:fld>
            <a:endParaRPr lang="es-CL"/>
          </a:p>
        </p:txBody>
      </p:sp>
      <p:pic>
        <p:nvPicPr>
          <p:cNvPr id="7" name="Imagen 6" descr="Logotipo, nombre de la empresa">
            <a:extLst>
              <a:ext uri="{FF2B5EF4-FFF2-40B4-BE49-F238E27FC236}">
                <a16:creationId xmlns:a16="http://schemas.microsoft.com/office/drawing/2014/main" id="{C3E95420-05F2-3EF7-C609-6B111CCD38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1834297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225DF-58A4-9E0A-B527-B82B0139FDB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8D805DD-5A60-1E6D-D41B-731F23BA66B2}"/>
              </a:ext>
            </a:extLst>
          </p:cNvPr>
          <p:cNvSpPr>
            <a:spLocks noGrp="1"/>
          </p:cNvSpPr>
          <p:nvPr>
            <p:ph type="title"/>
          </p:nvPr>
        </p:nvSpPr>
        <p:spPr>
          <a:xfrm>
            <a:off x="838200" y="365125"/>
            <a:ext cx="10515600" cy="1016171"/>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Mercado de solares FV en Chile: tendencia</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
        <p:nvSpPr>
          <p:cNvPr id="7" name="CuadroTexto 6">
            <a:extLst>
              <a:ext uri="{FF2B5EF4-FFF2-40B4-BE49-F238E27FC236}">
                <a16:creationId xmlns:a16="http://schemas.microsoft.com/office/drawing/2014/main" id="{1CF8DD2A-D68D-50AB-1ADE-13A9D085A962}"/>
              </a:ext>
            </a:extLst>
          </p:cNvPr>
          <p:cNvSpPr txBox="1"/>
          <p:nvPr/>
        </p:nvSpPr>
        <p:spPr>
          <a:xfrm>
            <a:off x="2525949" y="6138928"/>
            <a:ext cx="7140102" cy="315023"/>
          </a:xfrm>
          <a:prstGeom prst="rect">
            <a:avLst/>
          </a:prstGeom>
          <a:noFill/>
        </p:spPr>
        <p:txBody>
          <a:bodyPr wrap="square">
            <a:spAutoFit/>
          </a:bodyPr>
          <a:lstStyle/>
          <a:p>
            <a:pPr marL="270510">
              <a:lnSpc>
                <a:spcPct val="107000"/>
              </a:lnSpc>
              <a:spcAft>
                <a:spcPts val="800"/>
              </a:spcAft>
            </a:pPr>
            <a:r>
              <a:rPr lang="es-CL" sz="1400" kern="100" dirty="0">
                <a:effectLst/>
                <a:latin typeface="Aptos" panose="020B0004020202020204" pitchFamily="34" charset="0"/>
                <a:ea typeface="Aptos" panose="020B0004020202020204" pitchFamily="34" charset="0"/>
                <a:cs typeface="Times New Roman" panose="02020603050405020304" pitchFamily="18" charset="0"/>
              </a:rPr>
              <a:t>Crecimiento de la capacidad de generación fotovoltaica en Chile, a diciembre 2024</a:t>
            </a:r>
          </a:p>
        </p:txBody>
      </p:sp>
      <p:graphicFrame>
        <p:nvGraphicFramePr>
          <p:cNvPr id="9" name="Gráfico 8">
            <a:extLst>
              <a:ext uri="{FF2B5EF4-FFF2-40B4-BE49-F238E27FC236}">
                <a16:creationId xmlns:a16="http://schemas.microsoft.com/office/drawing/2014/main" id="{B4CA5063-3E81-611F-A7CA-303CB168C265}"/>
              </a:ext>
            </a:extLst>
          </p:cNvPr>
          <p:cNvGraphicFramePr>
            <a:graphicFrameLocks/>
          </p:cNvGraphicFramePr>
          <p:nvPr>
            <p:extLst>
              <p:ext uri="{D42A27DB-BD31-4B8C-83A1-F6EECF244321}">
                <p14:modId xmlns:p14="http://schemas.microsoft.com/office/powerpoint/2010/main" val="639223214"/>
              </p:ext>
            </p:extLst>
          </p:nvPr>
        </p:nvGraphicFramePr>
        <p:xfrm>
          <a:off x="2282764" y="1329334"/>
          <a:ext cx="7140101" cy="4757632"/>
        </p:xfrm>
        <a:graphic>
          <a:graphicData uri="http://schemas.openxmlformats.org/drawingml/2006/chart">
            <c:chart xmlns:c="http://schemas.openxmlformats.org/drawingml/2006/chart" xmlns:r="http://schemas.openxmlformats.org/officeDocument/2006/relationships" r:id="rId2"/>
          </a:graphicData>
        </a:graphic>
      </p:graphicFrame>
      <p:pic>
        <p:nvPicPr>
          <p:cNvPr id="3" name="Imagen 2">
            <a:extLst>
              <a:ext uri="{FF2B5EF4-FFF2-40B4-BE49-F238E27FC236}">
                <a16:creationId xmlns:a16="http://schemas.microsoft.com/office/drawing/2014/main" id="{784804E4-6B89-307A-7CD2-8273FFDA08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B4B4088A-3354-1802-AD5B-EE0ED63BF200}"/>
              </a:ext>
            </a:extLst>
          </p:cNvPr>
          <p:cNvSpPr>
            <a:spLocks noGrp="1"/>
          </p:cNvSpPr>
          <p:nvPr>
            <p:ph type="sldNum" sz="quarter" idx="12"/>
          </p:nvPr>
        </p:nvSpPr>
        <p:spPr/>
        <p:txBody>
          <a:bodyPr/>
          <a:lstStyle/>
          <a:p>
            <a:fld id="{3EBF25D2-31FF-496A-992A-CDEF76F435A7}" type="slidenum">
              <a:rPr lang="es-CL" smtClean="0"/>
              <a:t>6</a:t>
            </a:fld>
            <a:endParaRPr lang="es-CL"/>
          </a:p>
        </p:txBody>
      </p:sp>
      <p:pic>
        <p:nvPicPr>
          <p:cNvPr id="6" name="Imagen 5" descr="Logotipo, nombre de la empresa">
            <a:extLst>
              <a:ext uri="{FF2B5EF4-FFF2-40B4-BE49-F238E27FC236}">
                <a16:creationId xmlns:a16="http://schemas.microsoft.com/office/drawing/2014/main" id="{68E8A79F-E8E5-A5C0-8BCD-6B63191216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4109524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E95FF-B0B1-FF03-246C-59318E694D4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529E6DB-271E-4321-A2A7-9061EC8A7879}"/>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Mercado de solares FV en Chile: proyecciones</a:t>
            </a:r>
            <a:br>
              <a:rPr lang="es-CL" sz="3000" b="1" dirty="0">
                <a:solidFill>
                  <a:schemeClr val="tx1">
                    <a:lumMod val="85000"/>
                    <a:lumOff val="15000"/>
                  </a:schemeClr>
                </a:solidFill>
                <a:highlight>
                  <a:srgbClr val="FFFF00"/>
                </a:highlight>
              </a:rPr>
            </a:br>
            <a:r>
              <a:rPr lang="es-CL" sz="1800" b="1" dirty="0">
                <a:solidFill>
                  <a:schemeClr val="bg1">
                    <a:lumMod val="65000"/>
                  </a:schemeClr>
                </a:solidFill>
              </a:rPr>
              <a:t>(DI)</a:t>
            </a:r>
          </a:p>
        </p:txBody>
      </p:sp>
      <p:sp>
        <p:nvSpPr>
          <p:cNvPr id="3" name="Marcador de contenido 2">
            <a:extLst>
              <a:ext uri="{FF2B5EF4-FFF2-40B4-BE49-F238E27FC236}">
                <a16:creationId xmlns:a16="http://schemas.microsoft.com/office/drawing/2014/main" id="{37A4834F-E078-84FF-556F-7B3798915736}"/>
              </a:ext>
            </a:extLst>
          </p:cNvPr>
          <p:cNvSpPr>
            <a:spLocks noGrp="1"/>
          </p:cNvSpPr>
          <p:nvPr>
            <p:ph idx="1"/>
          </p:nvPr>
        </p:nvSpPr>
        <p:spPr>
          <a:xfrm>
            <a:off x="838200" y="1689262"/>
            <a:ext cx="3899170" cy="4419708"/>
          </a:xfrm>
          <a:solidFill>
            <a:schemeClr val="tx2">
              <a:lumMod val="10000"/>
              <a:lumOff val="90000"/>
            </a:schemeClr>
          </a:solidFill>
        </p:spPr>
        <p:txBody>
          <a:bodyPr>
            <a:noAutofit/>
          </a:bodyPr>
          <a:lstStyle/>
          <a:p>
            <a:pPr marL="342900" lvl="0" indent="-342900" algn="just">
              <a:lnSpc>
                <a:spcPct val="107000"/>
              </a:lnSpc>
              <a:buFont typeface="Courier New" panose="02070309020205020404" pitchFamily="49" charset="0"/>
              <a:buChar char="o"/>
            </a:pPr>
            <a:r>
              <a:rPr lang="es-CL" sz="1700" b="1" kern="100" dirty="0">
                <a:effectLst/>
                <a:latin typeface="Aptos" panose="020B0004020202020204" pitchFamily="34" charset="0"/>
                <a:ea typeface="Aptos" panose="020B0004020202020204" pitchFamily="34" charset="0"/>
                <a:cs typeface="Times New Roman" panose="02020603050405020304" pitchFamily="18" charset="0"/>
              </a:rPr>
              <a:t>Hay otros 29.455 MW, en proyectos de generación solar FV en diferentes etapas.</a:t>
            </a:r>
          </a:p>
          <a:p>
            <a:pPr marL="342900" lvl="0" indent="-342900" algn="just">
              <a:lnSpc>
                <a:spcPct val="107000"/>
              </a:lnSpc>
              <a:buFont typeface="Courier New" panose="02070309020205020404" pitchFamily="49" charset="0"/>
              <a:buChar char="o"/>
            </a:pPr>
            <a:r>
              <a:rPr lang="es-CL" sz="1700" kern="100" dirty="0">
                <a:effectLst/>
                <a:latin typeface="Aptos" panose="020B0004020202020204" pitchFamily="34" charset="0"/>
                <a:ea typeface="Aptos" panose="020B0004020202020204" pitchFamily="34" charset="0"/>
                <a:cs typeface="Times New Roman" panose="02020603050405020304" pitchFamily="18" charset="0"/>
              </a:rPr>
              <a:t>En construcción: 3.131 MW; aprobados: 17.080 MW; en evaluación ambiental: 9.244 MW</a:t>
            </a:r>
            <a:r>
              <a:rPr lang="es-CL" sz="1700" kern="100" dirty="0">
                <a:latin typeface="Aptos" panose="020B0004020202020204" pitchFamily="34" charset="0"/>
                <a:ea typeface="Aptos" panose="020B0004020202020204" pitchFamily="34" charset="0"/>
                <a:cs typeface="Times New Roman" panose="02020603050405020304" pitchFamily="18" charset="0"/>
              </a:rPr>
              <a:t>.</a:t>
            </a:r>
          </a:p>
          <a:p>
            <a:pPr marL="342900" lvl="0" indent="-342900" algn="just">
              <a:lnSpc>
                <a:spcPct val="107000"/>
              </a:lnSpc>
              <a:buFont typeface="Courier New" panose="02070309020205020404" pitchFamily="49" charset="0"/>
              <a:buChar char="o"/>
            </a:pPr>
            <a:r>
              <a:rPr lang="es-CL" sz="1700" kern="100" dirty="0">
                <a:effectLst/>
                <a:latin typeface="Aptos" panose="020B0004020202020204" pitchFamily="34" charset="0"/>
                <a:ea typeface="Aptos" panose="020B0004020202020204" pitchFamily="34" charset="0"/>
                <a:cs typeface="Times New Roman" panose="02020603050405020304" pitchFamily="18" charset="0"/>
              </a:rPr>
              <a:t>Es decir, se proyecta a corto plazo un </a:t>
            </a:r>
            <a:r>
              <a:rPr lang="es-CL" sz="1700" b="1" kern="100" dirty="0">
                <a:effectLst/>
                <a:latin typeface="Aptos" panose="020B0004020202020204" pitchFamily="34" charset="0"/>
                <a:ea typeface="Aptos" panose="020B0004020202020204" pitchFamily="34" charset="0"/>
                <a:cs typeface="Times New Roman" panose="02020603050405020304" pitchFamily="18" charset="0"/>
              </a:rPr>
              <a:t>crecimiento de la capacidad de generación fotovoltaica 2.5 veces más </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de lo que está actualmente en operación, proyectos que eventualmente irán incorporándose al sistema, más que duplicando la demanda actual por limpieza de estos parques.</a:t>
            </a:r>
            <a:endParaRPr lang="es-CL" sz="1700" dirty="0"/>
          </a:p>
        </p:txBody>
      </p:sp>
      <p:graphicFrame>
        <p:nvGraphicFramePr>
          <p:cNvPr id="6" name="Gráfico 5">
            <a:extLst>
              <a:ext uri="{FF2B5EF4-FFF2-40B4-BE49-F238E27FC236}">
                <a16:creationId xmlns:a16="http://schemas.microsoft.com/office/drawing/2014/main" id="{416C705D-906E-40F7-ADB0-4DB6E815086F}"/>
              </a:ext>
            </a:extLst>
          </p:cNvPr>
          <p:cNvGraphicFramePr>
            <a:graphicFrameLocks/>
          </p:cNvGraphicFramePr>
          <p:nvPr>
            <p:extLst>
              <p:ext uri="{D42A27DB-BD31-4B8C-83A1-F6EECF244321}">
                <p14:modId xmlns:p14="http://schemas.microsoft.com/office/powerpoint/2010/main" val="3905417846"/>
              </p:ext>
            </p:extLst>
          </p:nvPr>
        </p:nvGraphicFramePr>
        <p:xfrm>
          <a:off x="4870394" y="1689262"/>
          <a:ext cx="6304041" cy="4419708"/>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agen 4">
            <a:extLst>
              <a:ext uri="{FF2B5EF4-FFF2-40B4-BE49-F238E27FC236}">
                <a16:creationId xmlns:a16="http://schemas.microsoft.com/office/drawing/2014/main" id="{99390C18-F3B3-42AB-E70B-42428440BFD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7" name="Marcador de número de diapositiva 6">
            <a:extLst>
              <a:ext uri="{FF2B5EF4-FFF2-40B4-BE49-F238E27FC236}">
                <a16:creationId xmlns:a16="http://schemas.microsoft.com/office/drawing/2014/main" id="{9ECFB826-62C5-561B-92F3-A8582E2C0B66}"/>
              </a:ext>
            </a:extLst>
          </p:cNvPr>
          <p:cNvSpPr>
            <a:spLocks noGrp="1"/>
          </p:cNvSpPr>
          <p:nvPr>
            <p:ph type="sldNum" sz="quarter" idx="12"/>
          </p:nvPr>
        </p:nvSpPr>
        <p:spPr/>
        <p:txBody>
          <a:bodyPr/>
          <a:lstStyle/>
          <a:p>
            <a:fld id="{3EBF25D2-31FF-496A-992A-CDEF76F435A7}" type="slidenum">
              <a:rPr lang="es-CL" smtClean="0"/>
              <a:t>7</a:t>
            </a:fld>
            <a:endParaRPr lang="es-CL"/>
          </a:p>
        </p:txBody>
      </p:sp>
      <p:pic>
        <p:nvPicPr>
          <p:cNvPr id="8" name="Imagen 7" descr="Logotipo, nombre de la empresa">
            <a:extLst>
              <a:ext uri="{FF2B5EF4-FFF2-40B4-BE49-F238E27FC236}">
                <a16:creationId xmlns:a16="http://schemas.microsoft.com/office/drawing/2014/main" id="{0CB4D471-6C86-F37B-B18C-7D9A6D265D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338351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6ECA5-FFB7-4CFF-A86D-523A357038A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5CB124D-4C06-5C4A-655E-0933EC4C01F4}"/>
              </a:ext>
            </a:extLst>
          </p:cNvPr>
          <p:cNvSpPr>
            <a:spLocks noGrp="1"/>
          </p:cNvSpPr>
          <p:nvPr>
            <p:ph type="title"/>
          </p:nvPr>
        </p:nvSpPr>
        <p:spPr>
          <a:xfrm>
            <a:off x="838200" y="83022"/>
            <a:ext cx="10515600" cy="1325563"/>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Dolores del sector</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
        <p:nvSpPr>
          <p:cNvPr id="3" name="Marcador de contenido 2">
            <a:extLst>
              <a:ext uri="{FF2B5EF4-FFF2-40B4-BE49-F238E27FC236}">
                <a16:creationId xmlns:a16="http://schemas.microsoft.com/office/drawing/2014/main" id="{D36110FD-E388-E5F1-785D-D808A08077CE}"/>
              </a:ext>
            </a:extLst>
          </p:cNvPr>
          <p:cNvSpPr>
            <a:spLocks noGrp="1"/>
          </p:cNvSpPr>
          <p:nvPr>
            <p:ph idx="1"/>
          </p:nvPr>
        </p:nvSpPr>
        <p:spPr>
          <a:xfrm>
            <a:off x="830094" y="1486407"/>
            <a:ext cx="10515600" cy="5099219"/>
          </a:xfrm>
        </p:spPr>
        <p:txBody>
          <a:bodyPr>
            <a:normAutofit/>
          </a:bodyPr>
          <a:lstStyle/>
          <a:p>
            <a:pPr marL="0" lvl="0" indent="0" algn="just">
              <a:lnSpc>
                <a:spcPct val="107000"/>
              </a:lnSpc>
              <a:buNone/>
            </a:pPr>
            <a:r>
              <a:rPr lang="es-MX" sz="1700" kern="100" dirty="0">
                <a:effectLst/>
                <a:latin typeface="Aptos" panose="020B0004020202020204" pitchFamily="34" charset="0"/>
                <a:ea typeface="Aptos" panose="020B0004020202020204" pitchFamily="34" charset="0"/>
                <a:cs typeface="Times New Roman" panose="02020603050405020304" pitchFamily="18" charset="0"/>
              </a:rPr>
              <a:t>El principal costo en la operación de proyectos fotovoltaicos es abordar el problema del </a:t>
            </a:r>
            <a:r>
              <a:rPr lang="es-MX" sz="1700" b="1" kern="100" dirty="0">
                <a:effectLst/>
                <a:latin typeface="Aptos" panose="020B0004020202020204" pitchFamily="34" charset="0"/>
                <a:ea typeface="Aptos" panose="020B0004020202020204" pitchFamily="34" charset="0"/>
                <a:cs typeface="Times New Roman" panose="02020603050405020304" pitchFamily="18" charset="0"/>
              </a:rPr>
              <a:t>polvo o suciedad (</a:t>
            </a:r>
            <a:r>
              <a:rPr lang="es-MX" sz="1700" b="1" kern="100" dirty="0" err="1">
                <a:effectLst/>
                <a:latin typeface="Aptos" panose="020B0004020202020204" pitchFamily="34" charset="0"/>
                <a:ea typeface="Aptos" panose="020B0004020202020204" pitchFamily="34" charset="0"/>
                <a:cs typeface="Times New Roman" panose="02020603050405020304" pitchFamily="18" charset="0"/>
              </a:rPr>
              <a:t>soiling</a:t>
            </a:r>
            <a:r>
              <a:rPr lang="es-MX" sz="1700" b="1" kern="100" dirty="0">
                <a:effectLst/>
                <a:latin typeface="Aptos" panose="020B0004020202020204" pitchFamily="34" charset="0"/>
                <a:ea typeface="Aptos" panose="020B0004020202020204" pitchFamily="34" charset="0"/>
                <a:cs typeface="Times New Roman" panose="02020603050405020304" pitchFamily="18" charset="0"/>
              </a:rPr>
              <a:t>) </a:t>
            </a:r>
            <a:r>
              <a:rPr lang="es-MX" sz="1700" kern="100" dirty="0">
                <a:effectLst/>
                <a:latin typeface="Aptos" panose="020B0004020202020204" pitchFamily="34" charset="0"/>
                <a:ea typeface="Aptos" panose="020B0004020202020204" pitchFamily="34" charset="0"/>
                <a:cs typeface="Times New Roman" panose="02020603050405020304" pitchFamily="18" charset="0"/>
              </a:rPr>
              <a:t>que acumulan los paneles solares, </a:t>
            </a:r>
            <a:r>
              <a:rPr lang="es-MX" sz="1700" kern="100" dirty="0">
                <a:latin typeface="Aptos" panose="020B0004020202020204" pitchFamily="34" charset="0"/>
                <a:ea typeface="Aptos" panose="020B0004020202020204" pitchFamily="34" charset="0"/>
                <a:cs typeface="Times New Roman" panose="02020603050405020304" pitchFamily="18" charset="0"/>
              </a:rPr>
              <a:t>ya que</a:t>
            </a:r>
            <a:r>
              <a:rPr lang="es-MX" sz="1700" kern="100" dirty="0">
                <a:effectLst/>
                <a:latin typeface="Aptos" panose="020B0004020202020204" pitchFamily="34" charset="0"/>
                <a:ea typeface="Aptos" panose="020B0004020202020204" pitchFamily="34" charset="0"/>
                <a:cs typeface="Times New Roman" panose="02020603050405020304" pitchFamily="18" charset="0"/>
              </a:rPr>
              <a:t> </a:t>
            </a:r>
            <a:r>
              <a:rPr lang="es-MX" sz="1700" b="1" kern="100" dirty="0">
                <a:effectLst/>
                <a:latin typeface="Aptos" panose="020B0004020202020204" pitchFamily="34" charset="0"/>
                <a:ea typeface="Aptos" panose="020B0004020202020204" pitchFamily="34" charset="0"/>
                <a:cs typeface="Times New Roman" panose="02020603050405020304" pitchFamily="18" charset="0"/>
              </a:rPr>
              <a:t>merma la generación de energía </a:t>
            </a:r>
            <a:r>
              <a:rPr lang="es-MX" sz="1700" kern="100" dirty="0">
                <a:effectLst/>
                <a:latin typeface="Aptos" panose="020B0004020202020204" pitchFamily="34" charset="0"/>
                <a:ea typeface="Aptos" panose="020B0004020202020204" pitchFamily="34" charset="0"/>
                <a:cs typeface="Times New Roman" panose="02020603050405020304" pitchFamily="18" charset="0"/>
              </a:rPr>
              <a:t>disminuyendo su eficiencia. </a:t>
            </a:r>
          </a:p>
          <a:p>
            <a:pPr marL="0" lvl="0" indent="0" algn="just">
              <a:lnSpc>
                <a:spcPct val="107000"/>
              </a:lnSpc>
              <a:buNone/>
            </a:pPr>
            <a:r>
              <a:rPr lang="es-MX" sz="1700" kern="100" dirty="0">
                <a:latin typeface="Aptos" panose="020B0004020202020204" pitchFamily="34" charset="0"/>
                <a:ea typeface="Aptos" panose="020B0004020202020204" pitchFamily="34" charset="0"/>
                <a:cs typeface="Times New Roman" panose="02020603050405020304" pitchFamily="18" charset="0"/>
              </a:rPr>
              <a:t>Una simulación que refleja el impacto de la limpieza en la producción y los ingresos por ésta es la siguiente:</a:t>
            </a:r>
            <a:endParaRPr lang="es-MX" sz="17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s-CL" dirty="0"/>
          </a:p>
        </p:txBody>
      </p:sp>
      <p:sp>
        <p:nvSpPr>
          <p:cNvPr id="11" name="CuadroTexto 10">
            <a:extLst>
              <a:ext uri="{FF2B5EF4-FFF2-40B4-BE49-F238E27FC236}">
                <a16:creationId xmlns:a16="http://schemas.microsoft.com/office/drawing/2014/main" id="{EF9D86B1-0F35-10D1-8BFB-BAEC9F336404}"/>
              </a:ext>
            </a:extLst>
          </p:cNvPr>
          <p:cNvSpPr txBox="1"/>
          <p:nvPr/>
        </p:nvSpPr>
        <p:spPr>
          <a:xfrm>
            <a:off x="1002890" y="3000035"/>
            <a:ext cx="4680155" cy="2970044"/>
          </a:xfrm>
          <a:prstGeom prst="rect">
            <a:avLst/>
          </a:prstGeom>
          <a:solidFill>
            <a:schemeClr val="tx2">
              <a:lumMod val="10000"/>
              <a:lumOff val="90000"/>
            </a:schemeClr>
          </a:solidFill>
        </p:spPr>
        <p:txBody>
          <a:bodyPr wrap="square" rtlCol="0">
            <a:spAutoFit/>
          </a:bodyPr>
          <a:lstStyle/>
          <a:p>
            <a:pPr marL="285750" indent="-285750" algn="just">
              <a:buFont typeface="Courier New" panose="02070309020205020404" pitchFamily="49" charset="0"/>
              <a:buChar char="o"/>
            </a:pPr>
            <a:r>
              <a:rPr lang="es-CL" sz="1700" dirty="0"/>
              <a:t>Tomemos un parque fotovoltaico de 100MWn</a:t>
            </a:r>
          </a:p>
          <a:p>
            <a:pPr marL="285750" indent="-285750" algn="just">
              <a:buFont typeface="Courier New" panose="02070309020205020404" pitchFamily="49" charset="0"/>
              <a:buChar char="o"/>
            </a:pPr>
            <a:r>
              <a:rPr lang="es-CL" sz="1700" dirty="0"/>
              <a:t>Su producción neta máxima estimada es de 15.000 </a:t>
            </a:r>
            <a:r>
              <a:rPr lang="es-CL" sz="1700" dirty="0" err="1"/>
              <a:t>MWh</a:t>
            </a:r>
            <a:r>
              <a:rPr lang="es-CL" sz="1700" dirty="0"/>
              <a:t> </a:t>
            </a:r>
            <a:r>
              <a:rPr lang="es-CL" sz="1400" dirty="0"/>
              <a:t>(considerando 5 HSP).</a:t>
            </a:r>
            <a:endParaRPr lang="es-CL" sz="1700" dirty="0"/>
          </a:p>
          <a:p>
            <a:pPr marL="285750" indent="-285750" algn="just">
              <a:buFont typeface="Courier New" panose="02070309020205020404" pitchFamily="49" charset="0"/>
              <a:buChar char="o"/>
            </a:pPr>
            <a:r>
              <a:rPr lang="es-CL" sz="1700" dirty="0"/>
              <a:t>Supongamos que el parque se encuentra sucio, con un factor de 15% de </a:t>
            </a:r>
            <a:r>
              <a:rPr lang="es-CL" sz="1700" dirty="0" err="1"/>
              <a:t>soiling</a:t>
            </a:r>
            <a:endParaRPr lang="es-CL" sz="1700" dirty="0"/>
          </a:p>
          <a:p>
            <a:pPr marL="285750" indent="-285750" algn="just">
              <a:buFont typeface="Courier New" panose="02070309020205020404" pitchFamily="49" charset="0"/>
              <a:buChar char="o"/>
            </a:pPr>
            <a:r>
              <a:rPr lang="es-CL" sz="1700" dirty="0"/>
              <a:t>El parque en esas condiciones de suciedad puede entregar 12.750 </a:t>
            </a:r>
            <a:r>
              <a:rPr lang="es-CL" sz="1700" dirty="0" err="1"/>
              <a:t>MWh</a:t>
            </a:r>
            <a:r>
              <a:rPr lang="es-CL" sz="1700" dirty="0"/>
              <a:t> como máximo.</a:t>
            </a:r>
          </a:p>
          <a:p>
            <a:pPr marL="285750" indent="-285750" algn="just">
              <a:buFont typeface="Courier New" panose="02070309020205020404" pitchFamily="49" charset="0"/>
              <a:buChar char="o"/>
            </a:pPr>
            <a:r>
              <a:rPr lang="es-CL" sz="1700" dirty="0"/>
              <a:t>Valorizando esos 2.250 </a:t>
            </a:r>
            <a:r>
              <a:rPr lang="es-CL" sz="1700" dirty="0" err="1"/>
              <a:t>MWh</a:t>
            </a:r>
            <a:r>
              <a:rPr lang="es-CL" sz="1700" dirty="0"/>
              <a:t> que el parque deja de producir en un mes, con un </a:t>
            </a:r>
            <a:r>
              <a:rPr lang="es-CL" sz="1700" dirty="0" err="1"/>
              <a:t>CMg</a:t>
            </a:r>
            <a:r>
              <a:rPr lang="es-CL" sz="1700" dirty="0"/>
              <a:t> de USD 30/</a:t>
            </a:r>
            <a:r>
              <a:rPr lang="es-CL" sz="1700" dirty="0" err="1"/>
              <a:t>MWh</a:t>
            </a:r>
            <a:r>
              <a:rPr lang="es-CL" sz="1700" dirty="0"/>
              <a:t> significarán USD 67.500 que dejó de producir.</a:t>
            </a:r>
          </a:p>
        </p:txBody>
      </p:sp>
      <mc:AlternateContent xmlns:mc="http://schemas.openxmlformats.org/markup-compatibility/2006" xmlns:cx1="http://schemas.microsoft.com/office/drawing/2015/9/8/chartex">
        <mc:Choice Requires="cx1">
          <p:graphicFrame>
            <p:nvGraphicFramePr>
              <p:cNvPr id="5" name="Gráfico 4">
                <a:extLst>
                  <a:ext uri="{FF2B5EF4-FFF2-40B4-BE49-F238E27FC236}">
                    <a16:creationId xmlns:a16="http://schemas.microsoft.com/office/drawing/2014/main" id="{F2D8BB92-1319-DE44-D64A-0051E17F0DB6}"/>
                  </a:ext>
                </a:extLst>
              </p:cNvPr>
              <p:cNvGraphicFramePr>
                <a:graphicFrameLocks/>
              </p:cNvGraphicFramePr>
              <p:nvPr>
                <p:extLst>
                  <p:ext uri="{D42A27DB-BD31-4B8C-83A1-F6EECF244321}">
                    <p14:modId xmlns:p14="http://schemas.microsoft.com/office/powerpoint/2010/main" val="1712252227"/>
                  </p:ext>
                </p:extLst>
              </p:nvPr>
            </p:nvGraphicFramePr>
            <p:xfrm>
              <a:off x="6834547" y="2775431"/>
              <a:ext cx="3408679" cy="3231654"/>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5" name="Gráfico 4">
                <a:extLst>
                  <a:ext uri="{FF2B5EF4-FFF2-40B4-BE49-F238E27FC236}">
                    <a16:creationId xmlns:a16="http://schemas.microsoft.com/office/drawing/2014/main" id="{F2D8BB92-1319-DE44-D64A-0051E17F0DB6}"/>
                  </a:ext>
                </a:extLst>
              </p:cNvPr>
              <p:cNvPicPr>
                <a:picLocks noGrp="1" noRot="1" noChangeAspect="1" noMove="1" noResize="1" noEditPoints="1" noAdjustHandles="1" noChangeArrowheads="1" noChangeShapeType="1"/>
              </p:cNvPicPr>
              <p:nvPr/>
            </p:nvPicPr>
            <p:blipFill>
              <a:blip r:embed="rId3"/>
              <a:stretch>
                <a:fillRect/>
              </a:stretch>
            </p:blipFill>
            <p:spPr>
              <a:xfrm>
                <a:off x="6834547" y="2775431"/>
                <a:ext cx="3408679" cy="3231654"/>
              </a:xfrm>
              <a:prstGeom prst="rect">
                <a:avLst/>
              </a:prstGeom>
            </p:spPr>
          </p:pic>
        </mc:Fallback>
      </mc:AlternateContent>
      <p:sp>
        <p:nvSpPr>
          <p:cNvPr id="6" name="CuadroTexto 7">
            <a:extLst>
              <a:ext uri="{FF2B5EF4-FFF2-40B4-BE49-F238E27FC236}">
                <a16:creationId xmlns:a16="http://schemas.microsoft.com/office/drawing/2014/main" id="{AFA2F441-7B35-83A8-0887-4CB47179F833}"/>
              </a:ext>
            </a:extLst>
          </p:cNvPr>
          <p:cNvSpPr txBox="1"/>
          <p:nvPr/>
        </p:nvSpPr>
        <p:spPr>
          <a:xfrm>
            <a:off x="7219852" y="6046741"/>
            <a:ext cx="2638068" cy="448123"/>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L" sz="1200" b="1" kern="1200" dirty="0"/>
              <a:t>Diferencia: USD 67.500</a:t>
            </a:r>
            <a:r>
              <a:rPr lang="es-CL" sz="1200" b="1" kern="1200" baseline="0" dirty="0"/>
              <a:t>  </a:t>
            </a:r>
          </a:p>
          <a:p>
            <a:pPr algn="ctr"/>
            <a:r>
              <a:rPr lang="es-CL" kern="1200" baseline="0" dirty="0"/>
              <a:t>(</a:t>
            </a:r>
            <a:r>
              <a:rPr lang="es-CL" kern="1200" baseline="0" dirty="0" err="1"/>
              <a:t>CMg</a:t>
            </a:r>
            <a:r>
              <a:rPr lang="es-CL" kern="1200" baseline="0" dirty="0"/>
              <a:t> = USD 30/</a:t>
            </a:r>
            <a:r>
              <a:rPr lang="es-CL" kern="1200" baseline="0" dirty="0" err="1"/>
              <a:t>MWh</a:t>
            </a:r>
            <a:r>
              <a:rPr lang="es-CL" kern="1200" baseline="0" dirty="0"/>
              <a:t>)</a:t>
            </a:r>
            <a:endParaRPr lang="es-CL" kern="1200" dirty="0"/>
          </a:p>
        </p:txBody>
      </p:sp>
      <p:pic>
        <p:nvPicPr>
          <p:cNvPr id="7" name="Imagen 6">
            <a:extLst>
              <a:ext uri="{FF2B5EF4-FFF2-40B4-BE49-F238E27FC236}">
                <a16:creationId xmlns:a16="http://schemas.microsoft.com/office/drawing/2014/main" id="{AE194201-026F-F39E-93CE-6D8867B9574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8" name="Marcador de número de diapositiva 7">
            <a:extLst>
              <a:ext uri="{FF2B5EF4-FFF2-40B4-BE49-F238E27FC236}">
                <a16:creationId xmlns:a16="http://schemas.microsoft.com/office/drawing/2014/main" id="{559FE665-491F-9C1F-F13B-B96F9AE60863}"/>
              </a:ext>
            </a:extLst>
          </p:cNvPr>
          <p:cNvSpPr>
            <a:spLocks noGrp="1"/>
          </p:cNvSpPr>
          <p:nvPr>
            <p:ph type="sldNum" sz="quarter" idx="12"/>
          </p:nvPr>
        </p:nvSpPr>
        <p:spPr/>
        <p:txBody>
          <a:bodyPr/>
          <a:lstStyle/>
          <a:p>
            <a:fld id="{3EBF25D2-31FF-496A-992A-CDEF76F435A7}" type="slidenum">
              <a:rPr lang="es-CL" smtClean="0"/>
              <a:t>8</a:t>
            </a:fld>
            <a:endParaRPr lang="es-CL"/>
          </a:p>
        </p:txBody>
      </p:sp>
      <p:pic>
        <p:nvPicPr>
          <p:cNvPr id="10" name="Imagen 9" descr="Logotipo, nombre de la empresa">
            <a:extLst>
              <a:ext uri="{FF2B5EF4-FFF2-40B4-BE49-F238E27FC236}">
                <a16:creationId xmlns:a16="http://schemas.microsoft.com/office/drawing/2014/main" id="{F72CF4CA-E37E-3D2C-2076-987C5B0EF5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462007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012B5-5AF6-81D2-8981-73BEDA45453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18DC40E-EC06-B91D-A497-8411358DFDD5}"/>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Mercado potencial</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
        <p:nvSpPr>
          <p:cNvPr id="8" name="Marcador de contenido 2">
            <a:extLst>
              <a:ext uri="{FF2B5EF4-FFF2-40B4-BE49-F238E27FC236}">
                <a16:creationId xmlns:a16="http://schemas.microsoft.com/office/drawing/2014/main" id="{7BB9AE3E-20F1-53BF-FF51-A9E603730A81}"/>
              </a:ext>
            </a:extLst>
          </p:cNvPr>
          <p:cNvSpPr>
            <a:spLocks noGrp="1"/>
          </p:cNvSpPr>
          <p:nvPr>
            <p:ph idx="1"/>
          </p:nvPr>
        </p:nvSpPr>
        <p:spPr>
          <a:xfrm>
            <a:off x="838200" y="1825625"/>
            <a:ext cx="10242755" cy="1772981"/>
          </a:xfrm>
          <a:noFill/>
        </p:spPr>
        <p:txBody>
          <a:bodyPr>
            <a:normAutofit/>
          </a:bodyPr>
          <a:lstStyle/>
          <a:p>
            <a:pPr marL="342900" lvl="0" indent="-342900" algn="just">
              <a:lnSpc>
                <a:spcPct val="107000"/>
              </a:lnSpc>
              <a:buFont typeface="Courier New" panose="02070309020205020404" pitchFamily="49" charset="0"/>
              <a:buChar char="o"/>
            </a:pP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gn="just">
              <a:lnSpc>
                <a:spcPct val="107000"/>
              </a:lnSpc>
              <a:buNone/>
            </a:pPr>
            <a:r>
              <a:rPr lang="es-CL" sz="1800" kern="100" dirty="0">
                <a:effectLst/>
                <a:latin typeface="Aptos" panose="020B0004020202020204" pitchFamily="34" charset="0"/>
                <a:ea typeface="Aptos" panose="020B0004020202020204" pitchFamily="34" charset="0"/>
                <a:cs typeface="Times New Roman" panose="02020603050405020304" pitchFamily="18" charset="0"/>
              </a:rPr>
              <a:t>Dada la importancia de las limpiezas para la eficiencia de generación de las instalaciones, hoy casi todos los propietarios de parques medianos y grandes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utilizan modelos o softwares específicos para determinar la cantidad óptima de limpiezas y los momentos de éstas</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 Esto no hace más que reflejar la importancia de las limpiezas para la operatividad de los parques solares.</a:t>
            </a:r>
          </a:p>
          <a:p>
            <a:pPr marL="0" lvl="0" indent="0" algn="just">
              <a:lnSpc>
                <a:spcPct val="107000"/>
              </a:lnSpc>
              <a:spcAft>
                <a:spcPts val="800"/>
              </a:spcAft>
              <a:buNone/>
            </a:pPr>
            <a:endParaRPr lang="es-CL" sz="17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s-CL" dirty="0"/>
          </a:p>
        </p:txBody>
      </p:sp>
      <p:sp>
        <p:nvSpPr>
          <p:cNvPr id="9" name="Rectángulo: esquinas redondeadas 8">
            <a:extLst>
              <a:ext uri="{FF2B5EF4-FFF2-40B4-BE49-F238E27FC236}">
                <a16:creationId xmlns:a16="http://schemas.microsoft.com/office/drawing/2014/main" id="{00C7FD61-4DBA-F04B-D667-23A021DE0953}"/>
              </a:ext>
            </a:extLst>
          </p:cNvPr>
          <p:cNvSpPr/>
          <p:nvPr/>
        </p:nvSpPr>
        <p:spPr>
          <a:xfrm>
            <a:off x="838200" y="4276109"/>
            <a:ext cx="10242755" cy="1524000"/>
          </a:xfrm>
          <a:prstGeom prst="roundRect">
            <a:avLst/>
          </a:prstGeom>
          <a:solidFill>
            <a:srgbClr val="FDE9E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a:lnSpc>
                <a:spcPct val="107000"/>
              </a:lnSpc>
              <a:spcAft>
                <a:spcPts val="800"/>
              </a:spcAft>
              <a:buNone/>
            </a:pPr>
            <a:r>
              <a:rPr lang="es-CL"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Con un promedio de 2 a 3 limpiezas por año y con un mercado que en unos 2 años más va a tener un tamaño del orden de 20-25 mil MW instalados, estamos hablando de </a:t>
            </a:r>
            <a:r>
              <a:rPr lang="es-CL"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un mercado potencial de unos 75.000 MW de limpieza anual </a:t>
            </a:r>
            <a:r>
              <a:rPr lang="es-CL"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que, a las tarifas medias actuales para limpiezas húmedas, </a:t>
            </a:r>
            <a:r>
              <a:rPr lang="es-CL"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significa un mercado potencial de unos USD 40 a 50 millones anuales</a:t>
            </a:r>
            <a:r>
              <a:rPr lang="es-CL"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p>
        </p:txBody>
      </p:sp>
      <p:pic>
        <p:nvPicPr>
          <p:cNvPr id="3" name="Imagen 2">
            <a:extLst>
              <a:ext uri="{FF2B5EF4-FFF2-40B4-BE49-F238E27FC236}">
                <a16:creationId xmlns:a16="http://schemas.microsoft.com/office/drawing/2014/main" id="{E53A59BB-DA52-0F60-3D50-19E2A293E5C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52DFDB0C-FAC8-7B30-5272-C978FCFAF839}"/>
              </a:ext>
            </a:extLst>
          </p:cNvPr>
          <p:cNvSpPr>
            <a:spLocks noGrp="1"/>
          </p:cNvSpPr>
          <p:nvPr>
            <p:ph type="sldNum" sz="quarter" idx="12"/>
          </p:nvPr>
        </p:nvSpPr>
        <p:spPr/>
        <p:txBody>
          <a:bodyPr/>
          <a:lstStyle/>
          <a:p>
            <a:fld id="{3EBF25D2-31FF-496A-992A-CDEF76F435A7}" type="slidenum">
              <a:rPr lang="es-CL" smtClean="0"/>
              <a:t>9</a:t>
            </a:fld>
            <a:endParaRPr lang="es-CL"/>
          </a:p>
        </p:txBody>
      </p:sp>
      <p:pic>
        <p:nvPicPr>
          <p:cNvPr id="6" name="Imagen 5" descr="Logotipo, nombre de la empresa">
            <a:extLst>
              <a:ext uri="{FF2B5EF4-FFF2-40B4-BE49-F238E27FC236}">
                <a16:creationId xmlns:a16="http://schemas.microsoft.com/office/drawing/2014/main" id="{65645442-E0FA-A35A-867C-11BC79B89A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2990962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9D610-79CB-18CF-E2E7-A68B05CD796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49842C7-992F-BCEB-8F8C-655AB029D705}"/>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Soluciones disponibles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pic>
        <p:nvPicPr>
          <p:cNvPr id="8" name="Picture 6" descr="Resultado de imagen de limpieza manual paneles solares">
            <a:hlinkClick r:id="rId2" tooltip="Limpieza manual"/>
            <a:extLst>
              <a:ext uri="{FF2B5EF4-FFF2-40B4-BE49-F238E27FC236}">
                <a16:creationId xmlns:a16="http://schemas.microsoft.com/office/drawing/2014/main" id="{D181B1A1-A6EC-5A0A-A9FB-D989EC62B6F2}"/>
              </a:ext>
            </a:extLst>
          </p:cNvPr>
          <p:cNvPicPr>
            <a:picLocks noChangeAspect="1" noChangeArrowheads="1"/>
          </p:cNvPicPr>
          <p:nvPr/>
        </p:nvPicPr>
        <p:blipFill>
          <a:blip r:embed="rId3">
            <a:alphaModFix amt="75000"/>
            <a:extLst>
              <a:ext uri="{28A0092B-C50C-407E-A947-70E740481C1C}">
                <a14:useLocalDpi xmlns:a14="http://schemas.microsoft.com/office/drawing/2010/main" val="0"/>
              </a:ext>
            </a:extLst>
          </a:blip>
          <a:srcRect/>
          <a:stretch>
            <a:fillRect/>
          </a:stretch>
        </p:blipFill>
        <p:spPr bwMode="auto">
          <a:xfrm>
            <a:off x="685988" y="3774193"/>
            <a:ext cx="3212657" cy="180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Resultado de imagen de solar cleano">
            <a:hlinkClick r:id="rId4" tooltip="Robot control manual chico"/>
            <a:extLst>
              <a:ext uri="{FF2B5EF4-FFF2-40B4-BE49-F238E27FC236}">
                <a16:creationId xmlns:a16="http://schemas.microsoft.com/office/drawing/2014/main" id="{5A6FE6FC-1A0B-2072-31FE-8EAD095EC921}"/>
              </a:ext>
            </a:extLst>
          </p:cNvPr>
          <p:cNvPicPr>
            <a:picLocks noChangeAspect="1" noChangeArrowheads="1"/>
          </p:cNvPicPr>
          <p:nvPr/>
        </p:nvPicPr>
        <p:blipFill>
          <a:blip r:embed="rId5">
            <a:alphaModFix amt="75000"/>
            <a:extLst>
              <a:ext uri="{28A0092B-C50C-407E-A947-70E740481C1C}">
                <a14:useLocalDpi xmlns:a14="http://schemas.microsoft.com/office/drawing/2010/main" val="0"/>
              </a:ext>
            </a:extLst>
          </a:blip>
          <a:srcRect/>
          <a:stretch>
            <a:fillRect/>
          </a:stretch>
        </p:blipFill>
        <p:spPr bwMode="auto">
          <a:xfrm>
            <a:off x="4273980" y="1416111"/>
            <a:ext cx="3130768" cy="1980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esquinas redondeadas 11">
            <a:extLst>
              <a:ext uri="{FF2B5EF4-FFF2-40B4-BE49-F238E27FC236}">
                <a16:creationId xmlns:a16="http://schemas.microsoft.com/office/drawing/2014/main" id="{FE55F1F8-7C36-04EF-38C4-BCDCD8210792}"/>
              </a:ext>
            </a:extLst>
          </p:cNvPr>
          <p:cNvSpPr/>
          <p:nvPr/>
        </p:nvSpPr>
        <p:spPr>
          <a:xfrm>
            <a:off x="7764899" y="2075433"/>
            <a:ext cx="3951949" cy="3245928"/>
          </a:xfrm>
          <a:prstGeom prst="roundRect">
            <a:avLst/>
          </a:prstGeom>
          <a:solidFill>
            <a:schemeClr val="tx2">
              <a:lumMod val="10000"/>
              <a:lumOff val="90000"/>
            </a:schemeClr>
          </a:solidFill>
          <a:ln>
            <a:solidFill>
              <a:srgbClr val="2021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CL" sz="1700" dirty="0">
                <a:solidFill>
                  <a:schemeClr val="tx1">
                    <a:lumMod val="85000"/>
                    <a:lumOff val="15000"/>
                  </a:schemeClr>
                </a:solidFill>
                <a:latin typeface="Aptos" panose="020B0004020202020204" pitchFamily="34" charset="0"/>
                <a:ea typeface="Aptos" panose="020B0004020202020204" pitchFamily="34" charset="0"/>
                <a:cs typeface="Times New Roman" panose="02020603050405020304" pitchFamily="18" charset="0"/>
              </a:rPr>
              <a:t>Los robot con control manual son</a:t>
            </a:r>
            <a:r>
              <a:rPr lang="es-CL" sz="17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 generalmente de </a:t>
            </a:r>
            <a:r>
              <a:rPr lang="es-CL" sz="1700" u="sng"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tamaño pequeño</a:t>
            </a:r>
            <a:r>
              <a:rPr lang="es-CL" sz="17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 aunque existen también algunos del largo de un panel solar. Los primeros orientados a limpiezas en techos y autoconsumos PMG. Los otros para limpiezas en parques grandes, pero requieren asistencia para traspasar secciones de una fila.</a:t>
            </a:r>
            <a:endParaRPr lang="es-CL" sz="1700" dirty="0">
              <a:solidFill>
                <a:schemeClr val="tx1">
                  <a:lumMod val="85000"/>
                  <a:lumOff val="15000"/>
                </a:schemeClr>
              </a:solidFill>
            </a:endParaRPr>
          </a:p>
        </p:txBody>
      </p:sp>
      <p:sp>
        <p:nvSpPr>
          <p:cNvPr id="15" name="Flecha: a la derecha 14">
            <a:extLst>
              <a:ext uri="{FF2B5EF4-FFF2-40B4-BE49-F238E27FC236}">
                <a16:creationId xmlns:a16="http://schemas.microsoft.com/office/drawing/2014/main" id="{F805F7BE-B4DE-4462-2CF2-88B9E036B849}"/>
              </a:ext>
            </a:extLst>
          </p:cNvPr>
          <p:cNvSpPr/>
          <p:nvPr/>
        </p:nvSpPr>
        <p:spPr>
          <a:xfrm rot="16200000">
            <a:off x="5547309" y="5460216"/>
            <a:ext cx="623017" cy="2279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Flecha: a la derecha 15">
            <a:extLst>
              <a:ext uri="{FF2B5EF4-FFF2-40B4-BE49-F238E27FC236}">
                <a16:creationId xmlns:a16="http://schemas.microsoft.com/office/drawing/2014/main" id="{DF45DA5D-6942-CCBA-5649-FF70A3957253}"/>
              </a:ext>
            </a:extLst>
          </p:cNvPr>
          <p:cNvSpPr/>
          <p:nvPr/>
        </p:nvSpPr>
        <p:spPr>
          <a:xfrm rot="5400000">
            <a:off x="1980807" y="2962133"/>
            <a:ext cx="623017" cy="2279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4" name="Imagen 13">
            <a:hlinkClick r:id="rId6" tooltip="Robot manual grande"/>
            <a:extLst>
              <a:ext uri="{FF2B5EF4-FFF2-40B4-BE49-F238E27FC236}">
                <a16:creationId xmlns:a16="http://schemas.microsoft.com/office/drawing/2014/main" id="{8F87124A-4690-2A01-A2CF-DEE810DBB1CE}"/>
              </a:ext>
            </a:extLst>
          </p:cNvPr>
          <p:cNvPicPr>
            <a:picLocks noChangeAspect="1"/>
          </p:cNvPicPr>
          <p:nvPr/>
        </p:nvPicPr>
        <p:blipFill>
          <a:blip r:embed="rId7"/>
          <a:stretch>
            <a:fillRect/>
          </a:stretch>
        </p:blipFill>
        <p:spPr>
          <a:xfrm>
            <a:off x="4265087" y="3510608"/>
            <a:ext cx="3168000" cy="1659430"/>
          </a:xfrm>
          <a:prstGeom prst="rect">
            <a:avLst/>
          </a:prstGeom>
        </p:spPr>
      </p:pic>
      <p:sp>
        <p:nvSpPr>
          <p:cNvPr id="20" name="CuadroTexto 19">
            <a:extLst>
              <a:ext uri="{FF2B5EF4-FFF2-40B4-BE49-F238E27FC236}">
                <a16:creationId xmlns:a16="http://schemas.microsoft.com/office/drawing/2014/main" id="{A047AA43-776E-67B0-5FCD-92C22E92222B}"/>
              </a:ext>
            </a:extLst>
          </p:cNvPr>
          <p:cNvSpPr txBox="1"/>
          <p:nvPr/>
        </p:nvSpPr>
        <p:spPr>
          <a:xfrm>
            <a:off x="1086250" y="1977917"/>
            <a:ext cx="2392680" cy="400110"/>
          </a:xfrm>
          <a:prstGeom prst="rect">
            <a:avLst/>
          </a:prstGeom>
          <a:noFill/>
        </p:spPr>
        <p:txBody>
          <a:bodyPr wrap="square" rtlCol="0">
            <a:spAutoFit/>
          </a:bodyPr>
          <a:lstStyle/>
          <a:p>
            <a:pPr algn="ctr"/>
            <a:r>
              <a:rPr lang="es-CL" dirty="0"/>
              <a:t>Limpieza </a:t>
            </a:r>
            <a:r>
              <a:rPr lang="es-CL" sz="2000" dirty="0"/>
              <a:t>manual</a:t>
            </a:r>
            <a:endParaRPr lang="es-CL" dirty="0"/>
          </a:p>
        </p:txBody>
      </p:sp>
      <p:sp>
        <p:nvSpPr>
          <p:cNvPr id="21" name="CuadroTexto 20">
            <a:extLst>
              <a:ext uri="{FF2B5EF4-FFF2-40B4-BE49-F238E27FC236}">
                <a16:creationId xmlns:a16="http://schemas.microsoft.com/office/drawing/2014/main" id="{BC5AC3C5-C2C9-EEB8-2EB1-A54376A85A20}"/>
              </a:ext>
            </a:extLst>
          </p:cNvPr>
          <p:cNvSpPr txBox="1"/>
          <p:nvPr/>
        </p:nvSpPr>
        <p:spPr>
          <a:xfrm>
            <a:off x="4345810" y="6014530"/>
            <a:ext cx="3059090" cy="400110"/>
          </a:xfrm>
          <a:prstGeom prst="rect">
            <a:avLst/>
          </a:prstGeom>
          <a:noFill/>
        </p:spPr>
        <p:txBody>
          <a:bodyPr wrap="square" rtlCol="0">
            <a:spAutoFit/>
          </a:bodyPr>
          <a:lstStyle/>
          <a:p>
            <a:pPr algn="ctr"/>
            <a:r>
              <a:rPr lang="es-CL" sz="2000" dirty="0"/>
              <a:t>Robot con control manual</a:t>
            </a:r>
          </a:p>
        </p:txBody>
      </p:sp>
      <p:pic>
        <p:nvPicPr>
          <p:cNvPr id="3" name="Imagen 2">
            <a:extLst>
              <a:ext uri="{FF2B5EF4-FFF2-40B4-BE49-F238E27FC236}">
                <a16:creationId xmlns:a16="http://schemas.microsoft.com/office/drawing/2014/main" id="{156C0E89-68CB-C7C4-D265-1B81827F716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336F778A-F285-6EDD-4A18-8797F803F377}"/>
              </a:ext>
            </a:extLst>
          </p:cNvPr>
          <p:cNvSpPr>
            <a:spLocks noGrp="1"/>
          </p:cNvSpPr>
          <p:nvPr>
            <p:ph type="sldNum" sz="quarter" idx="12"/>
          </p:nvPr>
        </p:nvSpPr>
        <p:spPr/>
        <p:txBody>
          <a:bodyPr/>
          <a:lstStyle/>
          <a:p>
            <a:fld id="{3EBF25D2-31FF-496A-992A-CDEF76F435A7}" type="slidenum">
              <a:rPr lang="es-CL" smtClean="0"/>
              <a:t>10</a:t>
            </a:fld>
            <a:endParaRPr lang="es-CL"/>
          </a:p>
        </p:txBody>
      </p:sp>
      <p:pic>
        <p:nvPicPr>
          <p:cNvPr id="7" name="Imagen 6" descr="Logotipo, nombre de la empresa">
            <a:extLst>
              <a:ext uri="{FF2B5EF4-FFF2-40B4-BE49-F238E27FC236}">
                <a16:creationId xmlns:a16="http://schemas.microsoft.com/office/drawing/2014/main" id="{F104C008-CEC7-6231-FAF2-882A05C056C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3324121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63D34-EA31-37CE-2A3E-0B52E61843D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9255377-262A-4B9B-10DE-17857BC1D031}"/>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Soluciones disponibles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
        <p:nvSpPr>
          <p:cNvPr id="3" name="Marcador de contenido 2">
            <a:extLst>
              <a:ext uri="{FF2B5EF4-FFF2-40B4-BE49-F238E27FC236}">
                <a16:creationId xmlns:a16="http://schemas.microsoft.com/office/drawing/2014/main" id="{FDE59E92-5F69-4FD6-0D21-C148EE23623A}"/>
              </a:ext>
            </a:extLst>
          </p:cNvPr>
          <p:cNvSpPr>
            <a:spLocks noGrp="1"/>
          </p:cNvSpPr>
          <p:nvPr>
            <p:ph idx="1"/>
          </p:nvPr>
        </p:nvSpPr>
        <p:spPr>
          <a:xfrm>
            <a:off x="838200" y="1690689"/>
            <a:ext cx="10515600" cy="4865758"/>
          </a:xfrm>
        </p:spPr>
        <p:txBody>
          <a:bodyPr>
            <a:normAutofit/>
          </a:bodyPr>
          <a:lstStyle/>
          <a:p>
            <a:pPr marL="0" indent="0" algn="just">
              <a:lnSpc>
                <a:spcPct val="97000"/>
              </a:lnSpc>
              <a:buNone/>
            </a:pPr>
            <a:endParaRPr lang="es-CL" sz="1700" kern="100" dirty="0">
              <a:latin typeface="Aptos" panose="020B0004020202020204" pitchFamily="34" charset="0"/>
              <a:cs typeface="Times New Roman" panose="02020603050405020304" pitchFamily="18" charset="0"/>
            </a:endParaRPr>
          </a:p>
          <a:p>
            <a:pPr marL="0" indent="0">
              <a:buNone/>
            </a:pPr>
            <a:endParaRPr lang="es-CL" dirty="0"/>
          </a:p>
          <a:p>
            <a:pPr marL="0" indent="0">
              <a:buNone/>
            </a:pPr>
            <a:endParaRPr lang="es-CL" dirty="0"/>
          </a:p>
          <a:p>
            <a:pPr marL="0" indent="0">
              <a:buNone/>
            </a:pPr>
            <a:endParaRPr lang="es-CL" dirty="0"/>
          </a:p>
          <a:p>
            <a:pPr marL="0" indent="0">
              <a:buNone/>
            </a:pPr>
            <a:endParaRPr lang="es-CL" dirty="0"/>
          </a:p>
        </p:txBody>
      </p:sp>
      <p:sp>
        <p:nvSpPr>
          <p:cNvPr id="7" name="Marcador de contenido 2">
            <a:extLst>
              <a:ext uri="{FF2B5EF4-FFF2-40B4-BE49-F238E27FC236}">
                <a16:creationId xmlns:a16="http://schemas.microsoft.com/office/drawing/2014/main" id="{32C2B6D9-0C69-5E60-CAA9-7306A4460509}"/>
              </a:ext>
            </a:extLst>
          </p:cNvPr>
          <p:cNvSpPr txBox="1">
            <a:spLocks/>
          </p:cNvSpPr>
          <p:nvPr/>
        </p:nvSpPr>
        <p:spPr>
          <a:xfrm>
            <a:off x="838200" y="1690688"/>
            <a:ext cx="10428890" cy="4802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CL" sz="1800" dirty="0"/>
          </a:p>
          <a:p>
            <a:pPr marL="0" indent="0" algn="just">
              <a:buFont typeface="Arial" panose="020B0604020202020204" pitchFamily="34" charset="0"/>
              <a:buNone/>
            </a:pPr>
            <a:endParaRPr lang="es-CL" sz="1800" dirty="0"/>
          </a:p>
          <a:p>
            <a:pPr marL="0" indent="0" algn="just">
              <a:buFont typeface="Arial" panose="020B0604020202020204" pitchFamily="34" charset="0"/>
              <a:buNone/>
            </a:pPr>
            <a:endParaRPr lang="es-CL" sz="1800" dirty="0"/>
          </a:p>
          <a:p>
            <a:pPr marL="0" indent="0" algn="just">
              <a:buNone/>
            </a:pPr>
            <a:endParaRPr lang="es-CL" sz="1800" dirty="0"/>
          </a:p>
          <a:p>
            <a:pPr marL="355600" algn="just">
              <a:buFont typeface="Wingdings" panose="05000000000000000000" pitchFamily="2" charset="2"/>
              <a:buChar char="§"/>
            </a:pPr>
            <a:r>
              <a:rPr lang="es-CL" sz="1800" dirty="0"/>
              <a:t>Robots autónomos</a:t>
            </a:r>
          </a:p>
          <a:p>
            <a:pPr marL="0" indent="0" algn="just">
              <a:buFont typeface="Arial" panose="020B0604020202020204" pitchFamily="34" charset="0"/>
              <a:buNone/>
            </a:pPr>
            <a:endParaRPr lang="es-CL" sz="1800" dirty="0"/>
          </a:p>
          <a:p>
            <a:pPr marL="0" indent="0" algn="just">
              <a:buFont typeface="Arial" panose="020B0604020202020204" pitchFamily="34" charset="0"/>
              <a:buNone/>
            </a:pPr>
            <a:endParaRPr lang="es-CL" sz="1800" dirty="0"/>
          </a:p>
          <a:p>
            <a:pPr marL="0" indent="0" algn="just">
              <a:buFont typeface="Arial" panose="020B0604020202020204" pitchFamily="34" charset="0"/>
              <a:buNone/>
            </a:pPr>
            <a:endParaRPr lang="es-CL" sz="1800" dirty="0"/>
          </a:p>
          <a:p>
            <a:pPr marL="0" indent="0" algn="just">
              <a:buNone/>
            </a:pPr>
            <a:endParaRPr lang="es-CL" sz="1800" dirty="0"/>
          </a:p>
          <a:p>
            <a:pPr marL="0" indent="0" algn="just">
              <a:buNone/>
            </a:pPr>
            <a:endParaRPr lang="es-CL" sz="1800" dirty="0"/>
          </a:p>
        </p:txBody>
      </p:sp>
      <p:pic>
        <p:nvPicPr>
          <p:cNvPr id="10" name="Picture 14" descr="Resultado de imagen de robot limpieza paneles solares">
            <a:hlinkClick r:id="rId2" tooltip="Robots autónomos"/>
            <a:extLst>
              <a:ext uri="{FF2B5EF4-FFF2-40B4-BE49-F238E27FC236}">
                <a16:creationId xmlns:a16="http://schemas.microsoft.com/office/drawing/2014/main" id="{2ED6AE57-C04E-E35B-BE24-C6F47EC4C10B}"/>
              </a:ext>
            </a:extLst>
          </p:cNvPr>
          <p:cNvPicPr>
            <a:picLocks noChangeAspect="1" noChangeArrowheads="1"/>
          </p:cNvPicPr>
          <p:nvPr/>
        </p:nvPicPr>
        <p:blipFill>
          <a:blip r:embed="rId3">
            <a:alphaModFix amt="75000"/>
            <a:extLst>
              <a:ext uri="{28A0092B-C50C-407E-A947-70E740481C1C}">
                <a14:useLocalDpi xmlns:a14="http://schemas.microsoft.com/office/drawing/2010/main" val="0"/>
              </a:ext>
            </a:extLst>
          </a:blip>
          <a:srcRect/>
          <a:stretch>
            <a:fillRect/>
          </a:stretch>
        </p:blipFill>
        <p:spPr bwMode="auto">
          <a:xfrm>
            <a:off x="5095130" y="1618668"/>
            <a:ext cx="2773680" cy="2846671"/>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a la derecha 4">
            <a:extLst>
              <a:ext uri="{FF2B5EF4-FFF2-40B4-BE49-F238E27FC236}">
                <a16:creationId xmlns:a16="http://schemas.microsoft.com/office/drawing/2014/main" id="{7D8A37B9-E470-E5B0-1880-A95DCD1DF537}"/>
              </a:ext>
            </a:extLst>
          </p:cNvPr>
          <p:cNvSpPr/>
          <p:nvPr/>
        </p:nvSpPr>
        <p:spPr>
          <a:xfrm>
            <a:off x="3946153" y="3276111"/>
            <a:ext cx="623017" cy="2279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Rectángulo: esquinas redondeadas 11">
            <a:extLst>
              <a:ext uri="{FF2B5EF4-FFF2-40B4-BE49-F238E27FC236}">
                <a16:creationId xmlns:a16="http://schemas.microsoft.com/office/drawing/2014/main" id="{CCD78518-2405-279C-BDD8-FB06E9083224}"/>
              </a:ext>
            </a:extLst>
          </p:cNvPr>
          <p:cNvSpPr/>
          <p:nvPr/>
        </p:nvSpPr>
        <p:spPr>
          <a:xfrm>
            <a:off x="1079769" y="4743893"/>
            <a:ext cx="10094665" cy="1530447"/>
          </a:xfrm>
          <a:prstGeom prst="roundRect">
            <a:avLst/>
          </a:prstGeom>
          <a:solidFill>
            <a:schemeClr val="tx2">
              <a:lumMod val="10000"/>
              <a:lumOff val="90000"/>
            </a:schemeClr>
          </a:solidFill>
          <a:ln>
            <a:solidFill>
              <a:srgbClr val="2021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es-CL" sz="1700" kern="1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Su implementación es muy cara. Se requiere 1 equipo por cada fila de paneles de un parque. Los robots autónomos, normalmente usados en plantas </a:t>
            </a:r>
            <a:r>
              <a:rPr lang="es-CL" sz="1700" kern="100" dirty="0" err="1">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Utility</a:t>
            </a:r>
            <a:r>
              <a:rPr lang="es-CL" sz="1700" kern="1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 </a:t>
            </a:r>
            <a:r>
              <a:rPr lang="es-CL" sz="1700" kern="100" dirty="0" err="1">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Scale</a:t>
            </a:r>
            <a:r>
              <a:rPr lang="es-CL" sz="1700" kern="1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 son por lo general de construcción específica para cada parque, con cierta capacidad mínima de ancho. No sirven para otro arreglo de paneles con características y medidas diferentes.</a:t>
            </a:r>
          </a:p>
        </p:txBody>
      </p:sp>
      <p:sp>
        <p:nvSpPr>
          <p:cNvPr id="18" name="Flecha: doblada 17">
            <a:extLst>
              <a:ext uri="{FF2B5EF4-FFF2-40B4-BE49-F238E27FC236}">
                <a16:creationId xmlns:a16="http://schemas.microsoft.com/office/drawing/2014/main" id="{D37EBFD3-8B00-A061-946B-0862C8250BD4}"/>
              </a:ext>
            </a:extLst>
          </p:cNvPr>
          <p:cNvSpPr/>
          <p:nvPr/>
        </p:nvSpPr>
        <p:spPr>
          <a:xfrm rot="5400000">
            <a:off x="8341110" y="3524923"/>
            <a:ext cx="903571" cy="40594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pic>
        <p:nvPicPr>
          <p:cNvPr id="6" name="Imagen 5">
            <a:extLst>
              <a:ext uri="{FF2B5EF4-FFF2-40B4-BE49-F238E27FC236}">
                <a16:creationId xmlns:a16="http://schemas.microsoft.com/office/drawing/2014/main" id="{0553C1A2-DED5-0E3C-D33B-D09AFE3CF9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8" name="Marcador de número de diapositiva 7">
            <a:extLst>
              <a:ext uri="{FF2B5EF4-FFF2-40B4-BE49-F238E27FC236}">
                <a16:creationId xmlns:a16="http://schemas.microsoft.com/office/drawing/2014/main" id="{459F49DB-AEFC-5072-E71C-FF449E687944}"/>
              </a:ext>
            </a:extLst>
          </p:cNvPr>
          <p:cNvSpPr>
            <a:spLocks noGrp="1"/>
          </p:cNvSpPr>
          <p:nvPr>
            <p:ph type="sldNum" sz="quarter" idx="12"/>
          </p:nvPr>
        </p:nvSpPr>
        <p:spPr/>
        <p:txBody>
          <a:bodyPr/>
          <a:lstStyle/>
          <a:p>
            <a:fld id="{3EBF25D2-31FF-496A-992A-CDEF76F435A7}" type="slidenum">
              <a:rPr lang="es-CL" smtClean="0"/>
              <a:t>11</a:t>
            </a:fld>
            <a:endParaRPr lang="es-CL"/>
          </a:p>
        </p:txBody>
      </p:sp>
      <p:pic>
        <p:nvPicPr>
          <p:cNvPr id="9" name="Imagen 8" descr="Logotipo, nombre de la empresa">
            <a:extLst>
              <a:ext uri="{FF2B5EF4-FFF2-40B4-BE49-F238E27FC236}">
                <a16:creationId xmlns:a16="http://schemas.microsoft.com/office/drawing/2014/main" id="{6EEB9D27-3AC8-1EEB-7D6D-D0E48C7BBD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2797367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BAF5A-2B59-C8B8-A8E5-A1FCB4DEDAF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0BD065C-1A15-7680-4DBA-D6BEDC745D9F}"/>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Soluciones disponibles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
        <p:nvSpPr>
          <p:cNvPr id="3" name="Marcador de contenido 2">
            <a:extLst>
              <a:ext uri="{FF2B5EF4-FFF2-40B4-BE49-F238E27FC236}">
                <a16:creationId xmlns:a16="http://schemas.microsoft.com/office/drawing/2014/main" id="{E33E602E-EDD0-E658-D0FE-2C54E8159318}"/>
              </a:ext>
            </a:extLst>
          </p:cNvPr>
          <p:cNvSpPr>
            <a:spLocks noGrp="1"/>
          </p:cNvSpPr>
          <p:nvPr>
            <p:ph idx="1"/>
          </p:nvPr>
        </p:nvSpPr>
        <p:spPr>
          <a:xfrm>
            <a:off x="838200" y="1690689"/>
            <a:ext cx="10515600" cy="4865758"/>
          </a:xfrm>
        </p:spPr>
        <p:txBody>
          <a:bodyPr>
            <a:normAutofit/>
          </a:bodyPr>
          <a:lstStyle/>
          <a:p>
            <a:pPr marL="0" indent="0" algn="just">
              <a:lnSpc>
                <a:spcPct val="97000"/>
              </a:lnSpc>
              <a:buNone/>
            </a:pPr>
            <a:endParaRPr lang="es-CL" sz="1700" kern="100" dirty="0">
              <a:latin typeface="Aptos" panose="020B0004020202020204" pitchFamily="34" charset="0"/>
              <a:cs typeface="Times New Roman" panose="02020603050405020304" pitchFamily="18" charset="0"/>
            </a:endParaRPr>
          </a:p>
          <a:p>
            <a:pPr marL="0" indent="0">
              <a:buNone/>
            </a:pPr>
            <a:endParaRPr lang="es-CL" dirty="0"/>
          </a:p>
          <a:p>
            <a:pPr>
              <a:buFont typeface="Wingdings" panose="05000000000000000000" pitchFamily="2" charset="2"/>
              <a:buChar char="§"/>
            </a:pPr>
            <a:r>
              <a:rPr lang="es-CL" sz="1800" dirty="0"/>
              <a:t>Equipos de limpieza </a:t>
            </a:r>
          </a:p>
          <a:p>
            <a:pPr marL="0" indent="0">
              <a:buNone/>
            </a:pPr>
            <a:r>
              <a:rPr lang="es-CL" sz="1800" dirty="0"/>
              <a:t>operados con maquinaria</a:t>
            </a:r>
          </a:p>
          <a:p>
            <a:pPr marL="0" indent="0">
              <a:buNone/>
            </a:pPr>
            <a:endParaRPr lang="es-CL" sz="1800" dirty="0"/>
          </a:p>
          <a:p>
            <a:pPr marL="0" indent="0">
              <a:buNone/>
            </a:pPr>
            <a:endParaRPr lang="es-CL" dirty="0"/>
          </a:p>
        </p:txBody>
      </p:sp>
      <p:sp>
        <p:nvSpPr>
          <p:cNvPr id="7" name="Marcador de contenido 2">
            <a:extLst>
              <a:ext uri="{FF2B5EF4-FFF2-40B4-BE49-F238E27FC236}">
                <a16:creationId xmlns:a16="http://schemas.microsoft.com/office/drawing/2014/main" id="{E6931C30-8510-E9EC-355B-0F455023FC15}"/>
              </a:ext>
            </a:extLst>
          </p:cNvPr>
          <p:cNvSpPr txBox="1">
            <a:spLocks/>
          </p:cNvSpPr>
          <p:nvPr/>
        </p:nvSpPr>
        <p:spPr>
          <a:xfrm>
            <a:off x="838200" y="1690688"/>
            <a:ext cx="10428890" cy="4802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Flecha: a la derecha 4">
            <a:extLst>
              <a:ext uri="{FF2B5EF4-FFF2-40B4-BE49-F238E27FC236}">
                <a16:creationId xmlns:a16="http://schemas.microsoft.com/office/drawing/2014/main" id="{3836E79C-59C7-5D26-6D92-BBFFF2BEA6E3}"/>
              </a:ext>
            </a:extLst>
          </p:cNvPr>
          <p:cNvSpPr/>
          <p:nvPr/>
        </p:nvSpPr>
        <p:spPr>
          <a:xfrm>
            <a:off x="3697797" y="2989679"/>
            <a:ext cx="623017" cy="2279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ángulo: esquinas redondeadas 11">
            <a:extLst>
              <a:ext uri="{FF2B5EF4-FFF2-40B4-BE49-F238E27FC236}">
                <a16:creationId xmlns:a16="http://schemas.microsoft.com/office/drawing/2014/main" id="{069C9CB3-53BA-4927-3250-04EC8CE825EE}"/>
              </a:ext>
            </a:extLst>
          </p:cNvPr>
          <p:cNvSpPr/>
          <p:nvPr/>
        </p:nvSpPr>
        <p:spPr>
          <a:xfrm>
            <a:off x="924910" y="4743893"/>
            <a:ext cx="10164860" cy="1472081"/>
          </a:xfrm>
          <a:prstGeom prst="roundRect">
            <a:avLst/>
          </a:prstGeom>
          <a:solidFill>
            <a:schemeClr val="tx2">
              <a:lumMod val="10000"/>
              <a:lumOff val="90000"/>
            </a:schemeClr>
          </a:solidFill>
          <a:ln>
            <a:solidFill>
              <a:srgbClr val="2021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es-CL" sz="17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rPr>
              <a:t>Como los </a:t>
            </a:r>
            <a:r>
              <a:rPr kumimoji="0" lang="es-CL" sz="1700" b="0" i="0" u="none" strike="noStrike" kern="1200" cap="none" spc="0" normalizeH="0" baseline="0" noProof="0" dirty="0" err="1">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rPr>
              <a:t>Sunbrush</a:t>
            </a:r>
            <a:r>
              <a:rPr kumimoji="0" lang="es-CL" sz="17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rPr>
              <a:t>. La primera dificultad es la </a:t>
            </a:r>
            <a:r>
              <a:rPr kumimoji="0" lang="es-CL" sz="1700" b="0" i="0" u="sng"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hlinkClick r:id="rId3"/>
              </a:rPr>
              <a:t>necesidad de un medio de transporte especial </a:t>
            </a:r>
            <a:r>
              <a:rPr kumimoji="0" lang="es-CL" sz="17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rPr>
              <a:t>para ser trasladado. La segunda dificultad es que, al moverse sobre el suelo </a:t>
            </a:r>
            <a:r>
              <a:rPr kumimoji="0" lang="es-CL" sz="17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hlinkClick r:id="rId4"/>
              </a:rPr>
              <a:t>de naturaleza irregular</a:t>
            </a:r>
            <a:r>
              <a:rPr kumimoji="0" lang="es-CL" sz="17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rPr>
              <a:t> y polvorienta, la </a:t>
            </a:r>
            <a:r>
              <a:rPr kumimoji="0" lang="es-CL" sz="1700" b="0" i="0" u="sng"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hlinkClick r:id="rId5"/>
              </a:rPr>
              <a:t>limpieza no puede ser a gran velocidad</a:t>
            </a:r>
            <a:r>
              <a:rPr kumimoji="0" lang="es-CL" sz="17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hlinkClick r:id="rId5"/>
              </a:rPr>
              <a:t> </a:t>
            </a:r>
            <a:r>
              <a:rPr kumimoji="0" lang="es-CL" sz="17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rPr>
              <a:t>para no dañar los paneles con los sobresaltos del cepillo o sistema de limpieza, o ensuciarlos con el polvo levantado por la misma maquinaria.</a:t>
            </a:r>
            <a:endParaRPr kumimoji="0" lang="es-CL" sz="1700" b="0" i="0" u="none" strike="noStrike" kern="1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8" name="Flecha: doblada 17">
            <a:extLst>
              <a:ext uri="{FF2B5EF4-FFF2-40B4-BE49-F238E27FC236}">
                <a16:creationId xmlns:a16="http://schemas.microsoft.com/office/drawing/2014/main" id="{DD9930AA-DB38-8769-E602-42A5942DC0A6}"/>
              </a:ext>
            </a:extLst>
          </p:cNvPr>
          <p:cNvSpPr/>
          <p:nvPr/>
        </p:nvSpPr>
        <p:spPr>
          <a:xfrm rot="5400000">
            <a:off x="10435011" y="3564923"/>
            <a:ext cx="903571" cy="40594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4" name="Picture 16" descr="Resultado de imagen de robot limpieza paneles solares">
            <a:hlinkClick r:id="rId6" tooltip="Maquina con cepillo"/>
            <a:extLst>
              <a:ext uri="{FF2B5EF4-FFF2-40B4-BE49-F238E27FC236}">
                <a16:creationId xmlns:a16="http://schemas.microsoft.com/office/drawing/2014/main" id="{3F082E66-2270-18D2-5019-33760144FDF4}"/>
              </a:ext>
            </a:extLst>
          </p:cNvPr>
          <p:cNvPicPr>
            <a:picLocks noChangeAspect="1" noChangeArrowheads="1"/>
          </p:cNvPicPr>
          <p:nvPr/>
        </p:nvPicPr>
        <p:blipFill>
          <a:blip r:embed="rId7">
            <a:alphaModFix amt="75000"/>
            <a:extLst>
              <a:ext uri="{28A0092B-C50C-407E-A947-70E740481C1C}">
                <a14:useLocalDpi xmlns:a14="http://schemas.microsoft.com/office/drawing/2010/main" val="0"/>
              </a:ext>
            </a:extLst>
          </a:blip>
          <a:srcRect/>
          <a:stretch>
            <a:fillRect/>
          </a:stretch>
        </p:blipFill>
        <p:spPr bwMode="auto">
          <a:xfrm>
            <a:off x="4450227" y="2131464"/>
            <a:ext cx="2724948" cy="1944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hlinkClick r:id="rId8" tooltip="Tractor con cepillo"/>
            <a:extLst>
              <a:ext uri="{FF2B5EF4-FFF2-40B4-BE49-F238E27FC236}">
                <a16:creationId xmlns:a16="http://schemas.microsoft.com/office/drawing/2014/main" id="{823A2E52-DA9D-D860-6937-E54AA5FC183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00745" y="2170138"/>
            <a:ext cx="3044038" cy="1944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14A74F9F-B800-F49F-A0B4-17F71698185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8" name="Marcador de número de diapositiva 7">
            <a:extLst>
              <a:ext uri="{FF2B5EF4-FFF2-40B4-BE49-F238E27FC236}">
                <a16:creationId xmlns:a16="http://schemas.microsoft.com/office/drawing/2014/main" id="{853A5C8C-8B29-1F5A-F3AD-AF9EEFF01E4B}"/>
              </a:ext>
            </a:extLst>
          </p:cNvPr>
          <p:cNvSpPr>
            <a:spLocks noGrp="1"/>
          </p:cNvSpPr>
          <p:nvPr>
            <p:ph type="sldNum" sz="quarter" idx="12"/>
          </p:nvPr>
        </p:nvSpPr>
        <p:spPr/>
        <p:txBody>
          <a:bodyPr/>
          <a:lstStyle/>
          <a:p>
            <a:fld id="{3EBF25D2-31FF-496A-992A-CDEF76F435A7}" type="slidenum">
              <a:rPr lang="es-CL" smtClean="0"/>
              <a:t>12</a:t>
            </a:fld>
            <a:endParaRPr lang="es-CL"/>
          </a:p>
        </p:txBody>
      </p:sp>
      <p:pic>
        <p:nvPicPr>
          <p:cNvPr id="9" name="Imagen 8" descr="Logotipo, nombre de la empresa">
            <a:extLst>
              <a:ext uri="{FF2B5EF4-FFF2-40B4-BE49-F238E27FC236}">
                <a16:creationId xmlns:a16="http://schemas.microsoft.com/office/drawing/2014/main" id="{A18BB6DD-BD8D-50A8-FFF8-9435F1F6B83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2479953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D7177-D0EB-A486-4323-37F4158582F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3E82B00-C16E-EA0A-87EB-ABC48558D6CB}"/>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Problema técnico observado</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
        <p:nvSpPr>
          <p:cNvPr id="9" name="Diagrama de flujo: conector 8">
            <a:extLst>
              <a:ext uri="{FF2B5EF4-FFF2-40B4-BE49-F238E27FC236}">
                <a16:creationId xmlns:a16="http://schemas.microsoft.com/office/drawing/2014/main" id="{5C2903F6-C688-C6EB-6EA3-2FB012DE9B6D}"/>
              </a:ext>
            </a:extLst>
          </p:cNvPr>
          <p:cNvSpPr/>
          <p:nvPr/>
        </p:nvSpPr>
        <p:spPr>
          <a:xfrm>
            <a:off x="7272869" y="1865135"/>
            <a:ext cx="3646312" cy="2579514"/>
          </a:xfrm>
          <a:prstGeom prst="flowChartConnector">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dirty="0">
                <a:solidFill>
                  <a:schemeClr val="tx1">
                    <a:lumMod val="85000"/>
                    <a:lumOff val="15000"/>
                  </a:schemeClr>
                </a:solidFill>
                <a:latin typeface="Aptos" panose="020B0004020202020204" pitchFamily="34" charset="0"/>
                <a:ea typeface="Aptos" panose="020B0004020202020204" pitchFamily="34" charset="0"/>
                <a:cs typeface="Times New Roman" panose="02020603050405020304" pitchFamily="18" charset="0"/>
              </a:rPr>
              <a:t>Lograr un </a:t>
            </a:r>
            <a:r>
              <a:rPr lang="es-CL" b="1" dirty="0">
                <a:solidFill>
                  <a:schemeClr val="tx1">
                    <a:lumMod val="85000"/>
                    <a:lumOff val="15000"/>
                  </a:schemeClr>
                </a:solidFill>
                <a:latin typeface="Aptos" panose="020B0004020202020204" pitchFamily="34" charset="0"/>
                <a:ea typeface="Aptos" panose="020B0004020202020204" pitchFamily="34" charset="0"/>
                <a:cs typeface="Times New Roman" panose="02020603050405020304" pitchFamily="18" charset="0"/>
              </a:rPr>
              <a:t>desplazamiento</a:t>
            </a:r>
            <a:r>
              <a:rPr lang="es-CL" dirty="0">
                <a:solidFill>
                  <a:schemeClr val="tx1">
                    <a:lumMod val="85000"/>
                    <a:lumOff val="15000"/>
                  </a:schemeClr>
                </a:solidFill>
                <a:latin typeface="Aptos" panose="020B0004020202020204" pitchFamily="34" charset="0"/>
                <a:ea typeface="Aptos" panose="020B0004020202020204" pitchFamily="34" charset="0"/>
                <a:cs typeface="Times New Roman" panose="02020603050405020304" pitchFamily="18" charset="0"/>
              </a:rPr>
              <a:t> fluido en </a:t>
            </a:r>
            <a:r>
              <a:rPr lang="es-CL"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espacios vacíos </a:t>
            </a:r>
            <a:r>
              <a:rPr lang="es-CL" dirty="0">
                <a:solidFill>
                  <a:schemeClr val="tx1">
                    <a:lumMod val="85000"/>
                    <a:lumOff val="15000"/>
                  </a:schemeClr>
                </a:solidFill>
                <a:latin typeface="Aptos" panose="020B0004020202020204" pitchFamily="34" charset="0"/>
                <a:ea typeface="Aptos" panose="020B0004020202020204" pitchFamily="34" charset="0"/>
                <a:cs typeface="Times New Roman" panose="02020603050405020304" pitchFamily="18" charset="0"/>
              </a:rPr>
              <a:t>de</a:t>
            </a:r>
            <a:r>
              <a:rPr lang="es-CL"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 filas de arreglo de paneles, para disminuir el tiempo de operación</a:t>
            </a:r>
            <a:endParaRPr lang="es-CL" dirty="0">
              <a:solidFill>
                <a:schemeClr val="tx1">
                  <a:lumMod val="85000"/>
                  <a:lumOff val="15000"/>
                </a:schemeClr>
              </a:solidFill>
              <a:latin typeface="Aptos" panose="020B0004020202020204" pitchFamily="34" charset="0"/>
              <a:ea typeface="Aptos" panose="020B0004020202020204" pitchFamily="34" charset="0"/>
              <a:cs typeface="Times New Roman" panose="02020603050405020304" pitchFamily="18" charset="0"/>
            </a:endParaRPr>
          </a:p>
        </p:txBody>
      </p:sp>
      <p:sp>
        <p:nvSpPr>
          <p:cNvPr id="16" name="Diagrama de flujo: conector 15">
            <a:extLst>
              <a:ext uri="{FF2B5EF4-FFF2-40B4-BE49-F238E27FC236}">
                <a16:creationId xmlns:a16="http://schemas.microsoft.com/office/drawing/2014/main" id="{8EF1E0AC-2DCC-4C38-4896-DC7A0AB14C30}"/>
              </a:ext>
            </a:extLst>
          </p:cNvPr>
          <p:cNvSpPr/>
          <p:nvPr/>
        </p:nvSpPr>
        <p:spPr>
          <a:xfrm>
            <a:off x="1123240" y="1831270"/>
            <a:ext cx="3646312" cy="2579514"/>
          </a:xfrm>
          <a:prstGeom prst="flowChartConnector">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2000" b="1" dirty="0">
                <a:solidFill>
                  <a:schemeClr val="tx1">
                    <a:lumMod val="85000"/>
                    <a:lumOff val="15000"/>
                  </a:schemeClr>
                </a:solidFill>
              </a:rPr>
              <a:t>Universalidad</a:t>
            </a:r>
            <a:r>
              <a:rPr lang="es-CL" sz="2000" dirty="0">
                <a:solidFill>
                  <a:schemeClr val="tx1">
                    <a:lumMod val="85000"/>
                    <a:lumOff val="15000"/>
                  </a:schemeClr>
                </a:solidFill>
              </a:rPr>
              <a:t>,</a:t>
            </a:r>
            <a:r>
              <a:rPr lang="es-CL" sz="2000" b="1" dirty="0">
                <a:solidFill>
                  <a:schemeClr val="tx1">
                    <a:lumMod val="85000"/>
                    <a:lumOff val="15000"/>
                  </a:schemeClr>
                </a:solidFill>
              </a:rPr>
              <a:t> </a:t>
            </a:r>
          </a:p>
          <a:p>
            <a:pPr algn="ctr"/>
            <a:r>
              <a:rPr lang="es-CL" sz="17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que se adapte a todas las características y tamaños particulares de cada arreglo de paneles en los distintos parques, reduciendo los altos costos en la limpieza de  las PFV. </a:t>
            </a:r>
            <a:endParaRPr lang="es-CL" sz="1700" b="1" dirty="0">
              <a:solidFill>
                <a:schemeClr val="tx1">
                  <a:lumMod val="85000"/>
                  <a:lumOff val="15000"/>
                </a:schemeClr>
              </a:solidFill>
            </a:endParaRPr>
          </a:p>
        </p:txBody>
      </p:sp>
      <p:sp>
        <p:nvSpPr>
          <p:cNvPr id="17" name="Diagrama de flujo: conector 16">
            <a:extLst>
              <a:ext uri="{FF2B5EF4-FFF2-40B4-BE49-F238E27FC236}">
                <a16:creationId xmlns:a16="http://schemas.microsoft.com/office/drawing/2014/main" id="{29577722-B964-8AC2-DECB-F3C61302522A}"/>
              </a:ext>
            </a:extLst>
          </p:cNvPr>
          <p:cNvSpPr/>
          <p:nvPr/>
        </p:nvSpPr>
        <p:spPr>
          <a:xfrm>
            <a:off x="4041421" y="3770491"/>
            <a:ext cx="3849511" cy="2722033"/>
          </a:xfrm>
          <a:prstGeom prst="flowChartConnector">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kern="1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Superar la </a:t>
            </a:r>
            <a:r>
              <a:rPr lang="es-CL" b="1" kern="1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velocidad</a:t>
            </a:r>
            <a:r>
              <a:rPr lang="es-CL" kern="100" dirty="0">
                <a:solidFill>
                  <a:schemeClr val="tx1">
                    <a:lumMod val="85000"/>
                    <a:lumOff val="15000"/>
                  </a:schemeClr>
                </a:solidFill>
                <a:effectLst/>
                <a:latin typeface="Aptos" panose="020B0004020202020204" pitchFamily="34" charset="0"/>
                <a:ea typeface="Aptos" panose="020B0004020202020204" pitchFamily="34" charset="0"/>
                <a:cs typeface="Times New Roman" panose="02020603050405020304" pitchFamily="18" charset="0"/>
              </a:rPr>
              <a:t> máxima promedio de los equipos existentes, de 20 metros por minuto aproximadamente.</a:t>
            </a:r>
          </a:p>
        </p:txBody>
      </p:sp>
      <p:pic>
        <p:nvPicPr>
          <p:cNvPr id="3" name="Imagen 2">
            <a:extLst>
              <a:ext uri="{FF2B5EF4-FFF2-40B4-BE49-F238E27FC236}">
                <a16:creationId xmlns:a16="http://schemas.microsoft.com/office/drawing/2014/main" id="{388DC990-D461-B38A-C698-D933008EA0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08738052-7766-1188-908D-F82594C1846F}"/>
              </a:ext>
            </a:extLst>
          </p:cNvPr>
          <p:cNvSpPr>
            <a:spLocks noGrp="1"/>
          </p:cNvSpPr>
          <p:nvPr>
            <p:ph type="sldNum" sz="quarter" idx="12"/>
          </p:nvPr>
        </p:nvSpPr>
        <p:spPr/>
        <p:txBody>
          <a:bodyPr/>
          <a:lstStyle/>
          <a:p>
            <a:fld id="{3EBF25D2-31FF-496A-992A-CDEF76F435A7}" type="slidenum">
              <a:rPr lang="es-CL" smtClean="0"/>
              <a:t>13</a:t>
            </a:fld>
            <a:endParaRPr lang="es-CL"/>
          </a:p>
        </p:txBody>
      </p:sp>
      <p:pic>
        <p:nvPicPr>
          <p:cNvPr id="6" name="Imagen 5" descr="Logotipo, nombre de la empresa">
            <a:extLst>
              <a:ext uri="{FF2B5EF4-FFF2-40B4-BE49-F238E27FC236}">
                <a16:creationId xmlns:a16="http://schemas.microsoft.com/office/drawing/2014/main" id="{C6134FA2-AE02-7437-316D-71B9A9EDE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4081023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C72B-CDE9-1E6A-82D7-D6439AD1D39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1511F6A-645B-3E99-5B15-832E3C945C37}"/>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Buscando una solución</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
        <p:nvSpPr>
          <p:cNvPr id="6" name="Marcador de contenido 5">
            <a:extLst>
              <a:ext uri="{FF2B5EF4-FFF2-40B4-BE49-F238E27FC236}">
                <a16:creationId xmlns:a16="http://schemas.microsoft.com/office/drawing/2014/main" id="{9B3C1C31-AFED-61F0-A43F-78F0BCCA6167}"/>
              </a:ext>
            </a:extLst>
          </p:cNvPr>
          <p:cNvSpPr>
            <a:spLocks noGrp="1"/>
          </p:cNvSpPr>
          <p:nvPr>
            <p:ph idx="1"/>
          </p:nvPr>
        </p:nvSpPr>
        <p:spPr>
          <a:xfrm>
            <a:off x="838200" y="1825625"/>
            <a:ext cx="10515600" cy="4448716"/>
          </a:xfrm>
          <a:ln>
            <a:solidFill>
              <a:srgbClr val="DDDDDD"/>
            </a:solidFill>
          </a:ln>
        </p:spPr>
        <p:txBody>
          <a:bodyPr>
            <a:normAutofit lnSpcReduction="10000"/>
          </a:bodyPr>
          <a:lstStyle/>
          <a:p>
            <a:pPr algn="just">
              <a:buClr>
                <a:srgbClr val="C00000"/>
              </a:buClr>
              <a:buSzPct val="150000"/>
              <a:buFont typeface="Wingdings" panose="05000000000000000000" pitchFamily="2" charset="2"/>
              <a:buChar char="ü"/>
            </a:pPr>
            <a:r>
              <a:rPr lang="es-CL" sz="1700" kern="100" dirty="0">
                <a:effectLst/>
                <a:latin typeface="Aptos" panose="020B0004020202020204" pitchFamily="34" charset="0"/>
                <a:ea typeface="Aptos" panose="020B0004020202020204" pitchFamily="34" charset="0"/>
                <a:cs typeface="Times New Roman" panose="02020603050405020304" pitchFamily="18" charset="0"/>
              </a:rPr>
              <a:t>-Buscamos en el </a:t>
            </a:r>
            <a:r>
              <a:rPr lang="es-CL" sz="1700" b="1" kern="100" dirty="0">
                <a:effectLst/>
                <a:highlight>
                  <a:srgbClr val="FFFFCC"/>
                </a:highlight>
                <a:latin typeface="Aptos" panose="020B0004020202020204" pitchFamily="34" charset="0"/>
                <a:ea typeface="Aptos" panose="020B0004020202020204" pitchFamily="34" charset="0"/>
                <a:cs typeface="Times New Roman" panose="02020603050405020304" pitchFamily="18" charset="0"/>
              </a:rPr>
              <a:t>mercado comparado</a:t>
            </a:r>
            <a:r>
              <a:rPr lang="es-CL" sz="1700" b="1" kern="100" dirty="0">
                <a:highlight>
                  <a:srgbClr val="FFFFCC"/>
                </a:highlight>
                <a:latin typeface="Aptos" panose="020B0004020202020204" pitchFamily="34" charset="0"/>
                <a:ea typeface="Aptos" panose="020B0004020202020204" pitchFamily="34" charset="0"/>
                <a:cs typeface="Times New Roman" panose="02020603050405020304" pitchFamily="18" charset="0"/>
              </a:rPr>
              <a:t> </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una soluci</a:t>
            </a:r>
            <a:r>
              <a:rPr lang="es-CL" sz="1700" kern="100" dirty="0">
                <a:latin typeface="Aptos" panose="020B0004020202020204" pitchFamily="34" charset="0"/>
                <a:ea typeface="Aptos" panose="020B0004020202020204" pitchFamily="34" charset="0"/>
                <a:cs typeface="Times New Roman" panose="02020603050405020304" pitchFamily="18" charset="0"/>
              </a:rPr>
              <a:t>ón eficiente a los problemas observados, pero </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no encontramos nada satisfactorio</a:t>
            </a:r>
            <a:r>
              <a:rPr lang="es-CL" sz="1700" kern="100" dirty="0">
                <a:latin typeface="Aptos" panose="020B0004020202020204" pitchFamily="34" charset="0"/>
                <a:ea typeface="Aptos" panose="020B0004020202020204" pitchFamily="34" charset="0"/>
                <a:cs typeface="Times New Roman" panose="02020603050405020304" pitchFamily="18" charset="0"/>
              </a:rPr>
              <a:t>. </a:t>
            </a:r>
          </a:p>
          <a:p>
            <a:pPr algn="just">
              <a:buClr>
                <a:srgbClr val="C00000"/>
              </a:buClr>
              <a:buSzPct val="150000"/>
              <a:buFont typeface="Wingdings" panose="05000000000000000000" pitchFamily="2" charset="2"/>
              <a:buChar char="ü"/>
            </a:pPr>
            <a:r>
              <a:rPr lang="es-CL" sz="1700" kern="100" dirty="0">
                <a:latin typeface="Aptos" panose="020B0004020202020204" pitchFamily="34" charset="0"/>
                <a:ea typeface="Aptos" panose="020B0004020202020204" pitchFamily="34" charset="0"/>
                <a:cs typeface="Times New Roman" panose="02020603050405020304" pitchFamily="18" charset="0"/>
              </a:rPr>
              <a:t>-Comenzamos a “</a:t>
            </a:r>
            <a:r>
              <a:rPr lang="es-CL" sz="1700" b="1" kern="100" dirty="0">
                <a:highlight>
                  <a:srgbClr val="FFFFCC"/>
                </a:highlight>
                <a:latin typeface="Aptos" panose="020B0004020202020204" pitchFamily="34" charset="0"/>
                <a:ea typeface="Aptos" panose="020B0004020202020204" pitchFamily="34" charset="0"/>
                <a:cs typeface="Times New Roman" panose="02020603050405020304" pitchFamily="18" charset="0"/>
              </a:rPr>
              <a:t>idear la solución</a:t>
            </a:r>
            <a:r>
              <a:rPr lang="es-CL" sz="1700" kern="100" dirty="0">
                <a:latin typeface="Aptos" panose="020B0004020202020204" pitchFamily="34" charset="0"/>
                <a:ea typeface="Aptos" panose="020B0004020202020204" pitchFamily="34" charset="0"/>
                <a:cs typeface="Times New Roman" panose="02020603050405020304" pitchFamily="18" charset="0"/>
              </a:rPr>
              <a:t>”. El principal foco: diseñar una </a:t>
            </a:r>
            <a:r>
              <a:rPr lang="es-CL" sz="17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máquina eficiente, con un método de limpieza optimizado, de alta frecuencia y principalmente que no encareciera demasiado el proceso</a:t>
            </a:r>
            <a:r>
              <a:rPr lang="es-CL" sz="1700" kern="100" dirty="0">
                <a:effectLst/>
                <a:latin typeface="Aptos" panose="020B0004020202020204" pitchFamily="34" charset="0"/>
                <a:ea typeface="Aptos" panose="020B0004020202020204" pitchFamily="34" charset="0"/>
                <a:cs typeface="Times New Roman" panose="02020603050405020304" pitchFamily="18" charset="0"/>
              </a:rPr>
              <a:t>.</a:t>
            </a:r>
          </a:p>
          <a:p>
            <a:pPr algn="just">
              <a:buClr>
                <a:srgbClr val="C00000"/>
              </a:buClr>
              <a:buSzPct val="150000"/>
              <a:buFont typeface="Wingdings" panose="05000000000000000000" pitchFamily="2" charset="2"/>
              <a:buChar char="ü"/>
            </a:pPr>
            <a:r>
              <a:rPr lang="es-CL" sz="1700" kern="100" dirty="0">
                <a:effectLst/>
                <a:latin typeface="Aptos" panose="020B0004020202020204" pitchFamily="34" charset="0"/>
                <a:ea typeface="Aptos" panose="020B0004020202020204" pitchFamily="34" charset="0"/>
                <a:cs typeface="Times New Roman" panose="02020603050405020304" pitchFamily="18" charset="0"/>
              </a:rPr>
              <a:t>-El resultado es un robot que se encuentr</a:t>
            </a:r>
            <a:r>
              <a:rPr lang="es-CL" sz="1700" kern="100" dirty="0">
                <a:latin typeface="Aptos" panose="020B0004020202020204" pitchFamily="34" charset="0"/>
                <a:ea typeface="Aptos" panose="020B0004020202020204" pitchFamily="34" charset="0"/>
                <a:cs typeface="Times New Roman" panose="02020603050405020304" pitchFamily="18" charset="0"/>
              </a:rPr>
              <a:t>a en </a:t>
            </a:r>
            <a:r>
              <a:rPr lang="es-CL" sz="1700" b="1" kern="100" dirty="0">
                <a:highlight>
                  <a:srgbClr val="FFFFCC"/>
                </a:highlight>
                <a:latin typeface="Aptos" panose="020B0004020202020204" pitchFamily="34" charset="0"/>
                <a:ea typeface="Aptos" panose="020B0004020202020204" pitchFamily="34" charset="0"/>
                <a:cs typeface="Times New Roman" panose="02020603050405020304" pitchFamily="18" charset="0"/>
              </a:rPr>
              <a:t>etapa de prototipo </a:t>
            </a:r>
            <a:r>
              <a:rPr lang="es-CL" sz="1700" kern="100" dirty="0">
                <a:latin typeface="Aptos" panose="020B0004020202020204" pitchFamily="34" charset="0"/>
                <a:ea typeface="Aptos" panose="020B0004020202020204" pitchFamily="34" charset="0"/>
                <a:cs typeface="Times New Roman" panose="02020603050405020304" pitchFamily="18" charset="0"/>
              </a:rPr>
              <a:t>y ha sido probado satisfactoriamente.</a:t>
            </a:r>
            <a:endParaRPr lang="es-CL" sz="17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Clr>
                <a:srgbClr val="C00000"/>
              </a:buClr>
              <a:buSzPct val="150000"/>
              <a:buFont typeface="Wingdings" panose="05000000000000000000" pitchFamily="2" charset="2"/>
              <a:buChar char="ü"/>
            </a:pPr>
            <a:r>
              <a:rPr lang="es-CL" sz="1700" kern="100" dirty="0">
                <a:latin typeface="Aptos" panose="020B0004020202020204" pitchFamily="34" charset="0"/>
                <a:ea typeface="Aptos" panose="020B0004020202020204" pitchFamily="34" charset="0"/>
                <a:cs typeface="Times New Roman" panose="02020603050405020304" pitchFamily="18" charset="0"/>
              </a:rPr>
              <a:t>-Encargamos un </a:t>
            </a:r>
            <a:r>
              <a:rPr lang="es-CL" sz="1700" b="1" kern="100" dirty="0">
                <a:highlight>
                  <a:srgbClr val="FFFFCC"/>
                </a:highlight>
                <a:latin typeface="Aptos" panose="020B0004020202020204" pitchFamily="34" charset="0"/>
                <a:ea typeface="Aptos" panose="020B0004020202020204" pitchFamily="34" charset="0"/>
                <a:cs typeface="Times New Roman" panose="02020603050405020304" pitchFamily="18" charset="0"/>
              </a:rPr>
              <a:t>estudio de prefactibilidad de patente </a:t>
            </a:r>
            <a:r>
              <a:rPr lang="es-CL" sz="1700" kern="100" dirty="0">
                <a:latin typeface="Aptos" panose="020B0004020202020204" pitchFamily="34" charset="0"/>
                <a:ea typeface="Aptos" panose="020B0004020202020204" pitchFamily="34" charset="0"/>
                <a:cs typeface="Times New Roman" panose="02020603050405020304" pitchFamily="18" charset="0"/>
              </a:rPr>
              <a:t>de invención a un perito del Instituto Nacional de Propiedad Intelectual, cuyo informe aconsejó, en efecto, iniciar los trámites para proteger la invención. </a:t>
            </a:r>
          </a:p>
          <a:p>
            <a:pPr algn="just">
              <a:buClr>
                <a:srgbClr val="C00000"/>
              </a:buClr>
              <a:buSzPct val="150000"/>
              <a:buFont typeface="Wingdings" panose="05000000000000000000" pitchFamily="2" charset="2"/>
              <a:buChar char="ü"/>
            </a:pPr>
            <a:r>
              <a:rPr lang="es-CL" sz="1700" kern="100" dirty="0">
                <a:latin typeface="Aptos" panose="020B0004020202020204" pitchFamily="34" charset="0"/>
                <a:ea typeface="Aptos" panose="020B0004020202020204" pitchFamily="34" charset="0"/>
                <a:cs typeface="Times New Roman" panose="02020603050405020304" pitchFamily="18" charset="0"/>
              </a:rPr>
              <a:t>-Fue presentada la </a:t>
            </a:r>
            <a:r>
              <a:rPr lang="es-CL" sz="1700" b="1" kern="100" dirty="0">
                <a:highlight>
                  <a:srgbClr val="FFFFCC"/>
                </a:highlight>
                <a:latin typeface="Aptos" panose="020B0004020202020204" pitchFamily="34" charset="0"/>
                <a:ea typeface="Aptos" panose="020B0004020202020204" pitchFamily="34" charset="0"/>
                <a:cs typeface="Times New Roman" panose="02020603050405020304" pitchFamily="18" charset="0"/>
              </a:rPr>
              <a:t>Solicitud de Patente de invención </a:t>
            </a:r>
            <a:r>
              <a:rPr lang="es-CL" sz="1700" kern="100" dirty="0">
                <a:latin typeface="Aptos" panose="020B0004020202020204" pitchFamily="34" charset="0"/>
                <a:ea typeface="Aptos" panose="020B0004020202020204" pitchFamily="34" charset="0"/>
                <a:cs typeface="Times New Roman" panose="02020603050405020304" pitchFamily="18" charset="0"/>
              </a:rPr>
              <a:t>en INAPI y ha sido </a:t>
            </a:r>
            <a:r>
              <a:rPr lang="es-CL" sz="1700" b="1" kern="100" dirty="0">
                <a:highlight>
                  <a:srgbClr val="FFFFCC"/>
                </a:highlight>
                <a:latin typeface="Aptos" panose="020B0004020202020204" pitchFamily="34" charset="0"/>
                <a:ea typeface="Aptos" panose="020B0004020202020204" pitchFamily="34" charset="0"/>
                <a:cs typeface="Times New Roman" panose="02020603050405020304" pitchFamily="18" charset="0"/>
              </a:rPr>
              <a:t>admitida</a:t>
            </a:r>
            <a:r>
              <a:rPr lang="es-CL" sz="1700" kern="100" dirty="0">
                <a:latin typeface="Aptos" panose="020B0004020202020204" pitchFamily="34" charset="0"/>
                <a:ea typeface="Aptos" panose="020B0004020202020204" pitchFamily="34" charset="0"/>
                <a:cs typeface="Times New Roman" panose="02020603050405020304" pitchFamily="18" charset="0"/>
              </a:rPr>
              <a:t> por éste (</a:t>
            </a:r>
            <a:r>
              <a:rPr lang="es-CL" sz="1700" kern="100" dirty="0" err="1">
                <a:latin typeface="Aptos" panose="020B0004020202020204" pitchFamily="34" charset="0"/>
                <a:ea typeface="Aptos" panose="020B0004020202020204" pitchFamily="34" charset="0"/>
                <a:cs typeface="Times New Roman" panose="02020603050405020304" pitchFamily="18" charset="0"/>
              </a:rPr>
              <a:t>Nro</a:t>
            </a:r>
            <a:r>
              <a:rPr lang="es-CL" sz="1700" kern="100" dirty="0">
                <a:latin typeface="Aptos" panose="020B0004020202020204" pitchFamily="34" charset="0"/>
                <a:ea typeface="Aptos" panose="020B0004020202020204" pitchFamily="34" charset="0"/>
                <a:cs typeface="Times New Roman" panose="02020603050405020304" pitchFamily="18" charset="0"/>
              </a:rPr>
              <a:t> </a:t>
            </a:r>
            <a:r>
              <a:rPr lang="es-MX" sz="1700" kern="100" dirty="0">
                <a:latin typeface="Aptos" panose="020B0004020202020204" pitchFamily="34" charset="0"/>
                <a:ea typeface="Aptos" panose="020B0004020202020204" pitchFamily="34" charset="0"/>
                <a:cs typeface="Times New Roman" panose="02020603050405020304" pitchFamily="18" charset="0"/>
              </a:rPr>
              <a:t>2024 – 03453)</a:t>
            </a:r>
            <a:r>
              <a:rPr lang="es-CL" sz="1700" kern="100" dirty="0">
                <a:latin typeface="Aptos" panose="020B0004020202020204" pitchFamily="34" charset="0"/>
                <a:ea typeface="Aptos" panose="020B0004020202020204" pitchFamily="34" charset="0"/>
                <a:cs typeface="Times New Roman" panose="02020603050405020304" pitchFamily="18" charset="0"/>
              </a:rPr>
              <a:t>. Durante el período de tramitación se encuentra protegido tanto el robot como el método a nivel nacional, y otorgada la patente, la protección se extiende por 20 años.</a:t>
            </a:r>
            <a:r>
              <a:rPr lang="es-MX" sz="1700" kern="100" dirty="0">
                <a:latin typeface="Aptos" panose="020B0004020202020204" pitchFamily="34" charset="0"/>
                <a:ea typeface="Aptos" panose="020B0004020202020204" pitchFamily="34" charset="0"/>
                <a:cs typeface="Times New Roman" panose="02020603050405020304" pitchFamily="18" charset="0"/>
              </a:rPr>
              <a:t> </a:t>
            </a:r>
            <a:endParaRPr lang="es-CL" sz="1700" kern="100" dirty="0">
              <a:latin typeface="Aptos" panose="020B0004020202020204" pitchFamily="34" charset="0"/>
              <a:ea typeface="Aptos" panose="020B0004020202020204" pitchFamily="34" charset="0"/>
              <a:cs typeface="Times New Roman" panose="02020603050405020304" pitchFamily="18" charset="0"/>
            </a:endParaRPr>
          </a:p>
          <a:p>
            <a:pPr algn="just">
              <a:buClr>
                <a:schemeClr val="tx1">
                  <a:lumMod val="85000"/>
                  <a:lumOff val="15000"/>
                </a:schemeClr>
              </a:buClr>
              <a:buSzPct val="150000"/>
              <a:buFont typeface="Wingdings" panose="05000000000000000000" pitchFamily="2" charset="2"/>
              <a:buChar char="ü"/>
            </a:pPr>
            <a:r>
              <a:rPr lang="es-MX" sz="1700" b="1" kern="100" dirty="0">
                <a:latin typeface="Aptos" panose="020B0004020202020204" pitchFamily="34" charset="0"/>
                <a:ea typeface="Aptos" panose="020B0004020202020204" pitchFamily="34" charset="0"/>
                <a:cs typeface="Times New Roman" panose="02020603050405020304" pitchFamily="18" charset="0"/>
              </a:rPr>
              <a:t>-Pendiente </a:t>
            </a:r>
            <a:r>
              <a:rPr lang="es-MX" sz="1700" kern="100" dirty="0">
                <a:latin typeface="Aptos" panose="020B0004020202020204" pitchFamily="34" charset="0"/>
                <a:ea typeface="Aptos" panose="020B0004020202020204" pitchFamily="34" charset="0"/>
                <a:cs typeface="Times New Roman" panose="02020603050405020304" pitchFamily="18" charset="0"/>
              </a:rPr>
              <a:t>se encuentra solicitar la </a:t>
            </a:r>
            <a:r>
              <a:rPr lang="es-MX" sz="1700" b="1" kern="100" dirty="0">
                <a:highlight>
                  <a:srgbClr val="DDDDDD"/>
                </a:highlight>
                <a:latin typeface="Aptos" panose="020B0004020202020204" pitchFamily="34" charset="0"/>
                <a:ea typeface="Aptos" panose="020B0004020202020204" pitchFamily="34" charset="0"/>
                <a:cs typeface="Times New Roman" panose="02020603050405020304" pitchFamily="18" charset="0"/>
              </a:rPr>
              <a:t>protección de la invención a nivel internacional</a:t>
            </a:r>
            <a:r>
              <a:rPr lang="es-MX" sz="1700" kern="100" dirty="0">
                <a:latin typeface="Aptos" panose="020B0004020202020204" pitchFamily="34" charset="0"/>
                <a:ea typeface="Aptos" panose="020B0004020202020204" pitchFamily="34" charset="0"/>
                <a:cs typeface="Times New Roman" panose="02020603050405020304" pitchFamily="18" charset="0"/>
              </a:rPr>
              <a:t>, que por aplicación del PCT del que Chile es parte, se hace presentando una única solicitud “internacional” de patente para protección en un gran número de países (159),dentro de los 12 meses siguientes a la presentación nacional, y sin necesidad de cursar solicitudes por separado. Por ahora se encuentra con protección hasta el mes de noviembre 2025. </a:t>
            </a:r>
          </a:p>
          <a:p>
            <a:pPr algn="just">
              <a:buClr>
                <a:schemeClr val="tx1">
                  <a:lumMod val="85000"/>
                  <a:lumOff val="15000"/>
                </a:schemeClr>
              </a:buClr>
              <a:buSzPct val="150000"/>
              <a:buFont typeface="Wingdings" panose="05000000000000000000" pitchFamily="2" charset="2"/>
              <a:buChar char="ü"/>
            </a:pPr>
            <a:r>
              <a:rPr lang="es-CL" sz="1700" b="1" kern="100" dirty="0">
                <a:latin typeface="Aptos" panose="020B0004020202020204" pitchFamily="34" charset="0"/>
                <a:ea typeface="Aptos" panose="020B0004020202020204" pitchFamily="34" charset="0"/>
                <a:cs typeface="Times New Roman" panose="02020603050405020304" pitchFamily="18" charset="0"/>
              </a:rPr>
              <a:t>-Pendiente</a:t>
            </a:r>
            <a:r>
              <a:rPr lang="es-CL" sz="1700" kern="100" dirty="0">
                <a:latin typeface="Aptos" panose="020B0004020202020204" pitchFamily="34" charset="0"/>
                <a:ea typeface="Aptos" panose="020B0004020202020204" pitchFamily="34" charset="0"/>
                <a:cs typeface="Times New Roman" panose="02020603050405020304" pitchFamily="18" charset="0"/>
              </a:rPr>
              <a:t> se encuentra la </a:t>
            </a:r>
            <a:r>
              <a:rPr lang="es-CL" sz="1700" b="1" kern="100" dirty="0">
                <a:highlight>
                  <a:srgbClr val="DDDDDD"/>
                </a:highlight>
                <a:latin typeface="Aptos" panose="020B0004020202020204" pitchFamily="34" charset="0"/>
                <a:ea typeface="Aptos" panose="020B0004020202020204" pitchFamily="34" charset="0"/>
                <a:cs typeface="Times New Roman" panose="02020603050405020304" pitchFamily="18" charset="0"/>
              </a:rPr>
              <a:t>solicitud de patente en China </a:t>
            </a:r>
            <a:r>
              <a:rPr lang="es-CL" sz="1700" kern="100" dirty="0">
                <a:latin typeface="Aptos" panose="020B0004020202020204" pitchFamily="34" charset="0"/>
                <a:ea typeface="Aptos" panose="020B0004020202020204" pitchFamily="34" charset="0"/>
                <a:cs typeface="Times New Roman" panose="02020603050405020304" pitchFamily="18" charset="0"/>
              </a:rPr>
              <a:t>que corre por un carril diferente. </a:t>
            </a:r>
            <a:endParaRPr lang="es-CL" sz="17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4EC53927-689B-4F1A-02A8-FAEA6174CE1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C2799FC7-0643-D0DB-7E0F-9645F5615916}"/>
              </a:ext>
            </a:extLst>
          </p:cNvPr>
          <p:cNvSpPr>
            <a:spLocks noGrp="1"/>
          </p:cNvSpPr>
          <p:nvPr>
            <p:ph type="sldNum" sz="quarter" idx="12"/>
          </p:nvPr>
        </p:nvSpPr>
        <p:spPr/>
        <p:txBody>
          <a:bodyPr/>
          <a:lstStyle/>
          <a:p>
            <a:fld id="{3EBF25D2-31FF-496A-992A-CDEF76F435A7}" type="slidenum">
              <a:rPr lang="es-CL" smtClean="0"/>
              <a:t>14</a:t>
            </a:fld>
            <a:endParaRPr lang="es-CL"/>
          </a:p>
        </p:txBody>
      </p:sp>
      <p:pic>
        <p:nvPicPr>
          <p:cNvPr id="7" name="Imagen 6" descr="Logotipo, nombre de la empresa">
            <a:extLst>
              <a:ext uri="{FF2B5EF4-FFF2-40B4-BE49-F238E27FC236}">
                <a16:creationId xmlns:a16="http://schemas.microsoft.com/office/drawing/2014/main" id="{ADE6914E-AA21-4F81-0DC8-5581A409A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1357133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205B6-6D60-FB53-51C7-194200AD840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74CDD16-96D1-3563-522D-0F13C0C63FC1}"/>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La solución: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pic>
        <p:nvPicPr>
          <p:cNvPr id="3" name="Marcador de contenido 2" descr="Diagrama, Dibujo de ingeniería&#10;&#10;Descripción generada automáticamente">
            <a:extLst>
              <a:ext uri="{FF2B5EF4-FFF2-40B4-BE49-F238E27FC236}">
                <a16:creationId xmlns:a16="http://schemas.microsoft.com/office/drawing/2014/main" id="{C1D25169-BFA4-74BD-C493-0A6EEEE4BE85}"/>
              </a:ext>
            </a:extLst>
          </p:cNvPr>
          <p:cNvPicPr>
            <a:picLocks noGrp="1" noChangeAspect="1"/>
          </p:cNvPicPr>
          <p:nvPr>
            <p:ph idx="1"/>
          </p:nvPr>
        </p:nvPicPr>
        <p:blipFill>
          <a:blip r:embed="rId2"/>
          <a:stretch>
            <a:fillRect/>
          </a:stretch>
        </p:blipFill>
        <p:spPr>
          <a:xfrm>
            <a:off x="2673208" y="1936376"/>
            <a:ext cx="7137551" cy="4222376"/>
          </a:xfrm>
          <a:prstGeom prst="rect">
            <a:avLst/>
          </a:prstGeom>
        </p:spPr>
      </p:pic>
      <p:pic>
        <p:nvPicPr>
          <p:cNvPr id="5" name="Imagen 4">
            <a:extLst>
              <a:ext uri="{FF2B5EF4-FFF2-40B4-BE49-F238E27FC236}">
                <a16:creationId xmlns:a16="http://schemas.microsoft.com/office/drawing/2014/main" id="{5B62805C-0B1F-87CF-DAE4-538FC1FE749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1FEDACE0-9440-981A-E880-B7F3690619EE}"/>
              </a:ext>
            </a:extLst>
          </p:cNvPr>
          <p:cNvSpPr>
            <a:spLocks noGrp="1"/>
          </p:cNvSpPr>
          <p:nvPr>
            <p:ph type="sldNum" sz="quarter" idx="12"/>
          </p:nvPr>
        </p:nvSpPr>
        <p:spPr/>
        <p:txBody>
          <a:bodyPr/>
          <a:lstStyle/>
          <a:p>
            <a:fld id="{3EBF25D2-31FF-496A-992A-CDEF76F435A7}" type="slidenum">
              <a:rPr lang="es-CL" smtClean="0"/>
              <a:t>15</a:t>
            </a:fld>
            <a:endParaRPr lang="es-CL"/>
          </a:p>
        </p:txBody>
      </p:sp>
      <p:pic>
        <p:nvPicPr>
          <p:cNvPr id="7" name="Imagen 6" descr="Logotipo, nombre de la empresa">
            <a:extLst>
              <a:ext uri="{FF2B5EF4-FFF2-40B4-BE49-F238E27FC236}">
                <a16:creationId xmlns:a16="http://schemas.microsoft.com/office/drawing/2014/main" id="{7DFA496A-A078-6187-C9A2-C7FE48D9E9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3508049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9F1EE-6C66-FC24-1648-C406326EA087}"/>
            </a:ext>
          </a:extLst>
        </p:cNvPr>
        <p:cNvGrpSpPr/>
        <p:nvPr/>
      </p:nvGrpSpPr>
      <p:grpSpPr>
        <a:xfrm>
          <a:off x="0" y="0"/>
          <a:ext cx="0" cy="0"/>
          <a:chOff x="0" y="0"/>
          <a:chExt cx="0" cy="0"/>
        </a:xfrm>
      </p:grpSpPr>
      <p:pic>
        <p:nvPicPr>
          <p:cNvPr id="3" name="Marcador de contenido 2" descr="Imagen que contiene interior, tabla&#10;&#10;Descripción generada automáticamente">
            <a:extLst>
              <a:ext uri="{FF2B5EF4-FFF2-40B4-BE49-F238E27FC236}">
                <a16:creationId xmlns:a16="http://schemas.microsoft.com/office/drawing/2014/main" id="{1542F793-5B41-6831-A23E-45DAC5DF1851}"/>
              </a:ext>
            </a:extLst>
          </p:cNvPr>
          <p:cNvPicPr>
            <a:picLocks noGrp="1" noChangeAspect="1"/>
          </p:cNvPicPr>
          <p:nvPr>
            <p:ph idx="1"/>
          </p:nvPr>
        </p:nvPicPr>
        <p:blipFill>
          <a:blip r:embed="rId2"/>
          <a:stretch>
            <a:fillRect/>
          </a:stretch>
        </p:blipFill>
        <p:spPr>
          <a:xfrm>
            <a:off x="1085627" y="2634978"/>
            <a:ext cx="9865659" cy="2601703"/>
          </a:xfrm>
          <a:prstGeom prst="rect">
            <a:avLst/>
          </a:prstGeom>
        </p:spPr>
      </p:pic>
      <p:pic>
        <p:nvPicPr>
          <p:cNvPr id="5" name="Imagen 4">
            <a:extLst>
              <a:ext uri="{FF2B5EF4-FFF2-40B4-BE49-F238E27FC236}">
                <a16:creationId xmlns:a16="http://schemas.microsoft.com/office/drawing/2014/main" id="{44E752A8-A207-59F4-2280-2FDC2FADFA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DFE0A883-D484-E522-338A-487501589A8F}"/>
              </a:ext>
            </a:extLst>
          </p:cNvPr>
          <p:cNvSpPr>
            <a:spLocks noGrp="1"/>
          </p:cNvSpPr>
          <p:nvPr>
            <p:ph type="sldNum" sz="quarter" idx="12"/>
          </p:nvPr>
        </p:nvSpPr>
        <p:spPr/>
        <p:txBody>
          <a:bodyPr/>
          <a:lstStyle/>
          <a:p>
            <a:fld id="{3EBF25D2-31FF-496A-992A-CDEF76F435A7}" type="slidenum">
              <a:rPr lang="es-CL" smtClean="0"/>
              <a:t>16</a:t>
            </a:fld>
            <a:endParaRPr lang="es-CL"/>
          </a:p>
        </p:txBody>
      </p:sp>
      <p:pic>
        <p:nvPicPr>
          <p:cNvPr id="7" name="Imagen 6" descr="Logotipo, nombre de la empresa">
            <a:extLst>
              <a:ext uri="{FF2B5EF4-FFF2-40B4-BE49-F238E27FC236}">
                <a16:creationId xmlns:a16="http://schemas.microsoft.com/office/drawing/2014/main" id="{E19E87A0-FBD0-EA0D-ECD6-37F25A1573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
        <p:nvSpPr>
          <p:cNvPr id="10" name="Título 1">
            <a:extLst>
              <a:ext uri="{FF2B5EF4-FFF2-40B4-BE49-F238E27FC236}">
                <a16:creationId xmlns:a16="http://schemas.microsoft.com/office/drawing/2014/main" id="{263AB1BC-103B-DBD0-594A-D70C35C6490C}"/>
              </a:ext>
            </a:extLst>
          </p:cNvPr>
          <p:cNvSpPr>
            <a:spLocks noGrp="1"/>
          </p:cNvSpPr>
          <p:nvPr>
            <p:ph type="title"/>
          </p:nvPr>
        </p:nvSpPr>
        <p:spPr>
          <a:xfrm>
            <a:off x="838200" y="365125"/>
            <a:ext cx="10515600" cy="1325563"/>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La solución: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spTree>
    <p:extLst>
      <p:ext uri="{BB962C8B-B14F-4D97-AF65-F5344CB8AC3E}">
        <p14:creationId xmlns:p14="http://schemas.microsoft.com/office/powerpoint/2010/main" val="2756982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5A62F-AF8D-B298-2ADD-A2032258743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C4FFBAF-6838-554A-C68C-E31C16054347}"/>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La solución: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95000"/>
                  <a:lumOff val="5000"/>
                </a:schemeClr>
              </a:solidFill>
            </a:endParaRPr>
          </a:p>
        </p:txBody>
      </p:sp>
      <p:pic>
        <p:nvPicPr>
          <p:cNvPr id="3" name="Marcador de contenido 2" descr="Imagen que contiene transporte, grúa&#10;&#10;Descripción generada automáticamente">
            <a:extLst>
              <a:ext uri="{FF2B5EF4-FFF2-40B4-BE49-F238E27FC236}">
                <a16:creationId xmlns:a16="http://schemas.microsoft.com/office/drawing/2014/main" id="{21D8AC8A-1E26-1A7C-A547-F573D7C15F87}"/>
              </a:ext>
            </a:extLst>
          </p:cNvPr>
          <p:cNvPicPr>
            <a:picLocks noGrp="1" noChangeAspect="1"/>
          </p:cNvPicPr>
          <p:nvPr>
            <p:ph idx="1"/>
          </p:nvPr>
        </p:nvPicPr>
        <p:blipFill>
          <a:blip r:embed="rId2"/>
          <a:stretch>
            <a:fillRect/>
          </a:stretch>
        </p:blipFill>
        <p:spPr>
          <a:xfrm>
            <a:off x="2198705" y="2080709"/>
            <a:ext cx="7257266" cy="4005726"/>
          </a:xfrm>
          <a:prstGeom prst="rect">
            <a:avLst/>
          </a:prstGeom>
        </p:spPr>
      </p:pic>
      <p:pic>
        <p:nvPicPr>
          <p:cNvPr id="5" name="Imagen 4">
            <a:extLst>
              <a:ext uri="{FF2B5EF4-FFF2-40B4-BE49-F238E27FC236}">
                <a16:creationId xmlns:a16="http://schemas.microsoft.com/office/drawing/2014/main" id="{AEA01AAB-6B47-E5C9-D139-5A623E1765D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B7EB3BDF-C391-4302-1C90-9903DD61CE50}"/>
              </a:ext>
            </a:extLst>
          </p:cNvPr>
          <p:cNvSpPr>
            <a:spLocks noGrp="1"/>
          </p:cNvSpPr>
          <p:nvPr>
            <p:ph type="sldNum" sz="quarter" idx="12"/>
          </p:nvPr>
        </p:nvSpPr>
        <p:spPr/>
        <p:txBody>
          <a:bodyPr/>
          <a:lstStyle/>
          <a:p>
            <a:fld id="{3EBF25D2-31FF-496A-992A-CDEF76F435A7}" type="slidenum">
              <a:rPr lang="es-CL" smtClean="0"/>
              <a:t>17</a:t>
            </a:fld>
            <a:endParaRPr lang="es-CL"/>
          </a:p>
        </p:txBody>
      </p:sp>
      <p:pic>
        <p:nvPicPr>
          <p:cNvPr id="7" name="Imagen 6" descr="Logotipo, nombre de la empresa">
            <a:extLst>
              <a:ext uri="{FF2B5EF4-FFF2-40B4-BE49-F238E27FC236}">
                <a16:creationId xmlns:a16="http://schemas.microsoft.com/office/drawing/2014/main" id="{3400113A-E6DF-3E9E-ED56-34359C103B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2611638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AF203-EDCF-EF9A-D82D-0F3BDD0FA77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CD4D13F-53D7-289E-1109-3D129A3BC20D}"/>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La solución: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95000"/>
                  <a:lumOff val="5000"/>
                </a:schemeClr>
              </a:solidFill>
            </a:endParaRPr>
          </a:p>
        </p:txBody>
      </p:sp>
      <p:pic>
        <p:nvPicPr>
          <p:cNvPr id="3" name="Marcador de contenido 2" descr="Diagrama&#10;&#10;Descripción generada automáticamente">
            <a:extLst>
              <a:ext uri="{FF2B5EF4-FFF2-40B4-BE49-F238E27FC236}">
                <a16:creationId xmlns:a16="http://schemas.microsoft.com/office/drawing/2014/main" id="{6312822A-FAAC-8A07-6311-ECC17D598585}"/>
              </a:ext>
            </a:extLst>
          </p:cNvPr>
          <p:cNvPicPr>
            <a:picLocks noGrp="1" noChangeAspect="1"/>
          </p:cNvPicPr>
          <p:nvPr>
            <p:ph idx="1"/>
          </p:nvPr>
        </p:nvPicPr>
        <p:blipFill>
          <a:blip r:embed="rId2"/>
          <a:stretch>
            <a:fillRect/>
          </a:stretch>
        </p:blipFill>
        <p:spPr>
          <a:xfrm>
            <a:off x="1363570" y="2598697"/>
            <a:ext cx="9464860" cy="3017782"/>
          </a:xfrm>
          <a:prstGeom prst="rect">
            <a:avLst/>
          </a:prstGeom>
        </p:spPr>
      </p:pic>
      <p:pic>
        <p:nvPicPr>
          <p:cNvPr id="5" name="Imagen 4">
            <a:extLst>
              <a:ext uri="{FF2B5EF4-FFF2-40B4-BE49-F238E27FC236}">
                <a16:creationId xmlns:a16="http://schemas.microsoft.com/office/drawing/2014/main" id="{C3FEC654-BEE0-72A9-0971-7B8EDFFC98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DB435D2A-577A-69AC-F11D-627FE69B56B8}"/>
              </a:ext>
            </a:extLst>
          </p:cNvPr>
          <p:cNvSpPr>
            <a:spLocks noGrp="1"/>
          </p:cNvSpPr>
          <p:nvPr>
            <p:ph type="sldNum" sz="quarter" idx="12"/>
          </p:nvPr>
        </p:nvSpPr>
        <p:spPr/>
        <p:txBody>
          <a:bodyPr/>
          <a:lstStyle/>
          <a:p>
            <a:fld id="{3EBF25D2-31FF-496A-992A-CDEF76F435A7}" type="slidenum">
              <a:rPr lang="es-CL" smtClean="0"/>
              <a:t>18</a:t>
            </a:fld>
            <a:endParaRPr lang="es-CL"/>
          </a:p>
        </p:txBody>
      </p:sp>
      <p:pic>
        <p:nvPicPr>
          <p:cNvPr id="7" name="Imagen 6" descr="Logotipo, nombre de la empresa">
            <a:extLst>
              <a:ext uri="{FF2B5EF4-FFF2-40B4-BE49-F238E27FC236}">
                <a16:creationId xmlns:a16="http://schemas.microsoft.com/office/drawing/2014/main" id="{B5C0234C-E9F8-3B60-CFC2-729561D1AF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91794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8BEBD-6F11-EFDD-4C4A-C6A20B095CF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0D46431-702F-D5EA-3C46-D6D47DD21C34}"/>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La solución: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95000"/>
                  <a:lumOff val="5000"/>
                </a:schemeClr>
              </a:solidFill>
            </a:endParaRPr>
          </a:p>
        </p:txBody>
      </p:sp>
      <p:pic>
        <p:nvPicPr>
          <p:cNvPr id="13" name="Imagen 12">
            <a:extLst>
              <a:ext uri="{FF2B5EF4-FFF2-40B4-BE49-F238E27FC236}">
                <a16:creationId xmlns:a16="http://schemas.microsoft.com/office/drawing/2014/main" id="{A443DDD2-194F-0917-1E12-61FB26393B9A}"/>
              </a:ext>
            </a:extLst>
          </p:cNvPr>
          <p:cNvPicPr>
            <a:picLocks noChangeAspect="1"/>
          </p:cNvPicPr>
          <p:nvPr/>
        </p:nvPicPr>
        <p:blipFill>
          <a:blip r:embed="rId2"/>
          <a:stretch>
            <a:fillRect/>
          </a:stretch>
        </p:blipFill>
        <p:spPr>
          <a:xfrm>
            <a:off x="1804987" y="1932224"/>
            <a:ext cx="8582025" cy="4133850"/>
          </a:xfrm>
          <a:prstGeom prst="rect">
            <a:avLst/>
          </a:prstGeom>
        </p:spPr>
      </p:pic>
      <p:pic>
        <p:nvPicPr>
          <p:cNvPr id="3" name="Imagen 2">
            <a:extLst>
              <a:ext uri="{FF2B5EF4-FFF2-40B4-BE49-F238E27FC236}">
                <a16:creationId xmlns:a16="http://schemas.microsoft.com/office/drawing/2014/main" id="{9D00953E-8975-28A5-D604-395CBB9A1CC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D451A042-9A4C-C606-CA0D-3FBEA249566B}"/>
              </a:ext>
            </a:extLst>
          </p:cNvPr>
          <p:cNvSpPr>
            <a:spLocks noGrp="1"/>
          </p:cNvSpPr>
          <p:nvPr>
            <p:ph type="sldNum" sz="quarter" idx="12"/>
          </p:nvPr>
        </p:nvSpPr>
        <p:spPr/>
        <p:txBody>
          <a:bodyPr/>
          <a:lstStyle/>
          <a:p>
            <a:fld id="{3EBF25D2-31FF-496A-992A-CDEF76F435A7}" type="slidenum">
              <a:rPr lang="es-CL" smtClean="0"/>
              <a:t>19</a:t>
            </a:fld>
            <a:endParaRPr lang="es-CL"/>
          </a:p>
        </p:txBody>
      </p:sp>
      <p:pic>
        <p:nvPicPr>
          <p:cNvPr id="6" name="Imagen 5" descr="Logotipo, nombre de la empresa">
            <a:extLst>
              <a:ext uri="{FF2B5EF4-FFF2-40B4-BE49-F238E27FC236}">
                <a16:creationId xmlns:a16="http://schemas.microsoft.com/office/drawing/2014/main" id="{824674F4-2080-702B-CC63-FC5E50F5CA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1666227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E139-1AEC-B2AD-2955-D6196D1DA1D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956E7DE-6AF5-C843-AC4B-956B03801D24}"/>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La solución: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95000"/>
                  <a:lumOff val="5000"/>
                </a:schemeClr>
              </a:solidFill>
            </a:endParaRPr>
          </a:p>
        </p:txBody>
      </p:sp>
      <p:pic>
        <p:nvPicPr>
          <p:cNvPr id="3" name="Marcador de contenido 2" descr="Imagen en blanco y negro&#10;&#10;Descripción generada automáticamente con confianza media">
            <a:extLst>
              <a:ext uri="{FF2B5EF4-FFF2-40B4-BE49-F238E27FC236}">
                <a16:creationId xmlns:a16="http://schemas.microsoft.com/office/drawing/2014/main" id="{CEB68C63-A554-B57D-96AD-52A2901A8960}"/>
              </a:ext>
            </a:extLst>
          </p:cNvPr>
          <p:cNvPicPr>
            <a:picLocks noGrp="1" noChangeAspect="1"/>
          </p:cNvPicPr>
          <p:nvPr>
            <p:ph idx="1"/>
          </p:nvPr>
        </p:nvPicPr>
        <p:blipFill>
          <a:blip r:embed="rId2"/>
          <a:stretch>
            <a:fillRect/>
          </a:stretch>
        </p:blipFill>
        <p:spPr>
          <a:xfrm>
            <a:off x="1065006" y="2108499"/>
            <a:ext cx="10288793" cy="4001845"/>
          </a:xfrm>
          <a:prstGeom prst="rect">
            <a:avLst/>
          </a:prstGeom>
        </p:spPr>
      </p:pic>
      <p:pic>
        <p:nvPicPr>
          <p:cNvPr id="5" name="Imagen 4">
            <a:extLst>
              <a:ext uri="{FF2B5EF4-FFF2-40B4-BE49-F238E27FC236}">
                <a16:creationId xmlns:a16="http://schemas.microsoft.com/office/drawing/2014/main" id="{932A524D-6918-9050-236D-2E1545382D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C18885A5-1D21-9334-3702-CBC1981AF016}"/>
              </a:ext>
            </a:extLst>
          </p:cNvPr>
          <p:cNvSpPr>
            <a:spLocks noGrp="1"/>
          </p:cNvSpPr>
          <p:nvPr>
            <p:ph type="sldNum" sz="quarter" idx="12"/>
          </p:nvPr>
        </p:nvSpPr>
        <p:spPr/>
        <p:txBody>
          <a:bodyPr/>
          <a:lstStyle/>
          <a:p>
            <a:fld id="{3EBF25D2-31FF-496A-992A-CDEF76F435A7}" type="slidenum">
              <a:rPr lang="es-CL" smtClean="0"/>
              <a:t>20</a:t>
            </a:fld>
            <a:endParaRPr lang="es-CL"/>
          </a:p>
        </p:txBody>
      </p:sp>
      <p:pic>
        <p:nvPicPr>
          <p:cNvPr id="7" name="Imagen 6" descr="Logotipo, nombre de la empresa">
            <a:extLst>
              <a:ext uri="{FF2B5EF4-FFF2-40B4-BE49-F238E27FC236}">
                <a16:creationId xmlns:a16="http://schemas.microsoft.com/office/drawing/2014/main" id="{C8C1FF2E-C70E-4ABF-C0D1-3B224E543A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1442970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71229-25F8-ED70-A566-7A6D088FB12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C156624-2C34-4ABB-0B47-B6667CC50AC7}"/>
              </a:ext>
            </a:extLst>
          </p:cNvPr>
          <p:cNvSpPr>
            <a:spLocks noGrp="1"/>
          </p:cNvSpPr>
          <p:nvPr>
            <p:ph type="title"/>
          </p:nvPr>
        </p:nvSpPr>
        <p:spPr>
          <a:xfrm>
            <a:off x="838200" y="365125"/>
            <a:ext cx="10515600" cy="958149"/>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Ventajas comparativas de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pic>
        <p:nvPicPr>
          <p:cNvPr id="4" name="Imagen 3" descr="Logotipo, nombre de la empresa">
            <a:extLst>
              <a:ext uri="{FF2B5EF4-FFF2-40B4-BE49-F238E27FC236}">
                <a16:creationId xmlns:a16="http://schemas.microsoft.com/office/drawing/2014/main" id="{E263BACC-4904-6DDB-C7EF-36A483A3A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pic>
        <p:nvPicPr>
          <p:cNvPr id="8" name="Imagen 7">
            <a:extLst>
              <a:ext uri="{FF2B5EF4-FFF2-40B4-BE49-F238E27FC236}">
                <a16:creationId xmlns:a16="http://schemas.microsoft.com/office/drawing/2014/main" id="{925309BC-0F7F-A95B-961F-EE846A59E5C2}"/>
              </a:ext>
            </a:extLst>
          </p:cNvPr>
          <p:cNvPicPr>
            <a:picLocks noChangeAspect="1"/>
          </p:cNvPicPr>
          <p:nvPr/>
        </p:nvPicPr>
        <p:blipFill>
          <a:blip r:embed="rId3"/>
          <a:stretch>
            <a:fillRect/>
          </a:stretch>
        </p:blipFill>
        <p:spPr>
          <a:xfrm>
            <a:off x="651751" y="632608"/>
            <a:ext cx="9572017" cy="5626802"/>
          </a:xfrm>
          <a:prstGeom prst="rect">
            <a:avLst/>
          </a:prstGeom>
        </p:spPr>
      </p:pic>
      <p:pic>
        <p:nvPicPr>
          <p:cNvPr id="3" name="Imagen 2">
            <a:extLst>
              <a:ext uri="{FF2B5EF4-FFF2-40B4-BE49-F238E27FC236}">
                <a16:creationId xmlns:a16="http://schemas.microsoft.com/office/drawing/2014/main" id="{176B0081-846B-A8B4-0333-47C71F7E86D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FAFA62CE-AA55-8A82-872D-B5DAA42F5124}"/>
              </a:ext>
            </a:extLst>
          </p:cNvPr>
          <p:cNvSpPr>
            <a:spLocks noGrp="1"/>
          </p:cNvSpPr>
          <p:nvPr>
            <p:ph type="sldNum" sz="quarter" idx="12"/>
          </p:nvPr>
        </p:nvSpPr>
        <p:spPr/>
        <p:txBody>
          <a:bodyPr/>
          <a:lstStyle/>
          <a:p>
            <a:fld id="{3EBF25D2-31FF-496A-992A-CDEF76F435A7}" type="slidenum">
              <a:rPr lang="es-CL" smtClean="0"/>
              <a:t>21</a:t>
            </a:fld>
            <a:endParaRPr lang="es-CL"/>
          </a:p>
        </p:txBody>
      </p:sp>
    </p:spTree>
    <p:extLst>
      <p:ext uri="{BB962C8B-B14F-4D97-AF65-F5344CB8AC3E}">
        <p14:creationId xmlns:p14="http://schemas.microsoft.com/office/powerpoint/2010/main" val="177965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6741F-4D45-3FDA-EA93-86564323CA8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5ED1F52-B244-AF82-082B-80F8771C5AA4}"/>
              </a:ext>
            </a:extLst>
          </p:cNvPr>
          <p:cNvSpPr>
            <a:spLocks noGrp="1"/>
          </p:cNvSpPr>
          <p:nvPr>
            <p:ph type="title"/>
          </p:nvPr>
        </p:nvSpPr>
        <p:spPr>
          <a:xfrm>
            <a:off x="838200" y="365125"/>
            <a:ext cx="10515600" cy="958149"/>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Ventajas de </a:t>
            </a:r>
            <a:r>
              <a:rPr lang="es-CL" sz="3000" b="1" dirty="0" err="1">
                <a:solidFill>
                  <a:schemeClr val="tx1">
                    <a:lumMod val="85000"/>
                    <a:lumOff val="15000"/>
                  </a:schemeClr>
                </a:solidFill>
              </a:rPr>
              <a:t>Tractus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(DI)</a:t>
            </a:r>
            <a:endParaRPr lang="es-CL" sz="3000" b="1" dirty="0">
              <a:solidFill>
                <a:schemeClr val="tx1">
                  <a:lumMod val="85000"/>
                  <a:lumOff val="15000"/>
                </a:schemeClr>
              </a:solidFill>
            </a:endParaRPr>
          </a:p>
        </p:txBody>
      </p:sp>
      <p:pic>
        <p:nvPicPr>
          <p:cNvPr id="4" name="Imagen 3" descr="Logotipo, nombre de la empresa">
            <a:extLst>
              <a:ext uri="{FF2B5EF4-FFF2-40B4-BE49-F238E27FC236}">
                <a16:creationId xmlns:a16="http://schemas.microsoft.com/office/drawing/2014/main" id="{8D1F70D3-942E-712E-F407-4A02425F4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
        <p:nvSpPr>
          <p:cNvPr id="5" name="Marcador de contenido 4">
            <a:extLst>
              <a:ext uri="{FF2B5EF4-FFF2-40B4-BE49-F238E27FC236}">
                <a16:creationId xmlns:a16="http://schemas.microsoft.com/office/drawing/2014/main" id="{79C632D3-204E-4B37-D6ED-196DC2BD90B5}"/>
              </a:ext>
            </a:extLst>
          </p:cNvPr>
          <p:cNvSpPr>
            <a:spLocks noGrp="1"/>
          </p:cNvSpPr>
          <p:nvPr>
            <p:ph idx="1"/>
          </p:nvPr>
        </p:nvSpPr>
        <p:spPr>
          <a:xfrm>
            <a:off x="1274322" y="2169452"/>
            <a:ext cx="10079477" cy="3792351"/>
          </a:xfrm>
        </p:spPr>
        <p:txBody>
          <a:bodyPr>
            <a:normAutofit/>
          </a:bodyPr>
          <a:lstStyle/>
          <a:p>
            <a:pPr algn="just">
              <a:buFont typeface="Wingdings" panose="05000000000000000000" pitchFamily="2" charset="2"/>
              <a:buChar char="ü"/>
            </a:pPr>
            <a:r>
              <a:rPr lang="es-MX" sz="1800" dirty="0"/>
              <a:t>Capacidad modular para adaptarse a diferentes entornos de paneles solares.: un mismo equipo para ser utilizado en la limpieza en cualquier planta, con cualquier arreglo de paneles.</a:t>
            </a:r>
          </a:p>
          <a:p>
            <a:pPr algn="just">
              <a:buFont typeface="Wingdings" panose="05000000000000000000" pitchFamily="2" charset="2"/>
              <a:buChar char="ü"/>
            </a:pPr>
            <a:r>
              <a:rPr lang="es-MX" sz="1800" dirty="0"/>
              <a:t>Eficiencia y efectividad en la limpieza.</a:t>
            </a:r>
          </a:p>
          <a:p>
            <a:pPr algn="just">
              <a:buFont typeface="Wingdings" panose="05000000000000000000" pitchFamily="2" charset="2"/>
              <a:buChar char="ü"/>
            </a:pPr>
            <a:r>
              <a:rPr lang="es-MX" sz="1800" dirty="0"/>
              <a:t>Equipo liviano y transportable.</a:t>
            </a:r>
          </a:p>
          <a:p>
            <a:pPr algn="just">
              <a:buFont typeface="Wingdings" panose="05000000000000000000" pitchFamily="2" charset="2"/>
              <a:buChar char="ü"/>
            </a:pPr>
            <a:r>
              <a:rPr lang="es-MX" sz="1800" dirty="0"/>
              <a:t>Diseñado y construido en Chile.</a:t>
            </a:r>
          </a:p>
          <a:p>
            <a:pPr algn="just">
              <a:buFont typeface="Wingdings" panose="05000000000000000000" pitchFamily="2" charset="2"/>
              <a:buChar char="ü"/>
            </a:pPr>
            <a:r>
              <a:rPr lang="es-MX" sz="1800" dirty="0"/>
              <a:t>Limpieza con agua y en seco. Limpieza húmeda con bajo consumo de agua (&lt; 2,5 m</a:t>
            </a:r>
            <a:r>
              <a:rPr lang="es-MX" sz="1800" baseline="30000" dirty="0"/>
              <a:t>3</a:t>
            </a:r>
            <a:r>
              <a:rPr lang="es-MX" sz="1800" dirty="0"/>
              <a:t>/MW).</a:t>
            </a:r>
          </a:p>
          <a:p>
            <a:pPr algn="just">
              <a:buFont typeface="Wingdings" panose="05000000000000000000" pitchFamily="2" charset="2"/>
              <a:buChar char="ü"/>
            </a:pPr>
            <a:r>
              <a:rPr lang="es-MX" sz="1800" dirty="0"/>
              <a:t>Menor mano de obra requerida: 2 persona para limpieza en seco, 3 personas para limpieza húmeda.</a:t>
            </a:r>
          </a:p>
          <a:p>
            <a:pPr algn="just">
              <a:buFont typeface="Wingdings" panose="05000000000000000000" pitchFamily="2" charset="2"/>
              <a:buChar char="ü"/>
            </a:pPr>
            <a:r>
              <a:rPr lang="es-MX" sz="1800" dirty="0"/>
              <a:t>Limpieza diurna y/o nocturna.</a:t>
            </a:r>
          </a:p>
          <a:p>
            <a:pPr algn="just">
              <a:buFont typeface="Wingdings" panose="05000000000000000000" pitchFamily="2" charset="2"/>
              <a:buChar char="ü"/>
            </a:pPr>
            <a:r>
              <a:rPr lang="es-MX" sz="1800" dirty="0"/>
              <a:t>Velocidad máxima: 66 </a:t>
            </a:r>
            <a:r>
              <a:rPr lang="es-MX" sz="1800" dirty="0" err="1"/>
              <a:t>mt</a:t>
            </a:r>
            <a:r>
              <a:rPr lang="es-MX" sz="1800" dirty="0"/>
              <a:t>/min ;    velocidad de limpieza promedio &gt; 30 </a:t>
            </a:r>
            <a:r>
              <a:rPr lang="es-MX" sz="1800" dirty="0" err="1"/>
              <a:t>mt</a:t>
            </a:r>
            <a:r>
              <a:rPr lang="es-MX" sz="1800" dirty="0"/>
              <a:t>/min →    </a:t>
            </a:r>
            <a:r>
              <a:rPr lang="es-MX" sz="1800" b="1" dirty="0"/>
              <a:t>&gt;1 MW/</a:t>
            </a:r>
            <a:r>
              <a:rPr lang="es-MX" sz="1800" b="1" dirty="0" err="1"/>
              <a:t>hr</a:t>
            </a:r>
            <a:r>
              <a:rPr lang="es-MX" sz="1800" b="1" dirty="0"/>
              <a:t>.</a:t>
            </a:r>
            <a:endParaRPr lang="es-CL" b="1" dirty="0"/>
          </a:p>
        </p:txBody>
      </p:sp>
      <p:pic>
        <p:nvPicPr>
          <p:cNvPr id="3" name="Imagen 2">
            <a:extLst>
              <a:ext uri="{FF2B5EF4-FFF2-40B4-BE49-F238E27FC236}">
                <a16:creationId xmlns:a16="http://schemas.microsoft.com/office/drawing/2014/main" id="{2A6B56A6-A705-681F-CBF5-300439DD93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2B5D9E0A-21A1-9737-5480-F00D65D3294E}"/>
              </a:ext>
            </a:extLst>
          </p:cNvPr>
          <p:cNvSpPr>
            <a:spLocks noGrp="1"/>
          </p:cNvSpPr>
          <p:nvPr>
            <p:ph type="sldNum" sz="quarter" idx="12"/>
          </p:nvPr>
        </p:nvSpPr>
        <p:spPr/>
        <p:txBody>
          <a:bodyPr/>
          <a:lstStyle/>
          <a:p>
            <a:fld id="{3EBF25D2-31FF-496A-992A-CDEF76F435A7}" type="slidenum">
              <a:rPr lang="es-CL" smtClean="0"/>
              <a:t>22</a:t>
            </a:fld>
            <a:endParaRPr lang="es-CL"/>
          </a:p>
        </p:txBody>
      </p:sp>
    </p:spTree>
    <p:extLst>
      <p:ext uri="{BB962C8B-B14F-4D97-AF65-F5344CB8AC3E}">
        <p14:creationId xmlns:p14="http://schemas.microsoft.com/office/powerpoint/2010/main" val="2404216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4FB3B-FB0A-B177-6373-1802DBDBCB3F}"/>
            </a:ext>
          </a:extLst>
        </p:cNvPr>
        <p:cNvGrpSpPr/>
        <p:nvPr/>
      </p:nvGrpSpPr>
      <p:grpSpPr>
        <a:xfrm>
          <a:off x="0" y="0"/>
          <a:ext cx="0" cy="0"/>
          <a:chOff x="0" y="0"/>
          <a:chExt cx="0" cy="0"/>
        </a:xfrm>
      </p:grpSpPr>
      <p:pic>
        <p:nvPicPr>
          <p:cNvPr id="21" name="Marcador de contenido 20" descr="Círculo con flecha a la izquierda contorno">
            <a:extLst>
              <a:ext uri="{FF2B5EF4-FFF2-40B4-BE49-F238E27FC236}">
                <a16:creationId xmlns:a16="http://schemas.microsoft.com/office/drawing/2014/main" id="{1E706866-3EC3-EED3-6096-AF1164479B0A}"/>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5638800" y="3544094"/>
            <a:ext cx="914400" cy="914400"/>
          </a:xfrm>
        </p:spPr>
      </p:pic>
      <p:sp>
        <p:nvSpPr>
          <p:cNvPr id="9" name="Paralelogramo 8">
            <a:extLst>
              <a:ext uri="{FF2B5EF4-FFF2-40B4-BE49-F238E27FC236}">
                <a16:creationId xmlns:a16="http://schemas.microsoft.com/office/drawing/2014/main" id="{67DF476D-AF8B-7B62-D34C-165D95168729}"/>
              </a:ext>
            </a:extLst>
          </p:cNvPr>
          <p:cNvSpPr/>
          <p:nvPr/>
        </p:nvSpPr>
        <p:spPr>
          <a:xfrm>
            <a:off x="724987"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Paralelogramo 9">
            <a:extLst>
              <a:ext uri="{FF2B5EF4-FFF2-40B4-BE49-F238E27FC236}">
                <a16:creationId xmlns:a16="http://schemas.microsoft.com/office/drawing/2014/main" id="{D7478D0C-53B2-1FA7-DA7A-2452E4CC452F}"/>
              </a:ext>
            </a:extLst>
          </p:cNvPr>
          <p:cNvSpPr/>
          <p:nvPr/>
        </p:nvSpPr>
        <p:spPr>
          <a:xfrm>
            <a:off x="5133703" y="3086894"/>
            <a:ext cx="1216152" cy="914400"/>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Paralelogramo 10">
            <a:extLst>
              <a:ext uri="{FF2B5EF4-FFF2-40B4-BE49-F238E27FC236}">
                <a16:creationId xmlns:a16="http://schemas.microsoft.com/office/drawing/2014/main" id="{F1B4512C-FD57-4B53-D6CE-2A1CB534D440}"/>
              </a:ext>
            </a:extLst>
          </p:cNvPr>
          <p:cNvSpPr/>
          <p:nvPr/>
        </p:nvSpPr>
        <p:spPr>
          <a:xfrm>
            <a:off x="9815430"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Paralelogramo 7">
            <a:extLst>
              <a:ext uri="{FF2B5EF4-FFF2-40B4-BE49-F238E27FC236}">
                <a16:creationId xmlns:a16="http://schemas.microsoft.com/office/drawing/2014/main" id="{77141C7E-3235-73BE-F649-B537BF195305}"/>
              </a:ext>
            </a:extLst>
          </p:cNvPr>
          <p:cNvSpPr/>
          <p:nvPr/>
        </p:nvSpPr>
        <p:spPr>
          <a:xfrm>
            <a:off x="1140822" y="1825625"/>
            <a:ext cx="9797143" cy="4351338"/>
          </a:xfrm>
          <a:prstGeom prst="parallelogram">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lnSpc>
                <a:spcPct val="107000"/>
              </a:lnSpc>
            </a:pPr>
            <a:r>
              <a:rPr lang="es-CL" sz="1600" kern="100" dirty="0">
                <a:latin typeface="Aptos" panose="020B0004020202020204" pitchFamily="34" charset="0"/>
                <a:cs typeface="Times New Roman" panose="02020603050405020304" pitchFamily="18" charset="0"/>
              </a:rPr>
              <a:t>	</a:t>
            </a:r>
            <a:r>
              <a:rPr lang="es-CL" kern="100" dirty="0">
                <a:latin typeface="Aptos" panose="020B0004020202020204" pitchFamily="34" charset="0"/>
                <a:cs typeface="Times New Roman" panose="02020603050405020304" pitchFamily="18" charset="0"/>
              </a:rPr>
              <a:t>Buscamos un inversionista que, como nosotros, le haga sentido este proyecto y sepa visualizar el éxito de este invento en etapas tempranas de su creación.</a:t>
            </a:r>
          </a:p>
          <a:p>
            <a:pPr algn="just">
              <a:lnSpc>
                <a:spcPct val="107000"/>
              </a:lnSpc>
            </a:pPr>
            <a:endParaRPr lang="es-CL" kern="100" dirty="0">
              <a:latin typeface="Aptos" panose="020B0004020202020204" pitchFamily="34" charset="0"/>
              <a:cs typeface="Times New Roman" panose="02020603050405020304" pitchFamily="18" charset="0"/>
            </a:endParaRPr>
          </a:p>
          <a:p>
            <a:pPr algn="just">
              <a:lnSpc>
                <a:spcPct val="107000"/>
              </a:lnSpc>
            </a:pPr>
            <a:r>
              <a:rPr lang="es-CL" sz="1800" kern="100" dirty="0">
                <a:latin typeface="Aptos" panose="020B0004020202020204" pitchFamily="34" charset="0"/>
                <a:cs typeface="Times New Roman" panose="02020603050405020304" pitchFamily="18" charset="0"/>
              </a:rPr>
              <a:t>	Buscamos un inversionista de capital que vea una oportunidad real de mercado en este emprendimiento. </a:t>
            </a:r>
          </a:p>
          <a:p>
            <a:pPr algn="just">
              <a:lnSpc>
                <a:spcPct val="107000"/>
              </a:lnSpc>
            </a:pPr>
            <a:endParaRPr lang="es-CL" sz="2400" kern="100" dirty="0">
              <a:latin typeface="Aptos" panose="020B0004020202020204" pitchFamily="34" charset="0"/>
              <a:cs typeface="Times New Roman" panose="02020603050405020304" pitchFamily="18" charset="0"/>
            </a:endParaRPr>
          </a:p>
          <a:p>
            <a:pPr algn="just">
              <a:lnSpc>
                <a:spcPct val="107000"/>
              </a:lnSpc>
            </a:pPr>
            <a:r>
              <a:rPr lang="es-CL" kern="100" dirty="0">
                <a:latin typeface="Aptos" panose="020B0004020202020204" pitchFamily="34" charset="0"/>
                <a:cs typeface="Times New Roman" panose="02020603050405020304" pitchFamily="18" charset="0"/>
              </a:rPr>
              <a:t>            </a:t>
            </a:r>
            <a:r>
              <a:rPr lang="es-CL" sz="1800" kern="100" dirty="0">
                <a:latin typeface="Aptos" panose="020B0004020202020204" pitchFamily="34" charset="0"/>
                <a:cs typeface="Times New Roman" panose="02020603050405020304" pitchFamily="18" charset="0"/>
              </a:rPr>
              <a:t>Buscamos a un inversionista que, en el caso de ser socio, complemente nuestro proyecto con un rol participativo y creativo.</a:t>
            </a:r>
          </a:p>
          <a:p>
            <a:pPr algn="just">
              <a:lnSpc>
                <a:spcPct val="107000"/>
              </a:lnSpc>
            </a:pPr>
            <a:endParaRPr lang="es-CL" sz="1800" kern="100" dirty="0">
              <a:latin typeface="Aptos" panose="020B0004020202020204" pitchFamily="34" charset="0"/>
              <a:cs typeface="Times New Roman" panose="02020603050405020304" pitchFamily="18" charset="0"/>
            </a:endParaRPr>
          </a:p>
          <a:p>
            <a:pPr algn="just">
              <a:lnSpc>
                <a:spcPct val="107000"/>
              </a:lnSpc>
            </a:pPr>
            <a:endParaRPr lang="es-CL" kern="100" dirty="0">
              <a:latin typeface="Aptos" panose="020B0004020202020204" pitchFamily="34" charset="0"/>
              <a:cs typeface="Times New Roman" panose="02020603050405020304" pitchFamily="18" charset="0"/>
            </a:endParaRPr>
          </a:p>
        </p:txBody>
      </p:sp>
      <p:pic>
        <p:nvPicPr>
          <p:cNvPr id="24" name="Gráfico 23" descr="Insignia 1 con relleno sólido">
            <a:extLst>
              <a:ext uri="{FF2B5EF4-FFF2-40B4-BE49-F238E27FC236}">
                <a16:creationId xmlns:a16="http://schemas.microsoft.com/office/drawing/2014/main" id="{CAD76322-3435-86C4-CB0F-D3784B387F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79192" y="2083563"/>
            <a:ext cx="733403" cy="733403"/>
          </a:xfrm>
          <a:prstGeom prst="rect">
            <a:avLst/>
          </a:prstGeom>
        </p:spPr>
      </p:pic>
      <p:pic>
        <p:nvPicPr>
          <p:cNvPr id="5" name="Gráfico 4" descr="Insignia con relleno sólido">
            <a:extLst>
              <a:ext uri="{FF2B5EF4-FFF2-40B4-BE49-F238E27FC236}">
                <a16:creationId xmlns:a16="http://schemas.microsoft.com/office/drawing/2014/main" id="{FEFDA8D2-23E2-F477-3C92-A048404931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15100" y="3267891"/>
            <a:ext cx="733403" cy="733403"/>
          </a:xfrm>
          <a:prstGeom prst="rect">
            <a:avLst/>
          </a:prstGeom>
        </p:spPr>
      </p:pic>
      <p:pic>
        <p:nvPicPr>
          <p:cNvPr id="7" name="Gráfico 6" descr="Insignia 3 con relleno sólido">
            <a:extLst>
              <a:ext uri="{FF2B5EF4-FFF2-40B4-BE49-F238E27FC236}">
                <a16:creationId xmlns:a16="http://schemas.microsoft.com/office/drawing/2014/main" id="{E75EEBDD-7FB3-C612-6AA8-177AD407C5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57040" y="4209146"/>
            <a:ext cx="739601" cy="739601"/>
          </a:xfrm>
          <a:prstGeom prst="rect">
            <a:avLst/>
          </a:prstGeom>
        </p:spPr>
      </p:pic>
      <p:pic>
        <p:nvPicPr>
          <p:cNvPr id="3" name="Imagen 2">
            <a:extLst>
              <a:ext uri="{FF2B5EF4-FFF2-40B4-BE49-F238E27FC236}">
                <a16:creationId xmlns:a16="http://schemas.microsoft.com/office/drawing/2014/main" id="{9A84F784-9D3D-8638-ACD1-8E4C3C27A36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ECCF10D2-9847-61D3-8783-AD43F958F05A}"/>
              </a:ext>
            </a:extLst>
          </p:cNvPr>
          <p:cNvSpPr>
            <a:spLocks noGrp="1"/>
          </p:cNvSpPr>
          <p:nvPr>
            <p:ph type="sldNum" sz="quarter" idx="12"/>
          </p:nvPr>
        </p:nvSpPr>
        <p:spPr/>
        <p:txBody>
          <a:bodyPr/>
          <a:lstStyle/>
          <a:p>
            <a:fld id="{3EBF25D2-31FF-496A-992A-CDEF76F435A7}" type="slidenum">
              <a:rPr lang="es-CL" smtClean="0"/>
              <a:t>23</a:t>
            </a:fld>
            <a:endParaRPr lang="es-CL"/>
          </a:p>
        </p:txBody>
      </p:sp>
      <p:pic>
        <p:nvPicPr>
          <p:cNvPr id="12" name="Imagen 11" descr="Logotipo, nombre de la empresa">
            <a:extLst>
              <a:ext uri="{FF2B5EF4-FFF2-40B4-BE49-F238E27FC236}">
                <a16:creationId xmlns:a16="http://schemas.microsoft.com/office/drawing/2014/main" id="{700F959E-FC79-1CF0-486C-16A100BF844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
        <p:nvSpPr>
          <p:cNvPr id="14" name="Título 1">
            <a:extLst>
              <a:ext uri="{FF2B5EF4-FFF2-40B4-BE49-F238E27FC236}">
                <a16:creationId xmlns:a16="http://schemas.microsoft.com/office/drawing/2014/main" id="{8B2DB5C1-A9E1-56F5-B445-1A5A2EE76AA8}"/>
              </a:ext>
            </a:extLst>
          </p:cNvPr>
          <p:cNvSpPr>
            <a:spLocks noGrp="1"/>
          </p:cNvSpPr>
          <p:nvPr>
            <p:ph type="title"/>
          </p:nvPr>
        </p:nvSpPr>
        <p:spPr>
          <a:xfrm>
            <a:off x="838200" y="365125"/>
            <a:ext cx="10515600" cy="1325563"/>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Qué buscamos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(PI)</a:t>
            </a:r>
            <a:endParaRPr lang="es-CL" sz="3000" b="1" dirty="0">
              <a:solidFill>
                <a:schemeClr val="tx1">
                  <a:lumMod val="85000"/>
                  <a:lumOff val="15000"/>
                </a:schemeClr>
              </a:solidFill>
            </a:endParaRPr>
          </a:p>
        </p:txBody>
      </p:sp>
    </p:spTree>
    <p:extLst>
      <p:ext uri="{BB962C8B-B14F-4D97-AF65-F5344CB8AC3E}">
        <p14:creationId xmlns:p14="http://schemas.microsoft.com/office/powerpoint/2010/main" val="4053459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D14E0-0701-D987-0013-A2EB528F216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2A989F7-F5F7-055A-F932-4BC8C5808670}"/>
              </a:ext>
            </a:extLst>
          </p:cNvPr>
          <p:cNvSpPr>
            <a:spLocks noGrp="1"/>
          </p:cNvSpPr>
          <p:nvPr>
            <p:ph type="title"/>
          </p:nvPr>
        </p:nvSpPr>
        <p:spPr>
          <a:xfrm>
            <a:off x="838200" y="365125"/>
            <a:ext cx="10515600" cy="1325563"/>
          </a:xfrm>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Qué buscamos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(PI)</a:t>
            </a:r>
            <a:endParaRPr lang="es-CL" sz="3000" b="1" dirty="0">
              <a:solidFill>
                <a:schemeClr val="tx1">
                  <a:lumMod val="85000"/>
                  <a:lumOff val="15000"/>
                </a:schemeClr>
              </a:solidFill>
            </a:endParaRPr>
          </a:p>
        </p:txBody>
      </p:sp>
      <p:pic>
        <p:nvPicPr>
          <p:cNvPr id="21" name="Marcador de contenido 20" descr="Círculo con flecha a la izquierda contorno">
            <a:extLst>
              <a:ext uri="{FF2B5EF4-FFF2-40B4-BE49-F238E27FC236}">
                <a16:creationId xmlns:a16="http://schemas.microsoft.com/office/drawing/2014/main" id="{8520C184-C16E-8AAA-0FE7-E18E26AB9702}"/>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5638800" y="3544094"/>
            <a:ext cx="914400" cy="914400"/>
          </a:xfrm>
        </p:spPr>
      </p:pic>
      <p:sp>
        <p:nvSpPr>
          <p:cNvPr id="9" name="Paralelogramo 8">
            <a:extLst>
              <a:ext uri="{FF2B5EF4-FFF2-40B4-BE49-F238E27FC236}">
                <a16:creationId xmlns:a16="http://schemas.microsoft.com/office/drawing/2014/main" id="{1DD0A474-FCDE-6D43-45AD-59A401DB28F7}"/>
              </a:ext>
            </a:extLst>
          </p:cNvPr>
          <p:cNvSpPr/>
          <p:nvPr/>
        </p:nvSpPr>
        <p:spPr>
          <a:xfrm>
            <a:off x="724987"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Paralelogramo 9">
            <a:extLst>
              <a:ext uri="{FF2B5EF4-FFF2-40B4-BE49-F238E27FC236}">
                <a16:creationId xmlns:a16="http://schemas.microsoft.com/office/drawing/2014/main" id="{504D89F8-4E00-D996-24D4-44F1B7AD1A15}"/>
              </a:ext>
            </a:extLst>
          </p:cNvPr>
          <p:cNvSpPr/>
          <p:nvPr/>
        </p:nvSpPr>
        <p:spPr>
          <a:xfrm>
            <a:off x="5133703" y="3086894"/>
            <a:ext cx="1216152" cy="914400"/>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Paralelogramo 10">
            <a:extLst>
              <a:ext uri="{FF2B5EF4-FFF2-40B4-BE49-F238E27FC236}">
                <a16:creationId xmlns:a16="http://schemas.microsoft.com/office/drawing/2014/main" id="{91433299-FE4A-7AA9-E476-1EC465A68308}"/>
              </a:ext>
            </a:extLst>
          </p:cNvPr>
          <p:cNvSpPr/>
          <p:nvPr/>
        </p:nvSpPr>
        <p:spPr>
          <a:xfrm>
            <a:off x="9815430"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Paralelogramo 7">
            <a:extLst>
              <a:ext uri="{FF2B5EF4-FFF2-40B4-BE49-F238E27FC236}">
                <a16:creationId xmlns:a16="http://schemas.microsoft.com/office/drawing/2014/main" id="{7DDEE912-DB06-63E8-E384-FC626CBE9986}"/>
              </a:ext>
            </a:extLst>
          </p:cNvPr>
          <p:cNvSpPr/>
          <p:nvPr/>
        </p:nvSpPr>
        <p:spPr>
          <a:xfrm>
            <a:off x="1140822" y="1825625"/>
            <a:ext cx="9797143" cy="4351338"/>
          </a:xfrm>
          <a:prstGeom prst="parallelogram">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lIns="0" rtlCol="0" anchor="t" anchorCtr="0"/>
          <a:lstStyle/>
          <a:p>
            <a:pPr algn="just">
              <a:lnSpc>
                <a:spcPct val="107000"/>
              </a:lnSpc>
            </a:pPr>
            <a:r>
              <a:rPr lang="es-CL" kern="100" dirty="0">
                <a:latin typeface="Aptos" panose="020B0004020202020204" pitchFamily="34" charset="0"/>
                <a:cs typeface="Times New Roman" panose="02020603050405020304" pitchFamily="18" charset="0"/>
              </a:rPr>
              <a:t>	</a:t>
            </a:r>
          </a:p>
          <a:p>
            <a:pPr algn="just">
              <a:lnSpc>
                <a:spcPct val="107000"/>
              </a:lnSpc>
            </a:pPr>
            <a:r>
              <a:rPr lang="es-CL" kern="100" dirty="0">
                <a:latin typeface="Aptos" panose="020B0004020202020204" pitchFamily="34" charset="0"/>
                <a:cs typeface="Times New Roman" panose="02020603050405020304" pitchFamily="18" charset="0"/>
              </a:rPr>
              <a:t>	Buscamos </a:t>
            </a:r>
            <a:r>
              <a:rPr lang="es-CL" sz="1800" kern="100" dirty="0">
                <a:latin typeface="Aptos" panose="020B0004020202020204" pitchFamily="34" charset="0"/>
                <a:cs typeface="Times New Roman" panose="02020603050405020304" pitchFamily="18" charset="0"/>
              </a:rPr>
              <a:t>un tercero que aporte su red de contactos en el sector a fin de colaborar con esta barrera de entrada del negocio. </a:t>
            </a:r>
          </a:p>
          <a:p>
            <a:pPr algn="just">
              <a:lnSpc>
                <a:spcPct val="107000"/>
              </a:lnSpc>
            </a:pPr>
            <a:endParaRPr lang="es-CL" kern="100" dirty="0">
              <a:latin typeface="Aptos" panose="020B0004020202020204" pitchFamily="34" charset="0"/>
              <a:cs typeface="Times New Roman" panose="02020603050405020304" pitchFamily="18" charset="0"/>
            </a:endParaRPr>
          </a:p>
          <a:p>
            <a:pPr algn="just">
              <a:lnSpc>
                <a:spcPct val="107000"/>
              </a:lnSpc>
            </a:pPr>
            <a:r>
              <a:rPr lang="es-CL" sz="1800" u="sng" kern="100" dirty="0">
                <a:latin typeface="Aptos" panose="020B0004020202020204" pitchFamily="34" charset="0"/>
                <a:cs typeface="Times New Roman" panose="02020603050405020304" pitchFamily="18" charset="0"/>
              </a:rPr>
              <a:t>Con lo anterior, se pretende financiar</a:t>
            </a:r>
            <a:r>
              <a:rPr lang="es-CL" sz="1800" kern="100" dirty="0">
                <a:latin typeface="Aptos" panose="020B0004020202020204" pitchFamily="34" charset="0"/>
                <a:cs typeface="Times New Roman" panose="02020603050405020304" pitchFamily="18" charset="0"/>
              </a:rPr>
              <a:t>:</a:t>
            </a:r>
          </a:p>
          <a:p>
            <a:pPr marL="285750" indent="-285750" algn="just">
              <a:lnSpc>
                <a:spcPct val="107000"/>
              </a:lnSpc>
              <a:spcBef>
                <a:spcPts val="0"/>
              </a:spcBef>
              <a:buFont typeface="Arial" panose="020B0604020202020204" pitchFamily="34" charset="0"/>
              <a:buChar char="•"/>
            </a:pPr>
            <a:r>
              <a:rPr lang="es-CL" sz="1800" kern="100" dirty="0">
                <a:latin typeface="Aptos" panose="020B0004020202020204" pitchFamily="34" charset="0"/>
                <a:cs typeface="Times New Roman" panose="02020603050405020304" pitchFamily="18" charset="0"/>
              </a:rPr>
              <a:t>Construcción de primeras versiones operativa, inicialmente 2 unidades y al iniciar ventas una tercera unidad.</a:t>
            </a:r>
          </a:p>
          <a:p>
            <a:pPr marL="285750" indent="-285750" algn="just">
              <a:lnSpc>
                <a:spcPct val="107000"/>
              </a:lnSpc>
              <a:spcBef>
                <a:spcPts val="0"/>
              </a:spcBef>
              <a:buFont typeface="Arial" panose="020B0604020202020204" pitchFamily="34" charset="0"/>
              <a:buChar char="•"/>
            </a:pPr>
            <a:r>
              <a:rPr lang="es-CL" kern="100" dirty="0">
                <a:latin typeface="Aptos" panose="020B0004020202020204" pitchFamily="34" charset="0"/>
                <a:cs typeface="Times New Roman" panose="02020603050405020304" pitchFamily="18" charset="0"/>
              </a:rPr>
              <a:t>M</a:t>
            </a:r>
            <a:r>
              <a:rPr lang="es-CL" sz="1800" kern="100" dirty="0">
                <a:latin typeface="Aptos" panose="020B0004020202020204" pitchFamily="34" charset="0"/>
                <a:cs typeface="Times New Roman" panose="02020603050405020304" pitchFamily="18" charset="0"/>
              </a:rPr>
              <a:t>odelamiento, planimetría…</a:t>
            </a:r>
          </a:p>
          <a:p>
            <a:pPr marL="285750" indent="-285750" algn="just">
              <a:lnSpc>
                <a:spcPct val="107000"/>
              </a:lnSpc>
              <a:buFont typeface="Arial" panose="020B0604020202020204" pitchFamily="34" charset="0"/>
              <a:buChar char="•"/>
            </a:pPr>
            <a:r>
              <a:rPr lang="es-CL" kern="100" dirty="0">
                <a:latin typeface="Aptos" panose="020B0004020202020204" pitchFamily="34" charset="0"/>
                <a:cs typeface="Times New Roman" panose="02020603050405020304" pitchFamily="18" charset="0"/>
              </a:rPr>
              <a:t>Capital de trabajo </a:t>
            </a:r>
          </a:p>
          <a:p>
            <a:pPr marL="285750" indent="-285750" algn="just">
              <a:lnSpc>
                <a:spcPct val="107000"/>
              </a:lnSpc>
              <a:spcBef>
                <a:spcPts val="0"/>
              </a:spcBef>
              <a:buFont typeface="Arial" panose="020B0604020202020204" pitchFamily="34" charset="0"/>
              <a:buChar char="•"/>
            </a:pPr>
            <a:r>
              <a:rPr lang="es-CL" sz="1800" kern="100" dirty="0">
                <a:latin typeface="Aptos" panose="020B0004020202020204" pitchFamily="34" charset="0"/>
                <a:cs typeface="Times New Roman" panose="02020603050405020304" pitchFamily="18" charset="0"/>
              </a:rPr>
              <a:t>HH de funciones detalladas en plan comercial</a:t>
            </a:r>
          </a:p>
          <a:p>
            <a:pPr marL="285750" indent="-285750" algn="just">
              <a:lnSpc>
                <a:spcPct val="107000"/>
              </a:lnSpc>
              <a:spcBef>
                <a:spcPts val="0"/>
              </a:spcBef>
              <a:buFont typeface="Arial" panose="020B0604020202020204" pitchFamily="34" charset="0"/>
              <a:buChar char="•"/>
            </a:pPr>
            <a:r>
              <a:rPr lang="es-CL" kern="100" dirty="0">
                <a:latin typeface="Aptos" panose="020B0004020202020204" pitchFamily="34" charset="0"/>
                <a:cs typeface="Times New Roman" panose="02020603050405020304" pitchFamily="18" charset="0"/>
              </a:rPr>
              <a:t>Gastos iniciales de puesta en marcha</a:t>
            </a:r>
            <a:endParaRPr lang="es-CL" sz="1800" kern="100" dirty="0">
              <a:latin typeface="Aptos" panose="020B0004020202020204" pitchFamily="34" charset="0"/>
              <a:cs typeface="Times New Roman" panose="02020603050405020304" pitchFamily="18" charset="0"/>
            </a:endParaRPr>
          </a:p>
          <a:p>
            <a:pPr algn="just">
              <a:lnSpc>
                <a:spcPct val="107000"/>
              </a:lnSpc>
            </a:pPr>
            <a:endParaRPr lang="es-CL" kern="100" dirty="0">
              <a:latin typeface="Aptos" panose="020B0004020202020204" pitchFamily="34" charset="0"/>
              <a:cs typeface="Times New Roman" panose="02020603050405020304" pitchFamily="18" charset="0"/>
            </a:endParaRPr>
          </a:p>
          <a:p>
            <a:pPr algn="just">
              <a:lnSpc>
                <a:spcPct val="107000"/>
              </a:lnSpc>
            </a:pPr>
            <a:endParaRPr lang="es-CL" sz="1800" kern="100" dirty="0">
              <a:latin typeface="Aptos" panose="020B0004020202020204" pitchFamily="34" charset="0"/>
              <a:cs typeface="Times New Roman" panose="02020603050405020304" pitchFamily="18" charset="0"/>
            </a:endParaRPr>
          </a:p>
          <a:p>
            <a:pPr algn="just">
              <a:lnSpc>
                <a:spcPct val="107000"/>
              </a:lnSpc>
            </a:pPr>
            <a:endParaRPr lang="es-CL" kern="100" dirty="0">
              <a:latin typeface="Aptos" panose="020B0004020202020204" pitchFamily="34" charset="0"/>
              <a:cs typeface="Times New Roman" panose="02020603050405020304" pitchFamily="18" charset="0"/>
            </a:endParaRPr>
          </a:p>
          <a:p>
            <a:pPr algn="just">
              <a:lnSpc>
                <a:spcPct val="107000"/>
              </a:lnSpc>
            </a:pPr>
            <a:endParaRPr lang="es-CL" kern="100" dirty="0">
              <a:latin typeface="Aptos" panose="020B0004020202020204" pitchFamily="34" charset="0"/>
              <a:cs typeface="Times New Roman" panose="02020603050405020304" pitchFamily="18" charset="0"/>
            </a:endParaRPr>
          </a:p>
          <a:p>
            <a:pPr algn="just">
              <a:lnSpc>
                <a:spcPct val="107000"/>
              </a:lnSpc>
            </a:pPr>
            <a:endParaRPr lang="es-CL" kern="100" dirty="0">
              <a:latin typeface="Aptos" panose="020B0004020202020204" pitchFamily="34" charset="0"/>
              <a:cs typeface="Times New Roman" panose="02020603050405020304" pitchFamily="18" charset="0"/>
            </a:endParaRPr>
          </a:p>
          <a:p>
            <a:pPr algn="just">
              <a:lnSpc>
                <a:spcPct val="107000"/>
              </a:lnSpc>
            </a:pPr>
            <a:endParaRPr lang="es-CL" kern="100" dirty="0">
              <a:latin typeface="Aptos" panose="020B0004020202020204" pitchFamily="34" charset="0"/>
              <a:cs typeface="Times New Roman" panose="02020603050405020304" pitchFamily="18" charset="0"/>
            </a:endParaRPr>
          </a:p>
          <a:p>
            <a:pPr algn="just">
              <a:lnSpc>
                <a:spcPct val="107000"/>
              </a:lnSpc>
            </a:pPr>
            <a:endParaRPr lang="es-CL" kern="100" dirty="0">
              <a:latin typeface="Aptos" panose="020B0004020202020204" pitchFamily="34" charset="0"/>
              <a:cs typeface="Times New Roman" panose="02020603050405020304" pitchFamily="18" charset="0"/>
            </a:endParaRPr>
          </a:p>
        </p:txBody>
      </p:sp>
      <p:pic>
        <p:nvPicPr>
          <p:cNvPr id="3" name="Gráfico 2" descr="Insignia 4 con relleno sólido">
            <a:extLst>
              <a:ext uri="{FF2B5EF4-FFF2-40B4-BE49-F238E27FC236}">
                <a16:creationId xmlns:a16="http://schemas.microsoft.com/office/drawing/2014/main" id="{37014128-07AE-8585-83EE-9C7CD1A180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51028" y="2330844"/>
            <a:ext cx="758290" cy="758290"/>
          </a:xfrm>
          <a:prstGeom prst="rect">
            <a:avLst/>
          </a:prstGeom>
        </p:spPr>
      </p:pic>
      <p:pic>
        <p:nvPicPr>
          <p:cNvPr id="5" name="Imagen 4">
            <a:extLst>
              <a:ext uri="{FF2B5EF4-FFF2-40B4-BE49-F238E27FC236}">
                <a16:creationId xmlns:a16="http://schemas.microsoft.com/office/drawing/2014/main" id="{2CB7DE87-3460-5EB8-8281-196A8DD3D1D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8F99148D-48C1-95C2-6A02-F38A0539D8F3}"/>
              </a:ext>
            </a:extLst>
          </p:cNvPr>
          <p:cNvSpPr>
            <a:spLocks noGrp="1"/>
          </p:cNvSpPr>
          <p:nvPr>
            <p:ph type="sldNum" sz="quarter" idx="12"/>
          </p:nvPr>
        </p:nvSpPr>
        <p:spPr/>
        <p:txBody>
          <a:bodyPr/>
          <a:lstStyle/>
          <a:p>
            <a:fld id="{3EBF25D2-31FF-496A-992A-CDEF76F435A7}" type="slidenum">
              <a:rPr lang="es-CL" smtClean="0"/>
              <a:t>24</a:t>
            </a:fld>
            <a:endParaRPr lang="es-CL"/>
          </a:p>
        </p:txBody>
      </p:sp>
      <p:pic>
        <p:nvPicPr>
          <p:cNvPr id="7" name="Imagen 6" descr="Logotipo, nombre de la empresa">
            <a:extLst>
              <a:ext uri="{FF2B5EF4-FFF2-40B4-BE49-F238E27FC236}">
                <a16:creationId xmlns:a16="http://schemas.microsoft.com/office/drawing/2014/main" id="{DCB211BB-6872-E2A9-0CDF-C045301BC1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1132156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750FA-FBA2-10D6-48CC-BE2A8C2BAC3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3C067B1-D4FA-0F21-9419-E7FEE39CB75E}"/>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Qué ofrecemos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(PI)</a:t>
            </a:r>
            <a:endParaRPr lang="es-CL" sz="3000" b="1" dirty="0">
              <a:solidFill>
                <a:schemeClr val="tx1">
                  <a:lumMod val="85000"/>
                  <a:lumOff val="15000"/>
                </a:schemeClr>
              </a:solidFill>
            </a:endParaRPr>
          </a:p>
        </p:txBody>
      </p:sp>
      <p:pic>
        <p:nvPicPr>
          <p:cNvPr id="21" name="Marcador de contenido 20" descr="Círculo con flecha a la izquierda contorno">
            <a:extLst>
              <a:ext uri="{FF2B5EF4-FFF2-40B4-BE49-F238E27FC236}">
                <a16:creationId xmlns:a16="http://schemas.microsoft.com/office/drawing/2014/main" id="{8492557F-CF86-51A3-027C-AB11B4FE6691}"/>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5638800" y="3544094"/>
            <a:ext cx="914400" cy="914400"/>
          </a:xfrm>
        </p:spPr>
      </p:pic>
      <p:sp>
        <p:nvSpPr>
          <p:cNvPr id="9" name="Paralelogramo 8">
            <a:extLst>
              <a:ext uri="{FF2B5EF4-FFF2-40B4-BE49-F238E27FC236}">
                <a16:creationId xmlns:a16="http://schemas.microsoft.com/office/drawing/2014/main" id="{9A214A45-4C72-45E5-E53D-C6ED4B7548C6}"/>
              </a:ext>
            </a:extLst>
          </p:cNvPr>
          <p:cNvSpPr/>
          <p:nvPr/>
        </p:nvSpPr>
        <p:spPr>
          <a:xfrm>
            <a:off x="724987"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Paralelogramo 9">
            <a:extLst>
              <a:ext uri="{FF2B5EF4-FFF2-40B4-BE49-F238E27FC236}">
                <a16:creationId xmlns:a16="http://schemas.microsoft.com/office/drawing/2014/main" id="{69A8B632-8145-AB38-CD36-4F2C01760751}"/>
              </a:ext>
            </a:extLst>
          </p:cNvPr>
          <p:cNvSpPr/>
          <p:nvPr/>
        </p:nvSpPr>
        <p:spPr>
          <a:xfrm>
            <a:off x="5133703" y="3086894"/>
            <a:ext cx="1216152" cy="914400"/>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Paralelogramo 10">
            <a:extLst>
              <a:ext uri="{FF2B5EF4-FFF2-40B4-BE49-F238E27FC236}">
                <a16:creationId xmlns:a16="http://schemas.microsoft.com/office/drawing/2014/main" id="{72F19E8C-C6E4-5A89-1AF3-83C703532F8E}"/>
              </a:ext>
            </a:extLst>
          </p:cNvPr>
          <p:cNvSpPr/>
          <p:nvPr/>
        </p:nvSpPr>
        <p:spPr>
          <a:xfrm>
            <a:off x="9815430"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Paralelogramo 7">
            <a:extLst>
              <a:ext uri="{FF2B5EF4-FFF2-40B4-BE49-F238E27FC236}">
                <a16:creationId xmlns:a16="http://schemas.microsoft.com/office/drawing/2014/main" id="{D4D23697-1A1E-AF6B-6696-70B55D342FA0}"/>
              </a:ext>
            </a:extLst>
          </p:cNvPr>
          <p:cNvSpPr/>
          <p:nvPr/>
        </p:nvSpPr>
        <p:spPr>
          <a:xfrm>
            <a:off x="1140822" y="1825625"/>
            <a:ext cx="9797143" cy="4351338"/>
          </a:xfrm>
          <a:prstGeom prst="parallelogram">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MX" sz="1600" kern="100" dirty="0">
                <a:latin typeface="Aptos" panose="020B0004020202020204" pitchFamily="34" charset="0"/>
                <a:ea typeface="Aptos" panose="020B0004020202020204" pitchFamily="34" charset="0"/>
                <a:cs typeface="Times New Roman" panose="02020603050405020304" pitchFamily="18" charset="0"/>
              </a:rPr>
              <a:t>	</a:t>
            </a:r>
            <a:r>
              <a:rPr lang="es-MX" kern="100" dirty="0">
                <a:latin typeface="Aptos" panose="020B0004020202020204" pitchFamily="34" charset="0"/>
                <a:ea typeface="Aptos" panose="020B0004020202020204" pitchFamily="34" charset="0"/>
                <a:cs typeface="Times New Roman" panose="02020603050405020304" pitchFamily="18" charset="0"/>
              </a:rPr>
              <a:t>Ingresar a un mercado sólido, basado en la política energética 	de Chile, en sus compromisos internacionales, y en la confianza extranjera reflejada en la inversión de los últimos años. </a:t>
            </a:r>
          </a:p>
          <a:p>
            <a:pPr algn="just"/>
            <a:endParaRPr lang="es-MX" kern="100" dirty="0">
              <a:latin typeface="Aptos" panose="020B0004020202020204" pitchFamily="34" charset="0"/>
              <a:ea typeface="Aptos" panose="020B0004020202020204" pitchFamily="34" charset="0"/>
              <a:cs typeface="Times New Roman" panose="02020603050405020304" pitchFamily="18" charset="0"/>
            </a:endParaRPr>
          </a:p>
          <a:p>
            <a:pPr algn="just"/>
            <a:endParaRPr lang="es-MX" b="1" kern="100" dirty="0">
              <a:latin typeface="Aptos" panose="020B0004020202020204" pitchFamily="34" charset="0"/>
              <a:ea typeface="Aptos" panose="020B0004020202020204" pitchFamily="34" charset="0"/>
              <a:cs typeface="Times New Roman" panose="02020603050405020304" pitchFamily="18" charset="0"/>
            </a:endParaRPr>
          </a:p>
          <a:p>
            <a:pPr algn="just"/>
            <a:r>
              <a:rPr lang="es-MX" b="1" kern="100" dirty="0">
                <a:latin typeface="Aptos" panose="020B0004020202020204" pitchFamily="34" charset="0"/>
                <a:ea typeface="Aptos" panose="020B0004020202020204" pitchFamily="34" charset="0"/>
                <a:cs typeface="Times New Roman" panose="02020603050405020304" pitchFamily="18" charset="0"/>
              </a:rPr>
              <a:t>	Re</a:t>
            </a:r>
            <a:r>
              <a:rPr lang="es-MX" b="1" u="sng" kern="100" dirty="0">
                <a:latin typeface="Aptos" panose="020B0004020202020204" pitchFamily="34" charset="0"/>
                <a:ea typeface="Aptos" panose="020B0004020202020204" pitchFamily="34" charset="0"/>
                <a:cs typeface="Times New Roman" panose="02020603050405020304" pitchFamily="18" charset="0"/>
              </a:rPr>
              <a:t>f</a:t>
            </a:r>
            <a:r>
              <a:rPr lang="es-MX" b="1" kern="100" dirty="0">
                <a:latin typeface="Aptos" panose="020B0004020202020204" pitchFamily="34" charset="0"/>
                <a:ea typeface="Aptos" panose="020B0004020202020204" pitchFamily="34" charset="0"/>
                <a:cs typeface="Times New Roman" panose="02020603050405020304" pitchFamily="18" charset="0"/>
              </a:rPr>
              <a:t>.:</a:t>
            </a:r>
            <a:r>
              <a:rPr lang="es-MX" kern="100" dirty="0">
                <a:latin typeface="Aptos" panose="020B0004020202020204" pitchFamily="34" charset="0"/>
                <a:ea typeface="Aptos" panose="020B0004020202020204" pitchFamily="34" charset="0"/>
                <a:cs typeface="Times New Roman" panose="02020603050405020304" pitchFamily="18" charset="0"/>
              </a:rPr>
              <a:t> según </a:t>
            </a:r>
            <a:r>
              <a:rPr lang="es-MX" kern="100" dirty="0" err="1">
                <a:latin typeface="Aptos" panose="020B0004020202020204" pitchFamily="34" charset="0"/>
                <a:ea typeface="Aptos" panose="020B0004020202020204" pitchFamily="34" charset="0"/>
                <a:cs typeface="Times New Roman" panose="02020603050405020304" pitchFamily="18" charset="0"/>
              </a:rPr>
              <a:t>InvestChile</a:t>
            </a:r>
            <a:r>
              <a:rPr lang="es-MX" kern="100" dirty="0">
                <a:latin typeface="Aptos" panose="020B0004020202020204" pitchFamily="34" charset="0"/>
                <a:ea typeface="Aptos" panose="020B0004020202020204" pitchFamily="34" charset="0"/>
                <a:cs typeface="Times New Roman" panose="02020603050405020304" pitchFamily="18" charset="0"/>
              </a:rPr>
              <a:t>, a junio de 2024 las empresas 	extranjeras concentraron sus inversiones principalmente en 	tres sectores: Energía, con US$ 17.455 millones; Minería, con 	US$ 6.366 millones; y Servicios Globales con US$ 5.457 	millones. Tanto en Energía como en Minería, el monto de los 	proyectos creció respecto a junio de 2023: 41% y 25% 	respectivamente. </a:t>
            </a:r>
          </a:p>
        </p:txBody>
      </p:sp>
      <p:pic>
        <p:nvPicPr>
          <p:cNvPr id="24" name="Gráfico 23" descr="Insignia 1 con relleno sólido">
            <a:extLst>
              <a:ext uri="{FF2B5EF4-FFF2-40B4-BE49-F238E27FC236}">
                <a16:creationId xmlns:a16="http://schemas.microsoft.com/office/drawing/2014/main" id="{D93E6714-5490-3BC9-D446-2285A4DA53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98425" y="2267145"/>
            <a:ext cx="733403" cy="733403"/>
          </a:xfrm>
          <a:prstGeom prst="rect">
            <a:avLst/>
          </a:prstGeom>
        </p:spPr>
      </p:pic>
      <p:pic>
        <p:nvPicPr>
          <p:cNvPr id="7" name="Gráfico 6" descr="Crecimiento empresarial con relleno sólido">
            <a:extLst>
              <a:ext uri="{FF2B5EF4-FFF2-40B4-BE49-F238E27FC236}">
                <a16:creationId xmlns:a16="http://schemas.microsoft.com/office/drawing/2014/main" id="{FC7C5875-543E-EEA6-3407-C954698F04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10449" y="4050401"/>
            <a:ext cx="1137485" cy="1137485"/>
          </a:xfrm>
          <a:prstGeom prst="rect">
            <a:avLst/>
          </a:prstGeom>
        </p:spPr>
      </p:pic>
      <p:pic>
        <p:nvPicPr>
          <p:cNvPr id="3" name="Imagen 2">
            <a:extLst>
              <a:ext uri="{FF2B5EF4-FFF2-40B4-BE49-F238E27FC236}">
                <a16:creationId xmlns:a16="http://schemas.microsoft.com/office/drawing/2014/main" id="{06DFFB29-B91C-3983-44BC-95B1429BAF2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0E357432-D22A-6EE6-E79D-7939D0F7564E}"/>
              </a:ext>
            </a:extLst>
          </p:cNvPr>
          <p:cNvSpPr>
            <a:spLocks noGrp="1"/>
          </p:cNvSpPr>
          <p:nvPr>
            <p:ph type="sldNum" sz="quarter" idx="12"/>
          </p:nvPr>
        </p:nvSpPr>
        <p:spPr/>
        <p:txBody>
          <a:bodyPr/>
          <a:lstStyle/>
          <a:p>
            <a:fld id="{3EBF25D2-31FF-496A-992A-CDEF76F435A7}" type="slidenum">
              <a:rPr lang="es-CL" smtClean="0"/>
              <a:t>25</a:t>
            </a:fld>
            <a:endParaRPr lang="es-CL"/>
          </a:p>
        </p:txBody>
      </p:sp>
      <p:pic>
        <p:nvPicPr>
          <p:cNvPr id="6" name="Imagen 5" descr="Logotipo, nombre de la empresa">
            <a:extLst>
              <a:ext uri="{FF2B5EF4-FFF2-40B4-BE49-F238E27FC236}">
                <a16:creationId xmlns:a16="http://schemas.microsoft.com/office/drawing/2014/main" id="{009BCD19-5F92-1427-22DE-0291F013B1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896813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E06AD-7489-4CF7-6DAF-07833EC1552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03901D7-017A-7790-B4C8-5EF743F3B9EB}"/>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Qué ofrecemos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(PI)</a:t>
            </a:r>
            <a:endParaRPr lang="es-CL" sz="3000" b="1" dirty="0">
              <a:solidFill>
                <a:schemeClr val="tx1">
                  <a:lumMod val="85000"/>
                  <a:lumOff val="15000"/>
                </a:schemeClr>
              </a:solidFill>
            </a:endParaRPr>
          </a:p>
        </p:txBody>
      </p:sp>
      <p:pic>
        <p:nvPicPr>
          <p:cNvPr id="21" name="Marcador de contenido 20" descr="Círculo con flecha a la izquierda contorno">
            <a:extLst>
              <a:ext uri="{FF2B5EF4-FFF2-40B4-BE49-F238E27FC236}">
                <a16:creationId xmlns:a16="http://schemas.microsoft.com/office/drawing/2014/main" id="{F4B3B0AD-FE77-9A28-ECC9-02586120AC58}"/>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5638800" y="3544094"/>
            <a:ext cx="914400" cy="914400"/>
          </a:xfrm>
        </p:spPr>
      </p:pic>
      <p:sp>
        <p:nvSpPr>
          <p:cNvPr id="9" name="Paralelogramo 8">
            <a:extLst>
              <a:ext uri="{FF2B5EF4-FFF2-40B4-BE49-F238E27FC236}">
                <a16:creationId xmlns:a16="http://schemas.microsoft.com/office/drawing/2014/main" id="{0208D836-3B51-36A0-2D34-6D22FE50DCA3}"/>
              </a:ext>
            </a:extLst>
          </p:cNvPr>
          <p:cNvSpPr/>
          <p:nvPr/>
        </p:nvSpPr>
        <p:spPr>
          <a:xfrm>
            <a:off x="724987"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Paralelogramo 9">
            <a:extLst>
              <a:ext uri="{FF2B5EF4-FFF2-40B4-BE49-F238E27FC236}">
                <a16:creationId xmlns:a16="http://schemas.microsoft.com/office/drawing/2014/main" id="{DAEF96FF-4C46-EBFC-33CA-60F2D3D3FF0A}"/>
              </a:ext>
            </a:extLst>
          </p:cNvPr>
          <p:cNvSpPr/>
          <p:nvPr/>
        </p:nvSpPr>
        <p:spPr>
          <a:xfrm>
            <a:off x="5133703" y="3086894"/>
            <a:ext cx="1216152" cy="914400"/>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Paralelogramo 10">
            <a:extLst>
              <a:ext uri="{FF2B5EF4-FFF2-40B4-BE49-F238E27FC236}">
                <a16:creationId xmlns:a16="http://schemas.microsoft.com/office/drawing/2014/main" id="{35B91EED-AEFF-CAA5-25CE-24464A9925E2}"/>
              </a:ext>
            </a:extLst>
          </p:cNvPr>
          <p:cNvSpPr/>
          <p:nvPr/>
        </p:nvSpPr>
        <p:spPr>
          <a:xfrm>
            <a:off x="9815430"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Paralelogramo 7">
            <a:extLst>
              <a:ext uri="{FF2B5EF4-FFF2-40B4-BE49-F238E27FC236}">
                <a16:creationId xmlns:a16="http://schemas.microsoft.com/office/drawing/2014/main" id="{285BFB23-A541-4D19-191B-B6404EBA4F67}"/>
              </a:ext>
            </a:extLst>
          </p:cNvPr>
          <p:cNvSpPr/>
          <p:nvPr/>
        </p:nvSpPr>
        <p:spPr>
          <a:xfrm>
            <a:off x="1140822" y="1825625"/>
            <a:ext cx="9797143" cy="4351338"/>
          </a:xfrm>
          <a:prstGeom prst="parallelogram">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CL" kern="100" dirty="0">
                <a:latin typeface="Aptos" panose="020B0004020202020204" pitchFamily="34" charset="0"/>
                <a:ea typeface="Aptos" panose="020B0004020202020204" pitchFamily="34" charset="0"/>
                <a:cs typeface="Times New Roman" panose="02020603050405020304" pitchFamily="18" charset="0"/>
              </a:rPr>
              <a:t>	Ingresar a un </a:t>
            </a:r>
            <a:r>
              <a:rPr lang="es-CL" u="sng" kern="100" dirty="0">
                <a:latin typeface="Aptos" panose="020B0004020202020204" pitchFamily="34" charset="0"/>
                <a:ea typeface="Aptos" panose="020B0004020202020204" pitchFamily="34" charset="0"/>
                <a:cs typeface="Times New Roman" panose="02020603050405020304" pitchFamily="18" charset="0"/>
              </a:rPr>
              <a:t>mercado en gran expansión</a:t>
            </a:r>
            <a:r>
              <a:rPr lang="es-CL" kern="100" dirty="0">
                <a:latin typeface="Aptos" panose="020B0004020202020204" pitchFamily="34" charset="0"/>
                <a:ea typeface="Aptos" panose="020B0004020202020204" pitchFamily="34" charset="0"/>
                <a:cs typeface="Times New Roman" panose="02020603050405020304" pitchFamily="18" charset="0"/>
              </a:rPr>
              <a:t>, y con infinitas                                    posibilidades de nuevos negocios.</a:t>
            </a:r>
          </a:p>
          <a:p>
            <a:pPr algn="just"/>
            <a:endParaRPr lang="es-CL" kern="100" dirty="0">
              <a:latin typeface="Aptos" panose="020B0004020202020204" pitchFamily="34" charset="0"/>
              <a:ea typeface="Aptos" panose="020B0004020202020204" pitchFamily="34" charset="0"/>
              <a:cs typeface="Times New Roman" panose="02020603050405020304" pitchFamily="18" charset="0"/>
            </a:endParaRPr>
          </a:p>
          <a:p>
            <a:pPr algn="just"/>
            <a:r>
              <a:rPr lang="es-CL" u="sng" kern="100" dirty="0">
                <a:latin typeface="Aptos" panose="020B0004020202020204" pitchFamily="34" charset="0"/>
                <a:ea typeface="Aptos" panose="020B0004020202020204" pitchFamily="34" charset="0"/>
                <a:cs typeface="Times New Roman" panose="02020603050405020304" pitchFamily="18" charset="0"/>
              </a:rPr>
              <a:t>       </a:t>
            </a:r>
            <a:r>
              <a:rPr lang="es-CL" kern="100" dirty="0">
                <a:latin typeface="Aptos" panose="020B0004020202020204" pitchFamily="34" charset="0"/>
                <a:ea typeface="Aptos" panose="020B0004020202020204" pitchFamily="34" charset="0"/>
                <a:cs typeface="Times New Roman" panose="02020603050405020304" pitchFamily="18" charset="0"/>
              </a:rPr>
              <a:t>        </a:t>
            </a:r>
          </a:p>
          <a:p>
            <a:pPr algn="just"/>
            <a:r>
              <a:rPr lang="es-CL" kern="100" dirty="0">
                <a:latin typeface="Aptos" panose="020B0004020202020204" pitchFamily="34" charset="0"/>
                <a:ea typeface="Aptos" panose="020B0004020202020204" pitchFamily="34" charset="0"/>
                <a:cs typeface="Times New Roman" panose="02020603050405020304" pitchFamily="18" charset="0"/>
              </a:rPr>
              <a:t>           Acompañado de un </a:t>
            </a:r>
            <a:r>
              <a:rPr lang="es-CL" kern="100" dirty="0">
                <a:effectLst/>
                <a:latin typeface="Aptos" panose="020B0004020202020204" pitchFamily="34" charset="0"/>
                <a:ea typeface="Aptos" panose="020B0004020202020204" pitchFamily="34" charset="0"/>
                <a:cs typeface="Times New Roman" panose="02020603050405020304" pitchFamily="18" charset="0"/>
              </a:rPr>
              <a:t>equipo profesional con experiencia y trayectoria en el sector.</a:t>
            </a:r>
          </a:p>
          <a:p>
            <a:pPr algn="just"/>
            <a:endParaRPr lang="es-CL"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kern="100" dirty="0">
                <a:latin typeface="Aptos" panose="020B0004020202020204" pitchFamily="34" charset="0"/>
                <a:ea typeface="Aptos" panose="020B0004020202020204" pitchFamily="34" charset="0"/>
                <a:cs typeface="Times New Roman" panose="02020603050405020304" pitchFamily="18" charset="0"/>
              </a:rPr>
              <a:t>           </a:t>
            </a:r>
          </a:p>
          <a:p>
            <a:pPr algn="just"/>
            <a:r>
              <a:rPr lang="es-CL" kern="100" dirty="0">
                <a:effectLst/>
                <a:latin typeface="Aptos" panose="020B0004020202020204" pitchFamily="34" charset="0"/>
                <a:ea typeface="Aptos" panose="020B0004020202020204" pitchFamily="34" charset="0"/>
                <a:cs typeface="Times New Roman" panose="02020603050405020304" pitchFamily="18" charset="0"/>
              </a:rPr>
              <a:t>   Participar del potencial del negocio</a:t>
            </a:r>
          </a:p>
        </p:txBody>
      </p:sp>
      <p:pic>
        <p:nvPicPr>
          <p:cNvPr id="5" name="Gráfico 4" descr="Insignia con relleno sólido">
            <a:extLst>
              <a:ext uri="{FF2B5EF4-FFF2-40B4-BE49-F238E27FC236}">
                <a16:creationId xmlns:a16="http://schemas.microsoft.com/office/drawing/2014/main" id="{F7AC55F4-7BA0-A87E-70DA-B3B5E12932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22225" y="2374838"/>
            <a:ext cx="733403" cy="733403"/>
          </a:xfrm>
          <a:prstGeom prst="rect">
            <a:avLst/>
          </a:prstGeom>
        </p:spPr>
      </p:pic>
      <p:pic>
        <p:nvPicPr>
          <p:cNvPr id="7" name="Gráfico 6" descr="Insignia 3 con relleno sólido">
            <a:extLst>
              <a:ext uri="{FF2B5EF4-FFF2-40B4-BE49-F238E27FC236}">
                <a16:creationId xmlns:a16="http://schemas.microsoft.com/office/drawing/2014/main" id="{C25AB588-93C8-25D5-F6B6-7C65CAF415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19280" y="3512062"/>
            <a:ext cx="739601" cy="739601"/>
          </a:xfrm>
          <a:prstGeom prst="rect">
            <a:avLst/>
          </a:prstGeom>
        </p:spPr>
      </p:pic>
      <p:pic>
        <p:nvPicPr>
          <p:cNvPr id="13" name="Gráfico 12" descr="Insignia 4 con relleno sólido">
            <a:extLst>
              <a:ext uri="{FF2B5EF4-FFF2-40B4-BE49-F238E27FC236}">
                <a16:creationId xmlns:a16="http://schemas.microsoft.com/office/drawing/2014/main" id="{32BC4CB9-7220-5D33-B1C3-6BB09B958D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40135" y="4586034"/>
            <a:ext cx="758290" cy="758290"/>
          </a:xfrm>
          <a:prstGeom prst="rect">
            <a:avLst/>
          </a:prstGeom>
        </p:spPr>
      </p:pic>
      <p:pic>
        <p:nvPicPr>
          <p:cNvPr id="3" name="Imagen 2">
            <a:extLst>
              <a:ext uri="{FF2B5EF4-FFF2-40B4-BE49-F238E27FC236}">
                <a16:creationId xmlns:a16="http://schemas.microsoft.com/office/drawing/2014/main" id="{E547F5E4-E3FF-34FC-EBAD-4CBB73D8B8D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6" name="Marcador de número de diapositiva 5">
            <a:extLst>
              <a:ext uri="{FF2B5EF4-FFF2-40B4-BE49-F238E27FC236}">
                <a16:creationId xmlns:a16="http://schemas.microsoft.com/office/drawing/2014/main" id="{148CEE34-82DA-EE4D-03AA-E04354F02430}"/>
              </a:ext>
            </a:extLst>
          </p:cNvPr>
          <p:cNvSpPr>
            <a:spLocks noGrp="1"/>
          </p:cNvSpPr>
          <p:nvPr>
            <p:ph type="sldNum" sz="quarter" idx="12"/>
          </p:nvPr>
        </p:nvSpPr>
        <p:spPr/>
        <p:txBody>
          <a:bodyPr/>
          <a:lstStyle/>
          <a:p>
            <a:fld id="{3EBF25D2-31FF-496A-992A-CDEF76F435A7}" type="slidenum">
              <a:rPr lang="es-CL" smtClean="0"/>
              <a:t>26</a:t>
            </a:fld>
            <a:endParaRPr lang="es-CL"/>
          </a:p>
        </p:txBody>
      </p:sp>
      <p:pic>
        <p:nvPicPr>
          <p:cNvPr id="12" name="Imagen 11" descr="Logotipo, nombre de la empresa">
            <a:extLst>
              <a:ext uri="{FF2B5EF4-FFF2-40B4-BE49-F238E27FC236}">
                <a16:creationId xmlns:a16="http://schemas.microsoft.com/office/drawing/2014/main" id="{F19632D8-FDE9-85A2-2E1F-BE68B609368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2216479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1E987-8DA4-234F-061A-C08ED0E1B4C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1E6CF32-D19C-C2FD-65DB-44622CC9D094}"/>
              </a:ext>
            </a:extLst>
          </p:cNvPr>
          <p:cNvSpPr>
            <a:spLocks noGrp="1"/>
          </p:cNvSpPr>
          <p:nvPr>
            <p:ph type="title"/>
          </p:nvPr>
        </p:nvSpPr>
        <p:spPr/>
        <p:txBody>
          <a:bodyPr>
            <a:normAutofit/>
          </a:bodyPr>
          <a:lstStyle/>
          <a:p>
            <a:pPr marL="457200" indent="-457200">
              <a:buFont typeface="Wingdings" panose="05000000000000000000" pitchFamily="2" charset="2"/>
              <a:buChar char="Ø"/>
            </a:pPr>
            <a:r>
              <a:rPr lang="es-CL" sz="3000" b="1" dirty="0">
                <a:solidFill>
                  <a:schemeClr val="tx1">
                    <a:lumMod val="85000"/>
                    <a:lumOff val="15000"/>
                  </a:schemeClr>
                </a:solidFill>
              </a:rPr>
              <a:t>Qué ofrecemos</a:t>
            </a:r>
            <a:br>
              <a:rPr lang="es-CL" sz="3000" b="1" dirty="0">
                <a:solidFill>
                  <a:schemeClr val="tx1">
                    <a:lumMod val="85000"/>
                    <a:lumOff val="15000"/>
                  </a:schemeClr>
                </a:solidFill>
              </a:rPr>
            </a:br>
            <a:r>
              <a:rPr kumimoji="0" lang="es-CL" sz="1800" b="1" i="0" u="none" strike="noStrike" kern="1200" cap="none" spc="0" normalizeH="0" baseline="0" noProof="0" dirty="0">
                <a:ln>
                  <a:noFill/>
                </a:ln>
                <a:solidFill>
                  <a:prstClr val="white">
                    <a:lumMod val="65000"/>
                  </a:prstClr>
                </a:solidFill>
                <a:effectLst/>
                <a:uLnTx/>
                <a:uFillTx/>
                <a:latin typeface="Aptos Display" panose="02110004020202020204"/>
                <a:ea typeface="+mj-ea"/>
                <a:cs typeface="+mj-cs"/>
              </a:rPr>
              <a:t>(PI)</a:t>
            </a:r>
            <a:endParaRPr lang="es-CL" sz="3000" b="1" dirty="0">
              <a:solidFill>
                <a:schemeClr val="tx1">
                  <a:lumMod val="85000"/>
                  <a:lumOff val="15000"/>
                </a:schemeClr>
              </a:solidFill>
            </a:endParaRPr>
          </a:p>
        </p:txBody>
      </p:sp>
      <p:pic>
        <p:nvPicPr>
          <p:cNvPr id="21" name="Marcador de contenido 20" descr="Círculo con flecha a la izquierda contorno">
            <a:extLst>
              <a:ext uri="{FF2B5EF4-FFF2-40B4-BE49-F238E27FC236}">
                <a16:creationId xmlns:a16="http://schemas.microsoft.com/office/drawing/2014/main" id="{738E6914-4680-3C6A-23B0-F0C39C33578A}"/>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5638800" y="3544094"/>
            <a:ext cx="914400" cy="914400"/>
          </a:xfrm>
        </p:spPr>
      </p:pic>
      <p:sp>
        <p:nvSpPr>
          <p:cNvPr id="9" name="Paralelogramo 8">
            <a:extLst>
              <a:ext uri="{FF2B5EF4-FFF2-40B4-BE49-F238E27FC236}">
                <a16:creationId xmlns:a16="http://schemas.microsoft.com/office/drawing/2014/main" id="{0E2998FD-F8A2-0FC6-55B6-A7566D034C03}"/>
              </a:ext>
            </a:extLst>
          </p:cNvPr>
          <p:cNvSpPr/>
          <p:nvPr/>
        </p:nvSpPr>
        <p:spPr>
          <a:xfrm>
            <a:off x="724987"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Paralelogramo 9">
            <a:extLst>
              <a:ext uri="{FF2B5EF4-FFF2-40B4-BE49-F238E27FC236}">
                <a16:creationId xmlns:a16="http://schemas.microsoft.com/office/drawing/2014/main" id="{BC6C796C-A542-7AFB-C468-640936AA8B36}"/>
              </a:ext>
            </a:extLst>
          </p:cNvPr>
          <p:cNvSpPr/>
          <p:nvPr/>
        </p:nvSpPr>
        <p:spPr>
          <a:xfrm>
            <a:off x="5133703" y="3086894"/>
            <a:ext cx="1216152" cy="914400"/>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Paralelogramo 10">
            <a:extLst>
              <a:ext uri="{FF2B5EF4-FFF2-40B4-BE49-F238E27FC236}">
                <a16:creationId xmlns:a16="http://schemas.microsoft.com/office/drawing/2014/main" id="{553417E6-D137-CBA9-A842-DE9640DDBA24}"/>
              </a:ext>
            </a:extLst>
          </p:cNvPr>
          <p:cNvSpPr/>
          <p:nvPr/>
        </p:nvSpPr>
        <p:spPr>
          <a:xfrm>
            <a:off x="9815430" y="1825626"/>
            <a:ext cx="1538370" cy="4351337"/>
          </a:xfrm>
          <a:prstGeom prst="parallelogram">
            <a:avLst>
              <a:gd name="adj" fmla="val 4621"/>
            </a:avLst>
          </a:prstGeom>
          <a:solidFill>
            <a:srgbClr val="FFD1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Paralelogramo 7">
            <a:extLst>
              <a:ext uri="{FF2B5EF4-FFF2-40B4-BE49-F238E27FC236}">
                <a16:creationId xmlns:a16="http://schemas.microsoft.com/office/drawing/2014/main" id="{1EF6476C-EDEB-D473-DE4B-1A39F2A50797}"/>
              </a:ext>
            </a:extLst>
          </p:cNvPr>
          <p:cNvSpPr/>
          <p:nvPr/>
        </p:nvSpPr>
        <p:spPr>
          <a:xfrm>
            <a:off x="1140822" y="1825625"/>
            <a:ext cx="9797143" cy="4351338"/>
          </a:xfrm>
          <a:prstGeom prst="parallelogram">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CL" sz="1800" dirty="0">
                <a:latin typeface="Aptos" panose="020B0004020202020204" pitchFamily="34" charset="0"/>
                <a:ea typeface="Aptos" panose="020B0004020202020204" pitchFamily="34" charset="0"/>
                <a:cs typeface="Times New Roman" panose="02020603050405020304" pitchFamily="18" charset="0"/>
              </a:rPr>
              <a:t>	Usufructuar de la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innovación del producto por medio del 	l</a:t>
            </a:r>
            <a:r>
              <a:rPr lang="es-CL" sz="1800" dirty="0">
                <a:effectLst/>
                <a:latin typeface="Aptos" panose="020B0004020202020204" pitchFamily="34" charset="0"/>
                <a:ea typeface="Aptos" panose="020B0004020202020204" pitchFamily="34" charset="0"/>
                <a:cs typeface="Times New Roman" panose="02020603050405020304" pitchFamily="18" charset="0"/>
              </a:rPr>
              <a:t>icenciamiento para explotar la maquina con exclusividad, para la producción, venta y comercialización, en cualquier forma, del producto, objeto o procedimiento del invento al interior de todo el territorio nacional.</a:t>
            </a:r>
          </a:p>
        </p:txBody>
      </p:sp>
      <p:pic>
        <p:nvPicPr>
          <p:cNvPr id="14" name="Gráfico 13" descr="Insignia 5 con relleno sólido">
            <a:extLst>
              <a:ext uri="{FF2B5EF4-FFF2-40B4-BE49-F238E27FC236}">
                <a16:creationId xmlns:a16="http://schemas.microsoft.com/office/drawing/2014/main" id="{803E3F01-1B10-8F57-D8DC-9E2EDEB46D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10594" y="3019408"/>
            <a:ext cx="782484" cy="782484"/>
          </a:xfrm>
          <a:prstGeom prst="rect">
            <a:avLst/>
          </a:prstGeom>
        </p:spPr>
      </p:pic>
      <p:pic>
        <p:nvPicPr>
          <p:cNvPr id="3" name="Imagen 2">
            <a:extLst>
              <a:ext uri="{FF2B5EF4-FFF2-40B4-BE49-F238E27FC236}">
                <a16:creationId xmlns:a16="http://schemas.microsoft.com/office/drawing/2014/main" id="{9B03E6F9-D8A4-DCF0-A2E2-D90D6069BE7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7845" y="6736022"/>
            <a:ext cx="3429000" cy="99281"/>
          </a:xfrm>
          <a:prstGeom prst="rect">
            <a:avLst/>
          </a:prstGeom>
        </p:spPr>
      </p:pic>
      <p:sp>
        <p:nvSpPr>
          <p:cNvPr id="5" name="Marcador de número de diapositiva 4">
            <a:extLst>
              <a:ext uri="{FF2B5EF4-FFF2-40B4-BE49-F238E27FC236}">
                <a16:creationId xmlns:a16="http://schemas.microsoft.com/office/drawing/2014/main" id="{E1C64943-DAAE-BF08-CE34-4AC58B676FD9}"/>
              </a:ext>
            </a:extLst>
          </p:cNvPr>
          <p:cNvSpPr>
            <a:spLocks noGrp="1"/>
          </p:cNvSpPr>
          <p:nvPr>
            <p:ph type="sldNum" sz="quarter" idx="12"/>
          </p:nvPr>
        </p:nvSpPr>
        <p:spPr/>
        <p:txBody>
          <a:bodyPr/>
          <a:lstStyle/>
          <a:p>
            <a:fld id="{3EBF25D2-31FF-496A-992A-CDEF76F435A7}" type="slidenum">
              <a:rPr lang="es-CL" smtClean="0"/>
              <a:t>27</a:t>
            </a:fld>
            <a:endParaRPr lang="es-CL"/>
          </a:p>
        </p:txBody>
      </p:sp>
      <p:pic>
        <p:nvPicPr>
          <p:cNvPr id="6" name="Imagen 5" descr="Logotipo, nombre de la empresa">
            <a:extLst>
              <a:ext uri="{FF2B5EF4-FFF2-40B4-BE49-F238E27FC236}">
                <a16:creationId xmlns:a16="http://schemas.microsoft.com/office/drawing/2014/main" id="{66F1C3FF-03D3-6FA1-E7F4-4CEBBFD6A7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88829" y="63903"/>
            <a:ext cx="2815915" cy="1259371"/>
          </a:xfrm>
          <a:prstGeom prst="rect">
            <a:avLst/>
          </a:prstGeom>
        </p:spPr>
      </p:pic>
    </p:spTree>
    <p:extLst>
      <p:ext uri="{BB962C8B-B14F-4D97-AF65-F5344CB8AC3E}">
        <p14:creationId xmlns:p14="http://schemas.microsoft.com/office/powerpoint/2010/main" val="706216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CC9FF-322A-5B9B-982B-EAF11774116D}"/>
            </a:ext>
          </a:extLst>
        </p:cNvPr>
        <p:cNvGrpSpPr/>
        <p:nvPr/>
      </p:nvGrpSpPr>
      <p:grpSpPr>
        <a:xfrm>
          <a:off x="0" y="0"/>
          <a:ext cx="0" cy="0"/>
          <a:chOff x="0" y="0"/>
          <a:chExt cx="0" cy="0"/>
        </a:xfrm>
      </p:grpSpPr>
      <p:pic>
        <p:nvPicPr>
          <p:cNvPr id="5" name="Imagen 4" descr="Logotipo, nombre de la empresa">
            <a:extLst>
              <a:ext uri="{FF2B5EF4-FFF2-40B4-BE49-F238E27FC236}">
                <a16:creationId xmlns:a16="http://schemas.microsoft.com/office/drawing/2014/main" id="{AE22B6EF-9C3D-E45B-B05E-ED28ED7AE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0280" y="1188709"/>
            <a:ext cx="6568590" cy="3346476"/>
          </a:xfrm>
          <a:prstGeom prst="rect">
            <a:avLst/>
          </a:prstGeom>
        </p:spPr>
      </p:pic>
      <p:sp>
        <p:nvSpPr>
          <p:cNvPr id="2" name="Marcador de contenido 5">
            <a:extLst>
              <a:ext uri="{FF2B5EF4-FFF2-40B4-BE49-F238E27FC236}">
                <a16:creationId xmlns:a16="http://schemas.microsoft.com/office/drawing/2014/main" id="{E8D252D1-5366-C596-B855-A802E2519A87}"/>
              </a:ext>
            </a:extLst>
          </p:cNvPr>
          <p:cNvSpPr txBox="1">
            <a:spLocks/>
          </p:cNvSpPr>
          <p:nvPr/>
        </p:nvSpPr>
        <p:spPr>
          <a:xfrm>
            <a:off x="1350378" y="5319104"/>
            <a:ext cx="10303357" cy="14591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s-CL" sz="1200" dirty="0"/>
          </a:p>
          <a:p>
            <a:pPr marL="0" indent="0" algn="r">
              <a:spcBef>
                <a:spcPts val="0"/>
              </a:spcBef>
              <a:buFont typeface="Arial" panose="020B0604020202020204" pitchFamily="34" charset="0"/>
              <a:buNone/>
            </a:pPr>
            <a:r>
              <a:rPr lang="es-CL" sz="1400" dirty="0"/>
              <a:t>Carlos Alfonso Palma </a:t>
            </a:r>
          </a:p>
          <a:p>
            <a:pPr marL="0" indent="0" algn="r">
              <a:spcBef>
                <a:spcPts val="0"/>
              </a:spcBef>
              <a:buFont typeface="Arial" panose="020B0604020202020204" pitchFamily="34" charset="0"/>
              <a:buNone/>
            </a:pPr>
            <a:r>
              <a:rPr lang="es-CL" sz="1400" dirty="0"/>
              <a:t>María Isabel Jofré</a:t>
            </a:r>
            <a:endParaRPr lang="es-CL" sz="1400" dirty="0">
              <a:hlinkClick r:id="rId3"/>
            </a:endParaRPr>
          </a:p>
          <a:p>
            <a:pPr marL="0" indent="0" algn="r">
              <a:spcBef>
                <a:spcPts val="0"/>
              </a:spcBef>
              <a:buFont typeface="Arial" panose="020B0604020202020204" pitchFamily="34" charset="0"/>
              <a:buNone/>
            </a:pPr>
            <a:r>
              <a:rPr lang="es-CL" sz="1400" dirty="0">
                <a:hlinkClick r:id="rId3"/>
              </a:rPr>
              <a:t>contacto@solpas.cl</a:t>
            </a:r>
            <a:r>
              <a:rPr lang="es-CL" sz="1400" dirty="0"/>
              <a:t>  </a:t>
            </a:r>
          </a:p>
          <a:p>
            <a:pPr marL="0" indent="0" algn="r">
              <a:spcBef>
                <a:spcPts val="0"/>
              </a:spcBef>
              <a:buFont typeface="Arial" panose="020B0604020202020204" pitchFamily="34" charset="0"/>
              <a:buNone/>
            </a:pPr>
            <a:r>
              <a:rPr lang="es-CL" sz="1400" dirty="0"/>
              <a:t>+56 9 6547 9156</a:t>
            </a:r>
          </a:p>
          <a:p>
            <a:pPr marL="0" indent="0">
              <a:buFont typeface="Arial" panose="020B0604020202020204" pitchFamily="34" charset="0"/>
              <a:buNone/>
            </a:pPr>
            <a:endParaRPr lang="es-CL" sz="1200" dirty="0"/>
          </a:p>
        </p:txBody>
      </p:sp>
      <p:sp>
        <p:nvSpPr>
          <p:cNvPr id="4" name="CuadroTexto 3">
            <a:extLst>
              <a:ext uri="{FF2B5EF4-FFF2-40B4-BE49-F238E27FC236}">
                <a16:creationId xmlns:a16="http://schemas.microsoft.com/office/drawing/2014/main" id="{AEEEA7B9-13EA-1752-34D2-F7F20F90BD62}"/>
              </a:ext>
            </a:extLst>
          </p:cNvPr>
          <p:cNvSpPr txBox="1"/>
          <p:nvPr/>
        </p:nvSpPr>
        <p:spPr>
          <a:xfrm>
            <a:off x="4743208" y="4062208"/>
            <a:ext cx="2705583" cy="800219"/>
          </a:xfrm>
          <a:prstGeom prst="rect">
            <a:avLst/>
          </a:prstGeom>
          <a:noFill/>
        </p:spPr>
        <p:txBody>
          <a:bodyPr wrap="square">
            <a:spAutoFit/>
          </a:bodyPr>
          <a:lstStyle/>
          <a:p>
            <a:r>
              <a:rPr lang="es-CL" sz="1400" b="1" i="0" dirty="0">
                <a:solidFill>
                  <a:srgbClr val="0070C0"/>
                </a:solidFill>
                <a:effectLst/>
                <a:latin typeface="Segoe Script" panose="030B0504020000000003" pitchFamily="66" charset="0"/>
                <a:cs typeface="Myanmar Text" panose="020B0502040204020203" pitchFamily="34" charset="0"/>
              </a:rPr>
              <a:t>Innovación que limpia… </a:t>
            </a:r>
          </a:p>
          <a:p>
            <a:r>
              <a:rPr lang="es-CL" sz="1400" b="1" i="0" dirty="0">
                <a:solidFill>
                  <a:srgbClr val="0070C0"/>
                </a:solidFill>
                <a:effectLst/>
                <a:latin typeface="Segoe Script" panose="030B0504020000000003" pitchFamily="66" charset="0"/>
                <a:cs typeface="Myanmar Text" panose="020B0502040204020203" pitchFamily="34" charset="0"/>
              </a:rPr>
              <a:t>energía que brilla ...</a:t>
            </a:r>
            <a:r>
              <a:rPr lang="es-CL" sz="1400" dirty="0">
                <a:solidFill>
                  <a:srgbClr val="1F5CFC"/>
                </a:solidFill>
                <a:latin typeface="Segoe Script" panose="030B0504020000000003" pitchFamily="66" charset="0"/>
                <a:cs typeface="Myanmar Text" panose="020B0502040204020203" pitchFamily="34" charset="0"/>
              </a:rPr>
              <a:t> </a:t>
            </a:r>
            <a:br>
              <a:rPr lang="es-CL" sz="1400" dirty="0">
                <a:solidFill>
                  <a:srgbClr val="1F5CFC"/>
                </a:solidFill>
              </a:rPr>
            </a:br>
            <a:endParaRPr lang="es-CL" dirty="0">
              <a:solidFill>
                <a:srgbClr val="1F5CFC"/>
              </a:solidFill>
            </a:endParaRPr>
          </a:p>
        </p:txBody>
      </p:sp>
      <p:sp>
        <p:nvSpPr>
          <p:cNvPr id="6" name="Marcador de número de diapositiva 5">
            <a:extLst>
              <a:ext uri="{FF2B5EF4-FFF2-40B4-BE49-F238E27FC236}">
                <a16:creationId xmlns:a16="http://schemas.microsoft.com/office/drawing/2014/main" id="{09655DF3-4696-AD35-F48B-AB180079AD5A}"/>
              </a:ext>
            </a:extLst>
          </p:cNvPr>
          <p:cNvSpPr>
            <a:spLocks noGrp="1"/>
          </p:cNvSpPr>
          <p:nvPr>
            <p:ph type="sldNum" sz="quarter" idx="12"/>
          </p:nvPr>
        </p:nvSpPr>
        <p:spPr/>
        <p:txBody>
          <a:bodyPr/>
          <a:lstStyle/>
          <a:p>
            <a:fld id="{3EBF25D2-31FF-496A-992A-CDEF76F435A7}" type="slidenum">
              <a:rPr lang="es-CL" smtClean="0"/>
              <a:t>28</a:t>
            </a:fld>
            <a:endParaRPr lang="es-CL"/>
          </a:p>
        </p:txBody>
      </p:sp>
    </p:spTree>
    <p:extLst>
      <p:ext uri="{BB962C8B-B14F-4D97-AF65-F5344CB8AC3E}">
        <p14:creationId xmlns:p14="http://schemas.microsoft.com/office/powerpoint/2010/main" val="2722621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2096</TotalTime>
  <Words>2220</Words>
  <Application>Microsoft Office PowerPoint</Application>
  <PresentationFormat>Panorámica</PresentationFormat>
  <Paragraphs>195</Paragraphs>
  <Slides>28</Slides>
  <Notes>2</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Títulos de diapositiva</vt:lpstr>
      </vt:variant>
      <vt:variant>
        <vt:i4>28</vt:i4>
      </vt:variant>
      <vt:variant>
        <vt:lpstr>Presentaciones personalizadas</vt:lpstr>
      </vt:variant>
      <vt:variant>
        <vt:i4>1</vt:i4>
      </vt:variant>
    </vt:vector>
  </HeadingPairs>
  <TitlesOfParts>
    <vt:vector size="37" baseType="lpstr">
      <vt:lpstr>Aptos</vt:lpstr>
      <vt:lpstr>Aptos Display</vt:lpstr>
      <vt:lpstr>Aptos Narrow</vt:lpstr>
      <vt:lpstr>Arial</vt:lpstr>
      <vt:lpstr>Courier New</vt:lpstr>
      <vt:lpstr>Segoe Script</vt:lpstr>
      <vt:lpstr>Wingdings</vt:lpstr>
      <vt:lpstr>Tema de Office</vt:lpstr>
      <vt:lpstr>Presentación de PowerPoint</vt:lpstr>
      <vt:lpstr>Equipo</vt:lpstr>
      <vt:lpstr>Equipo</vt:lpstr>
      <vt:lpstr>Presentamos a Tractus</vt:lpstr>
      <vt:lpstr>Mercado de solares en Chile: actualidad (DI)</vt:lpstr>
      <vt:lpstr>Mercado de solares FV en Chile: tendencia (DI)</vt:lpstr>
      <vt:lpstr>Mercado de solares FV en Chile: proyecciones (DI)</vt:lpstr>
      <vt:lpstr>Dolores del sector (DI)</vt:lpstr>
      <vt:lpstr>Mercado potencial (DI)</vt:lpstr>
      <vt:lpstr>Soluciones disponibles (DI)</vt:lpstr>
      <vt:lpstr>Soluciones disponibles (DI)</vt:lpstr>
      <vt:lpstr>Soluciones disponibles (DI)</vt:lpstr>
      <vt:lpstr>Problema técnico observado (DI)</vt:lpstr>
      <vt:lpstr>Buscando una solución (DI)</vt:lpstr>
      <vt:lpstr>La solución: Tractus (DI)</vt:lpstr>
      <vt:lpstr>La solución: Tractus (DI)</vt:lpstr>
      <vt:lpstr>La solución: Tractus (DI)</vt:lpstr>
      <vt:lpstr>La solución: Tractus (DI)</vt:lpstr>
      <vt:lpstr>La solución: Tractus (DI)</vt:lpstr>
      <vt:lpstr>La solución: Tractus (DI)</vt:lpstr>
      <vt:lpstr>Ventajas comparativas de Tractus (DI)</vt:lpstr>
      <vt:lpstr>Ventajas de Tractus (DI)</vt:lpstr>
      <vt:lpstr>Qué buscamos (PI)</vt:lpstr>
      <vt:lpstr>Qué buscamos (PI)</vt:lpstr>
      <vt:lpstr>Qué ofrecemos (PI)</vt:lpstr>
      <vt:lpstr>Qué ofrecemos (PI)</vt:lpstr>
      <vt:lpstr>Qué ofrecemos (PI)</vt:lpstr>
      <vt:lpstr>Presentación de PowerPoint</vt:lpstr>
      <vt:lpstr>Solas Presentación personalizada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isabel jofre parada</dc:creator>
  <cp:lastModifiedBy>maria isabel jofre parada</cp:lastModifiedBy>
  <cp:revision>132</cp:revision>
  <dcterms:created xsi:type="dcterms:W3CDTF">2025-01-13T14:12:31Z</dcterms:created>
  <dcterms:modified xsi:type="dcterms:W3CDTF">2025-02-20T14:49:43Z</dcterms:modified>
</cp:coreProperties>
</file>