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4" r:id="rId2"/>
    <p:sldId id="280" r:id="rId3"/>
    <p:sldId id="282" r:id="rId4"/>
    <p:sldId id="281" r:id="rId5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4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930"/>
    <a:srgbClr val="ECECEC"/>
    <a:srgbClr val="D7AC2F"/>
    <a:srgbClr val="171A63"/>
    <a:srgbClr val="FFA100"/>
    <a:srgbClr val="66B901"/>
    <a:srgbClr val="C7D300"/>
    <a:srgbClr val="DEDEDE"/>
    <a:srgbClr val="007194"/>
    <a:srgbClr val="077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72" autoAdjust="0"/>
  </p:normalViewPr>
  <p:slideViewPr>
    <p:cSldViewPr snapToObjects="1" showGuides="1">
      <p:cViewPr varScale="1">
        <p:scale>
          <a:sx n="76" d="100"/>
          <a:sy n="76" d="100"/>
        </p:scale>
        <p:origin x="952" y="48"/>
      </p:cViewPr>
      <p:guideLst>
        <p:guide orient="horz" pos="2164"/>
        <p:guide pos="24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38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579A4-4B1F-0740-8A64-520CB709DBDD}" type="datetimeFigureOut">
              <a:rPr lang="de-DE" smtClean="0"/>
              <a:t>28.02.2025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F7F41-E8A8-2E4C-BADD-BE54AB73F7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8056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BB7E1-A05C-CC40-8025-3847481FDCE7}" type="datetimeFigureOut">
              <a:rPr lang="de-DE" smtClean="0"/>
              <a:t>28.02.2025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A6C01-5F67-F145-8333-D92E7030BC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56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Welche Vorteile bietet Eureka für Unternehmen und Forschungseinrichtungen?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de-DE" dirty="0"/>
              <a:t>Unternehmen und wissenschaftliche Einrichtungen erhalten über Eureka Förderung für marktnahe, grenzüberschreitende Forschungs- und Innovationsvorhaben.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de-DE" dirty="0"/>
              <a:t>Die Kooperationen mit europäischen und internationalen Forschungspartnern ermöglichen ihnen mittel- und langfristig den Zugang zu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, Investitionen und zur Erschließung neuer Märkte für innovative Produkte, Verfahren und Dienstleistungen. 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dirty="0"/>
              <a:t>Insbesondere die Teilnahme an den Ausschreibungen der Eureka-Cluster bieten Zugang zu etablierten Industrie-Communities und bieten damit Transfermöglichkeiten von der Forschung in internationale Anwendermärkte.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dirty="0"/>
              <a:t>Die Förderung von Eureka ist dabei grundsätzlich themenoffen und technologieübergreifend.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de-DE" dirty="0"/>
              <a:t>Und: Eureka ist einfach und flexibel: Die Projektteilnehmenden bestimmen selbst über Inhalt und Umfang ihrer Kooperationen.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A6C01-5F67-F145-8333-D92E7030BCE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5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5E66D25-009F-6E4A-B1C6-287793D17F3A}"/>
              </a:ext>
            </a:extLst>
          </p:cNvPr>
          <p:cNvSpPr/>
          <p:nvPr userDrawn="1"/>
        </p:nvSpPr>
        <p:spPr>
          <a:xfrm>
            <a:off x="180000" y="180000"/>
            <a:ext cx="8783247" cy="22361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AF8CEDE-F185-C941-A1D2-6558A970A697}"/>
              </a:ext>
            </a:extLst>
          </p:cNvPr>
          <p:cNvSpPr/>
          <p:nvPr userDrawn="1"/>
        </p:nvSpPr>
        <p:spPr>
          <a:xfrm>
            <a:off x="473825" y="207818"/>
            <a:ext cx="340822" cy="234683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endParaRPr lang="de-DE" sz="1200" b="1" i="0" baseline="0" dirty="0">
              <a:solidFill>
                <a:srgbClr val="FFFFFF"/>
              </a:solidFill>
              <a:latin typeface="BundesSans Office Bold"/>
              <a:cs typeface="BundesSans Office Bold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078B88C-08BA-0245-BB17-D0F4C94A7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113" y="1315988"/>
            <a:ext cx="7775575" cy="54784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>
              <a:lnSpc>
                <a:spcPts val="4400"/>
              </a:lnSpc>
              <a:spcAft>
                <a:spcPts val="1134"/>
              </a:spcAft>
              <a:defRPr sz="3600" b="0" i="0" cap="none" baseline="0">
                <a:solidFill>
                  <a:schemeClr val="tx1"/>
                </a:solidFill>
                <a:latin typeface="BundesSans Medium" panose="020B0002030500000203" pitchFamily="34" charset="0"/>
              </a:defRPr>
            </a:lvl1pPr>
          </a:lstStyle>
          <a:p>
            <a:r>
              <a:rPr lang="de-DE" dirty="0"/>
              <a:t>Titel der Präsentation 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FC67BD98-73E6-CF46-BCA4-EFD1D984EF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6761" y="1893224"/>
            <a:ext cx="7768927" cy="3359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ts val="2200"/>
              </a:lnSpc>
              <a:buNone/>
              <a:defRPr sz="1800" b="0" i="0" baseline="0">
                <a:solidFill>
                  <a:schemeClr val="tx1"/>
                </a:solidFill>
                <a:latin typeface="BundesSans Bold" panose="020B0002030500000203" pitchFamily="34" charset="0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Veranstaltungsort, Datum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C56327B-E3BB-2F48-B2E4-EE568E5CA984}"/>
              </a:ext>
            </a:extLst>
          </p:cNvPr>
          <p:cNvSpPr/>
          <p:nvPr userDrawn="1"/>
        </p:nvSpPr>
        <p:spPr>
          <a:xfrm>
            <a:off x="906761" y="4603932"/>
            <a:ext cx="914902" cy="138500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DE" sz="1100" b="1" i="0" baseline="0" dirty="0" err="1">
                <a:solidFill>
                  <a:srgbClr val="FFFFFF"/>
                </a:solidFill>
                <a:latin typeface="BundesSans Bold" panose="020B0002030500000203" pitchFamily="34" charset="0"/>
                <a:cs typeface="BundesSans Office Bold"/>
              </a:rPr>
              <a:t>bmbf.de</a:t>
            </a:r>
            <a:endParaRPr lang="de-DE" sz="1100" b="1" i="0" dirty="0">
              <a:solidFill>
                <a:srgbClr val="FFFFFF"/>
              </a:solidFill>
              <a:latin typeface="BundesSans Bold" panose="020B0002030500000203" pitchFamily="34" charset="0"/>
              <a:cs typeface="BundesSans Office Bold"/>
            </a:endParaRP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52AD3594-E566-5B4F-80D9-50B131B1BB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3751" y="447675"/>
            <a:ext cx="1531937" cy="45878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A126CF2-2A8A-5546-A471-120011D19E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6725"/>
          <a:stretch/>
        </p:blipFill>
        <p:spPr>
          <a:xfrm>
            <a:off x="193945" y="217220"/>
            <a:ext cx="1885283" cy="9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13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67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577" userDrawn="1">
          <p15:clr>
            <a:srgbClr val="FBAE40"/>
          </p15:clr>
        </p15:guide>
        <p15:guide id="6" orient="horz" pos="2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bg>
      <p:bgPr>
        <a:solidFill>
          <a:srgbClr val="0071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0091EC2-36F2-034F-A3D8-CF51682B44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4525" y="0"/>
            <a:ext cx="3419475" cy="514350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39D5B6B2-6E77-BF48-A516-C786C2BA9FF2}"/>
              </a:ext>
            </a:extLst>
          </p:cNvPr>
          <p:cNvSpPr/>
          <p:nvPr userDrawn="1"/>
        </p:nvSpPr>
        <p:spPr>
          <a:xfrm>
            <a:off x="180000" y="180000"/>
            <a:ext cx="8783247" cy="120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594D1F7-34AF-1149-B729-B56C4639C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761" y="2010810"/>
            <a:ext cx="7768928" cy="54784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>
              <a:lnSpc>
                <a:spcPts val="4400"/>
              </a:lnSpc>
              <a:spcAft>
                <a:spcPts val="1134"/>
              </a:spcAft>
              <a:defRPr sz="3600" b="0" i="0" cap="none" baseline="0">
                <a:solidFill>
                  <a:schemeClr val="bg1"/>
                </a:solidFill>
                <a:latin typeface="BundesSans Medium" panose="020B0002030500000203" pitchFamily="34" charset="0"/>
              </a:defRPr>
            </a:lvl1pPr>
          </a:lstStyle>
          <a:p>
            <a:r>
              <a:rPr lang="de-DE" dirty="0"/>
              <a:t>Titel der Präsentation 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5A4EC860-F674-D847-905D-CE29D51520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6761" y="2572950"/>
            <a:ext cx="7768928" cy="3359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ts val="2200"/>
              </a:lnSpc>
              <a:buNone/>
              <a:defRPr sz="1800" b="0" i="0" baseline="0">
                <a:solidFill>
                  <a:schemeClr val="bg1"/>
                </a:solidFill>
                <a:latin typeface="BundesSans Bold" panose="020B0002030500000203" pitchFamily="34" charset="0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Veranstaltungsort, Datum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3C6CB61-6E9F-3A43-A439-5F5079826DCD}"/>
              </a:ext>
            </a:extLst>
          </p:cNvPr>
          <p:cNvSpPr/>
          <p:nvPr userDrawn="1"/>
        </p:nvSpPr>
        <p:spPr>
          <a:xfrm>
            <a:off x="906761" y="4603932"/>
            <a:ext cx="914902" cy="138500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DE" sz="1100" b="1" i="0" baseline="0" dirty="0" err="1">
                <a:solidFill>
                  <a:srgbClr val="FFFFFF"/>
                </a:solidFill>
                <a:latin typeface="BundesSans Bold" panose="020B0002030500000203" pitchFamily="34" charset="0"/>
                <a:cs typeface="BundesSans Office Bold"/>
              </a:rPr>
              <a:t>bmbf.de</a:t>
            </a:r>
            <a:endParaRPr lang="de-DE" sz="1100" b="1" i="0" dirty="0">
              <a:solidFill>
                <a:srgbClr val="FFFFFF"/>
              </a:solidFill>
              <a:latin typeface="BundesSans Bold" panose="020B0002030500000203" pitchFamily="34" charset="0"/>
              <a:cs typeface="BundesSans Office Bold"/>
            </a:endParaRP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B230D5B7-CEB5-AB4D-AB07-7F268FCA1A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3751" y="447675"/>
            <a:ext cx="1531937" cy="45878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7131ACA-21F9-D74A-94AF-E82E0371F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945" y="217220"/>
            <a:ext cx="1885283" cy="116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10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567" userDrawn="1">
          <p15:clr>
            <a:srgbClr val="FBAE40"/>
          </p15:clr>
        </p15:guide>
        <p15:guide id="5" orient="horz" pos="577" userDrawn="1">
          <p15:clr>
            <a:srgbClr val="FBAE40"/>
          </p15:clr>
        </p15:guide>
        <p15:guide id="6" orient="horz" pos="872" userDrawn="1">
          <p15:clr>
            <a:srgbClr val="FBAE40"/>
          </p15:clr>
        </p15:guide>
        <p15:guide id="7" orient="horz" pos="2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2"/>
          <p:cNvSpPr>
            <a:spLocks noGrp="1"/>
          </p:cNvSpPr>
          <p:nvPr>
            <p:ph idx="1" hasCustomPrompt="1"/>
          </p:nvPr>
        </p:nvSpPr>
        <p:spPr>
          <a:xfrm>
            <a:off x="900112" y="2019300"/>
            <a:ext cx="7775575" cy="25469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Tx/>
              <a:buFont typeface="Arial" panose="020B0604020202020204" pitchFamily="34" charset="0"/>
              <a:buNone/>
              <a:defRPr lang="de-DE" sz="2000" b="0" i="0" smtClean="0">
                <a:effectLst/>
                <a:latin typeface="BundesSans Regular" panose="020B0002030500000203" pitchFamily="34" charset="0"/>
              </a:defRPr>
            </a:lvl1pPr>
            <a:lvl2pPr marL="523350" marR="0" indent="-285750" algn="l" defTabSz="5715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0" algn="l"/>
              </a:tabLst>
              <a:defRPr sz="2000" b="0" i="0" baseline="0">
                <a:latin typeface="BundesSans Regular" panose="020B0002030500000203" pitchFamily="34" charset="0"/>
              </a:defRPr>
            </a:lvl2pPr>
            <a:lvl3pPr marL="442800" indent="0">
              <a:lnSpc>
                <a:spcPts val="2600"/>
              </a:lnSpc>
              <a:buClrTx/>
              <a:buFont typeface="Arial"/>
              <a:buNone/>
              <a:defRPr sz="2000" baseline="0">
                <a:latin typeface="BundesSans Office"/>
              </a:defRPr>
            </a:lvl3pPr>
            <a:lvl4pPr marL="1371600" indent="0">
              <a:buFont typeface="Wingdings" charset="2"/>
              <a:buNone/>
              <a:defRPr sz="1800" baseline="0">
                <a:latin typeface="Arial"/>
              </a:defRPr>
            </a:lvl4pPr>
            <a:lvl5pPr marL="2057400" indent="-228600">
              <a:buFont typeface="Wingdings" charset="2"/>
              <a:buChar char="§"/>
              <a:defRPr baseline="0">
                <a:latin typeface="Arial"/>
              </a:defRPr>
            </a:lvl5pPr>
          </a:lstStyle>
          <a:p>
            <a:r>
              <a:rPr lang="de-DE" dirty="0" err="1">
                <a:effectLst/>
                <a:latin typeface="BundesSans Regular" panose="020B0002030500000203" pitchFamily="34" charset="0"/>
              </a:rPr>
              <a:t>Lestrum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landis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aces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eici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berio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tem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eseditam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que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quam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consequ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atatest</a:t>
            </a:r>
            <a:r>
              <a:rPr lang="de-DE" dirty="0">
                <a:effectLst/>
                <a:latin typeface="BundesSans Regular" panose="020B0002030500000203" pitchFamily="34" charset="0"/>
              </a:rPr>
              <a:t>,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quis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aut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officiis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aborem</a:t>
            </a:r>
            <a:r>
              <a:rPr lang="de-DE" dirty="0">
                <a:effectLst/>
                <a:latin typeface="BundesSans Regular" panose="020B0002030500000203" pitchFamily="34" charset="0"/>
              </a:rPr>
              <a:t>.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Iquatio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nsequidebit</a:t>
            </a:r>
            <a:r>
              <a:rPr lang="de-DE" dirty="0">
                <a:effectLst/>
                <a:latin typeface="BundesSans Regular" panose="020B0002030500000203" pitchFamily="34" charset="0"/>
              </a:rPr>
              <a:t>,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velibus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modit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etus</a:t>
            </a:r>
            <a:r>
              <a:rPr lang="de-DE" dirty="0">
                <a:effectLst/>
                <a:latin typeface="BundesSans Regular" panose="020B0002030500000203" pitchFamily="34" charset="0"/>
              </a:rPr>
              <a:t> et di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audaeptem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reptatur</a:t>
            </a:r>
            <a:r>
              <a:rPr lang="de-DE" dirty="0">
                <a:effectLst/>
                <a:latin typeface="BundesSans Regular" panose="020B0002030500000203" pitchFamily="34" charset="0"/>
              </a:rPr>
              <a:t> </a:t>
            </a:r>
            <a:r>
              <a:rPr lang="de-DE" dirty="0" err="1">
                <a:effectLst/>
                <a:latin typeface="BundesSans Regular" panose="020B0002030500000203" pitchFamily="34" charset="0"/>
              </a:rPr>
              <a:t>audiciae</a:t>
            </a:r>
            <a:r>
              <a:rPr lang="de-DE" dirty="0">
                <a:effectLst/>
                <a:latin typeface="BundesSans Regular" panose="020B0002030500000203" pitchFamily="34" charset="0"/>
              </a:rPr>
              <a:t>. </a:t>
            </a:r>
          </a:p>
          <a:p>
            <a:pPr lvl="1"/>
            <a:r>
              <a:rPr lang="de-DE" dirty="0" err="1"/>
              <a:t>Onsed</a:t>
            </a:r>
            <a:r>
              <a:rPr lang="de-DE" dirty="0"/>
              <a:t> </a:t>
            </a:r>
            <a:r>
              <a:rPr lang="de-DE" dirty="0" err="1"/>
              <a:t>eture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niaecum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lantus</a:t>
            </a:r>
            <a:r>
              <a:rPr lang="de-DE" dirty="0"/>
              <a:t> </a:t>
            </a:r>
            <a:r>
              <a:rPr lang="de-DE" dirty="0" err="1"/>
              <a:t>usaecae</a:t>
            </a:r>
            <a:r>
              <a:rPr lang="de-DE" dirty="0"/>
              <a:t> </a:t>
            </a:r>
            <a:r>
              <a:rPr lang="de-DE" dirty="0" err="1"/>
              <a:t>arumquiae</a:t>
            </a:r>
            <a:r>
              <a:rPr lang="de-DE" dirty="0"/>
              <a:t>. </a:t>
            </a:r>
          </a:p>
          <a:p>
            <a:pPr marL="523350" marR="0" lvl="1" indent="-28575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>
                <a:effectLst/>
                <a:latin typeface="BundesSans Regular" panose="020B0002030500000203" pitchFamily="34" charset="0"/>
              </a:rPr>
              <a:t>Nequ</a:t>
            </a:r>
            <a:r>
              <a:rPr lang="de-DE" dirty="0" err="1"/>
              <a:t>i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secte</a:t>
            </a:r>
            <a:r>
              <a:rPr lang="de-DE" dirty="0"/>
              <a:t> et </a:t>
            </a:r>
            <a:r>
              <a:rPr lang="de-DE" dirty="0" err="1"/>
              <a:t>utemodi</a:t>
            </a:r>
            <a:r>
              <a:rPr lang="de-DE" dirty="0"/>
              <a:t> </a:t>
            </a:r>
            <a:r>
              <a:rPr lang="de-DE" dirty="0" err="1"/>
              <a:t>gnihicitat</a:t>
            </a:r>
            <a:r>
              <a:rPr lang="de-DE" dirty="0"/>
              <a:t> </a:t>
            </a:r>
            <a:r>
              <a:rPr lang="de-DE" dirty="0" err="1"/>
              <a:t>alique</a:t>
            </a:r>
            <a:r>
              <a:rPr lang="de-DE" dirty="0"/>
              <a:t> in </a:t>
            </a:r>
            <a:r>
              <a:rPr lang="de-DE" dirty="0" err="1"/>
              <a:t>coremquae</a:t>
            </a:r>
            <a:r>
              <a:rPr lang="de-DE" dirty="0"/>
              <a:t>.</a:t>
            </a:r>
          </a:p>
        </p:txBody>
      </p:sp>
      <p:sp>
        <p:nvSpPr>
          <p:cNvPr id="19" name="Rechteck 18"/>
          <p:cNvSpPr/>
          <p:nvPr userDrawn="1"/>
        </p:nvSpPr>
        <p:spPr>
          <a:xfrm>
            <a:off x="0" y="4752923"/>
            <a:ext cx="9144000" cy="395287"/>
          </a:xfrm>
          <a:prstGeom prst="rect">
            <a:avLst/>
          </a:prstGeom>
          <a:solidFill>
            <a:srgbClr val="0778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6353831" y="4762058"/>
            <a:ext cx="2321857" cy="38144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fld id="{50C77D1C-F0FB-DF48-A0F1-90ACD1E3FEBC}" type="slidenum">
              <a:rPr lang="de-DE" sz="1200" b="0" i="0" baseline="0" smtClean="0">
                <a:solidFill>
                  <a:srgbClr val="FFFFFF"/>
                </a:solidFill>
                <a:latin typeface="BundesSans Regular" panose="020B0002030500000203" pitchFamily="34" charset="0"/>
                <a:cs typeface="BundesSans Office Bold"/>
              </a:rPr>
              <a:t>‹Nr.›</a:t>
            </a:fld>
            <a:endParaRPr lang="de-DE" sz="1200" b="0" i="0" dirty="0">
              <a:solidFill>
                <a:srgbClr val="FFFFFF"/>
              </a:solidFill>
              <a:latin typeface="BundesSans Regular" panose="020B0002030500000203" pitchFamily="34" charset="0"/>
              <a:cs typeface="BundesSans Office Bold"/>
            </a:endParaRPr>
          </a:p>
        </p:txBody>
      </p:sp>
      <p:sp>
        <p:nvSpPr>
          <p:cNvPr id="2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00112" y="4748213"/>
            <a:ext cx="5331355" cy="3952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>
                <a:solidFill>
                  <a:schemeClr val="tx1">
                    <a:tint val="75000"/>
                  </a:schemeClr>
                </a:solidFill>
                <a:latin typeface="BundesSans Regular" panose="020B0002030500000203" pitchFamily="34" charset="0"/>
              </a:defRPr>
            </a:lvl1pPr>
          </a:lstStyle>
          <a:p>
            <a:r>
              <a:rPr lang="de-DE" dirty="0">
                <a:solidFill>
                  <a:srgbClr val="FFFFFF"/>
                </a:solidFill>
                <a:cs typeface="BundesSans Office Bold"/>
              </a:rPr>
              <a:t>RP kompakt, 27. Juni 2024</a:t>
            </a:r>
            <a:endParaRPr lang="de-DE" dirty="0">
              <a:solidFill>
                <a:srgbClr val="FFFFFF"/>
              </a:solidFill>
              <a:latin typeface="BundesSans Regular" panose="020B0002030500000203" pitchFamily="34" charset="0"/>
              <a:cs typeface="BundesSans Office Bold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A24F894-FC05-DF4D-A8E7-0E6774A828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113" y="1343901"/>
            <a:ext cx="7775575" cy="4137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200"/>
              </a:lnSpc>
              <a:defRPr sz="2800" b="0" i="0" baseline="0">
                <a:latin typeface="BundesSans Medium" panose="020B0002030500000203" pitchFamily="34" charset="0"/>
                <a:cs typeface="Arial"/>
              </a:defRPr>
            </a:lvl1pPr>
          </a:lstStyle>
          <a:p>
            <a:r>
              <a:rPr lang="de-DE" dirty="0"/>
              <a:t>Hier steht der Folientitel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C4CF441-9FD6-F444-AADE-A0207BF2BE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3751" y="447675"/>
            <a:ext cx="1531937" cy="45878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10" name="Bildplatzhalter 5">
            <a:extLst>
              <a:ext uri="{FF2B5EF4-FFF2-40B4-BE49-F238E27FC236}">
                <a16:creationId xmlns:a16="http://schemas.microsoft.com/office/drawing/2014/main" id="{AA6F9CB9-AE89-4F65-9DB0-2F52A53649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634" b="8634"/>
          <a:stretch>
            <a:fillRect/>
          </a:stretch>
        </p:blipFill>
        <p:spPr>
          <a:xfrm>
            <a:off x="7150101" y="454025"/>
            <a:ext cx="1531937" cy="45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54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67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577" userDrawn="1">
          <p15:clr>
            <a:srgbClr val="FBAE40"/>
          </p15:clr>
        </p15:guide>
        <p15:guide id="6" orient="horz" pos="872" userDrawn="1">
          <p15:clr>
            <a:srgbClr val="FBAE40"/>
          </p15:clr>
        </p15:guide>
        <p15:guide id="7" orient="horz" pos="2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3">
            <a:extLst>
              <a:ext uri="{FF2B5EF4-FFF2-40B4-BE49-F238E27FC236}">
                <a16:creationId xmlns:a16="http://schemas.microsoft.com/office/drawing/2014/main" id="{1EC7EC42-63F5-B144-86D8-D15F4DB9D2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3751" y="447675"/>
            <a:ext cx="1531937" cy="45878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423972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67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577" userDrawn="1">
          <p15:clr>
            <a:srgbClr val="FBAE40"/>
          </p15:clr>
        </p15:guide>
        <p15:guide id="6" orient="horz" pos="872" userDrawn="1">
          <p15:clr>
            <a:srgbClr val="FBAE40"/>
          </p15:clr>
        </p15:guide>
        <p15:guide id="7" orient="horz" pos="2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31B1259-2BAB-774A-8684-EB97523CB5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6725"/>
          <a:stretch/>
        </p:blipFill>
        <p:spPr>
          <a:xfrm>
            <a:off x="193945" y="217220"/>
            <a:ext cx="1885283" cy="9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4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0" r:id="rId3"/>
    <p:sldLayoutId id="2147483653" r:id="rId4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im.de/ZIM/Navigation/DE/Foerderangebote/International/international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bmbf.de/SharedDocs/Bekanntmachungen/DE/2024/05/2024-05-15-Bekanntmachung-KlimPro-Industrie-II.html" TargetMode="External"/><Relationship Id="rId4" Type="http://schemas.openxmlformats.org/officeDocument/2006/relationships/hyperlink" Target="https://www.bmbf.de/DE/Forschung/Gesellschaft/ZukunftDerArbeit/KmuInnovativ/kmu-innovativ-klima/kmu-innovativ-klima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b2match.com/e/global-innovation-summit-2025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235C-5C07-3C4D-9A29-2178C12E6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761" y="2010810"/>
            <a:ext cx="7768928" cy="106195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de-DE" sz="3200" dirty="0"/>
              <a:t>Eurogia in Germany</a:t>
            </a:r>
            <a:br>
              <a:rPr lang="de-DE" sz="3200" dirty="0"/>
            </a:br>
            <a:endParaRPr lang="de-DE" sz="2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7AB9E8F-AA95-8441-8D47-13E04FBAF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817" y="3435846"/>
            <a:ext cx="7768928" cy="335963"/>
          </a:xfrm>
        </p:spPr>
        <p:txBody>
          <a:bodyPr/>
          <a:lstStyle/>
          <a:p>
            <a:r>
              <a:rPr lang="de-DE" dirty="0"/>
              <a:t>Eurogia Infosession, </a:t>
            </a:r>
            <a:r>
              <a:rPr lang="de-DE" dirty="0" err="1"/>
              <a:t>February</a:t>
            </a:r>
            <a:r>
              <a:rPr lang="de-DE" dirty="0"/>
              <a:t> 28th, 2025</a:t>
            </a:r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5544CD29-34EA-4644-9723-C0C6274836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8634" b="8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4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73215E1-02E2-FC40-8188-7550EF20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1343901"/>
            <a:ext cx="7775575" cy="410369"/>
          </a:xfrm>
        </p:spPr>
        <p:txBody>
          <a:bodyPr/>
          <a:lstStyle/>
          <a:p>
            <a:r>
              <a:rPr lang="de-DE" dirty="0"/>
              <a:t>Funding </a:t>
            </a:r>
            <a:r>
              <a:rPr lang="de-DE" dirty="0" err="1"/>
              <a:t>opportunities</a:t>
            </a:r>
            <a:r>
              <a:rPr lang="de-DE" dirty="0"/>
              <a:t> in Germany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5C4AF83-6C00-4EA2-9215-5B1977BB6B9E}"/>
              </a:ext>
            </a:extLst>
          </p:cNvPr>
          <p:cNvSpPr txBox="1"/>
          <p:nvPr/>
        </p:nvSpPr>
        <p:spPr>
          <a:xfrm>
            <a:off x="971600" y="2139949"/>
            <a:ext cx="3455604" cy="1122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de-DE" dirty="0"/>
              <a:t>Regional </a:t>
            </a:r>
            <a:r>
              <a:rPr lang="de-DE" dirty="0" err="1"/>
              <a:t>fundig</a:t>
            </a:r>
            <a:r>
              <a:rPr lang="de-DE" dirty="0"/>
              <a:t> </a:t>
            </a:r>
            <a:r>
              <a:rPr lang="de-DE" dirty="0" err="1"/>
              <a:t>programmes</a:t>
            </a:r>
            <a:endParaRPr lang="de-DE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de-DE" dirty="0"/>
              <a:t>National </a:t>
            </a:r>
            <a:r>
              <a:rPr lang="de-DE" dirty="0" err="1"/>
              <a:t>funding</a:t>
            </a:r>
            <a:r>
              <a:rPr lang="de-DE" dirty="0"/>
              <a:t> </a:t>
            </a:r>
            <a:r>
              <a:rPr lang="de-DE" dirty="0" err="1"/>
              <a:t>programmes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2EF60EC-C3A5-4323-913E-D5BA89008FBD}"/>
              </a:ext>
            </a:extLst>
          </p:cNvPr>
          <p:cNvSpPr txBox="1"/>
          <p:nvPr/>
        </p:nvSpPr>
        <p:spPr>
          <a:xfrm>
            <a:off x="4787900" y="2139949"/>
            <a:ext cx="3744540" cy="2031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ZIM international (BMWK)</a:t>
            </a: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KMU innovativ Klima (BMBF)</a:t>
            </a: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KlimPro</a:t>
            </a:r>
            <a:r>
              <a:rPr lang="de-D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Industrie II (BMBF)</a:t>
            </a: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1C60CCCE-D78D-4909-9D72-A3C3BF87D4B4}"/>
              </a:ext>
            </a:extLst>
          </p:cNvPr>
          <p:cNvSpPr>
            <a:spLocks noGrp="1"/>
          </p:cNvSpPr>
          <p:nvPr/>
        </p:nvSpPr>
        <p:spPr>
          <a:xfrm>
            <a:off x="900113" y="4748213"/>
            <a:ext cx="5331355" cy="3952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kern="1200">
                <a:solidFill>
                  <a:schemeClr val="tx1">
                    <a:tint val="75000"/>
                  </a:schemeClr>
                </a:solidFill>
                <a:latin typeface="BundesSans Regular" panose="020B00020305000002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cs typeface="BundesSans Office Bold"/>
              </a:rPr>
              <a:t>Eurogia Infosession, </a:t>
            </a:r>
            <a:r>
              <a:rPr lang="de-DE" dirty="0" err="1">
                <a:solidFill>
                  <a:srgbClr val="FFFFFF"/>
                </a:solidFill>
                <a:cs typeface="BundesSans Office Bold"/>
              </a:rPr>
              <a:t>February</a:t>
            </a:r>
            <a:r>
              <a:rPr lang="de-DE" dirty="0">
                <a:solidFill>
                  <a:srgbClr val="FFFFFF"/>
                </a:solidFill>
                <a:cs typeface="BundesSans Office Bold"/>
              </a:rPr>
              <a:t> 28th 2025</a:t>
            </a:r>
            <a:endParaRPr lang="de-DE" dirty="0">
              <a:solidFill>
                <a:srgbClr val="FFFFFF"/>
              </a:solidFill>
              <a:latin typeface="BundesSans Regular" panose="020B0002030500000203" pitchFamily="34" charset="0"/>
              <a:cs typeface="BundesSans Office Bold"/>
            </a:endParaRPr>
          </a:p>
        </p:txBody>
      </p:sp>
    </p:spTree>
    <p:extLst>
      <p:ext uri="{BB962C8B-B14F-4D97-AF65-F5344CB8AC3E}">
        <p14:creationId xmlns:p14="http://schemas.microsoft.com/office/powerpoint/2010/main" val="144305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7D015EA-5CAB-48D7-97E8-B0D5C248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Invitation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3814C0B7-20A3-47AA-9F19-2C34E8ED10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6" name="Grafik 5">
            <a:hlinkClick r:id="rId2"/>
            <a:extLst>
              <a:ext uri="{FF2B5EF4-FFF2-40B4-BE49-F238E27FC236}">
                <a16:creationId xmlns:a16="http://schemas.microsoft.com/office/drawing/2014/main" id="{CD556374-3836-4C39-9E67-EE8B387E95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87" t="27500" r="26375" b="27500"/>
          <a:stretch/>
        </p:blipFill>
        <p:spPr>
          <a:xfrm>
            <a:off x="1547664" y="1919223"/>
            <a:ext cx="5417402" cy="2664296"/>
          </a:xfrm>
          <a:prstGeom prst="rect">
            <a:avLst/>
          </a:prstGeom>
        </p:spPr>
      </p:pic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1C60CCCE-D78D-4909-9D72-A3C3BF87D4B4}"/>
              </a:ext>
            </a:extLst>
          </p:cNvPr>
          <p:cNvSpPr>
            <a:spLocks noGrp="1"/>
          </p:cNvSpPr>
          <p:nvPr/>
        </p:nvSpPr>
        <p:spPr>
          <a:xfrm>
            <a:off x="900113" y="4745053"/>
            <a:ext cx="5331355" cy="3952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kern="1200">
                <a:solidFill>
                  <a:schemeClr val="tx1">
                    <a:tint val="75000"/>
                  </a:schemeClr>
                </a:solidFill>
                <a:latin typeface="BundesSans Regular" panose="020B00020305000002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cs typeface="BundesSans Office Bold"/>
              </a:rPr>
              <a:t>Eurogia Infosession, </a:t>
            </a:r>
            <a:r>
              <a:rPr lang="de-DE" dirty="0" err="1">
                <a:solidFill>
                  <a:srgbClr val="FFFFFF"/>
                </a:solidFill>
                <a:cs typeface="BundesSans Office Bold"/>
              </a:rPr>
              <a:t>February</a:t>
            </a:r>
            <a:r>
              <a:rPr lang="de-DE" dirty="0">
                <a:solidFill>
                  <a:srgbClr val="FFFFFF"/>
                </a:solidFill>
                <a:cs typeface="BundesSans Office Bold"/>
              </a:rPr>
              <a:t> 28th 2025</a:t>
            </a:r>
            <a:endParaRPr lang="de-DE" dirty="0">
              <a:solidFill>
                <a:srgbClr val="FFFFFF"/>
              </a:solidFill>
              <a:latin typeface="BundesSans Regular" panose="020B0002030500000203" pitchFamily="34" charset="0"/>
              <a:cs typeface="BundesSans Office Bold"/>
            </a:endParaRPr>
          </a:p>
        </p:txBody>
      </p:sp>
    </p:spTree>
    <p:extLst>
      <p:ext uri="{BB962C8B-B14F-4D97-AF65-F5344CB8AC3E}">
        <p14:creationId xmlns:p14="http://schemas.microsoft.com/office/powerpoint/2010/main" val="794076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1C60CCCE-D78D-4909-9D72-A3C3BF87D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112" y="4748213"/>
            <a:ext cx="5331355" cy="395287"/>
          </a:xfrm>
        </p:spPr>
        <p:txBody>
          <a:bodyPr/>
          <a:lstStyle/>
          <a:p>
            <a:r>
              <a:rPr lang="de-DE" dirty="0">
                <a:solidFill>
                  <a:srgbClr val="FFFFFF"/>
                </a:solidFill>
                <a:cs typeface="BundesSans Office Bold"/>
              </a:rPr>
              <a:t>Eurogia Infosession, </a:t>
            </a:r>
            <a:r>
              <a:rPr lang="de-DE" dirty="0" err="1">
                <a:solidFill>
                  <a:srgbClr val="FFFFFF"/>
                </a:solidFill>
                <a:cs typeface="BundesSans Office Bold"/>
              </a:rPr>
              <a:t>February</a:t>
            </a:r>
            <a:r>
              <a:rPr lang="de-DE" dirty="0">
                <a:solidFill>
                  <a:srgbClr val="FFFFFF"/>
                </a:solidFill>
                <a:cs typeface="BundesSans Office Bold"/>
              </a:rPr>
              <a:t> 28th 2025</a:t>
            </a:r>
            <a:endParaRPr lang="de-DE" dirty="0">
              <a:solidFill>
                <a:srgbClr val="FFFFFF"/>
              </a:solidFill>
              <a:latin typeface="BundesSans Regular" panose="020B0002030500000203" pitchFamily="34" charset="0"/>
              <a:cs typeface="BundesSans Office Bold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45B4438-A225-4181-BA0A-108D99904C26}"/>
              </a:ext>
            </a:extLst>
          </p:cNvPr>
          <p:cNvGrpSpPr/>
          <p:nvPr/>
        </p:nvGrpSpPr>
        <p:grpSpPr>
          <a:xfrm>
            <a:off x="3419872" y="1851670"/>
            <a:ext cx="4514810" cy="1517522"/>
            <a:chOff x="3419872" y="1851670"/>
            <a:chExt cx="4514810" cy="151752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2BA57587-0786-4031-805A-8064FD699E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79912" y="2677620"/>
              <a:ext cx="4154770" cy="49613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kern="0" dirty="0">
                  <a:solidFill>
                    <a:prstClr val="black"/>
                  </a:solidFill>
                  <a:latin typeface="BundesSans Medium Italic"/>
                </a:rPr>
                <a:t>eureka@dlr.de</a:t>
              </a:r>
              <a:endPara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undesSans Medium Italic"/>
              </a:endParaRPr>
            </a:p>
          </p:txBody>
        </p:sp>
        <p:sp>
          <p:nvSpPr>
            <p:cNvPr id="21" name="Mail Icon">
              <a:extLst>
                <a:ext uri="{FF2B5EF4-FFF2-40B4-BE49-F238E27FC236}">
                  <a16:creationId xmlns:a16="http://schemas.microsoft.com/office/drawing/2014/main" id="{C588DC90-3070-46A6-8D59-C908E64DDF3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521616" y="2852515"/>
              <a:ext cx="216000" cy="164231"/>
            </a:xfrm>
            <a:custGeom>
              <a:avLst/>
              <a:gdLst>
                <a:gd name="T0" fmla="*/ 0 w 677"/>
                <a:gd name="T1" fmla="*/ 0 h 508"/>
                <a:gd name="T2" fmla="*/ 677 w 677"/>
                <a:gd name="T3" fmla="*/ 0 h 508"/>
                <a:gd name="T4" fmla="*/ 677 w 677"/>
                <a:gd name="T5" fmla="*/ 508 h 508"/>
                <a:gd name="T6" fmla="*/ 0 w 677"/>
                <a:gd name="T7" fmla="*/ 508 h 508"/>
                <a:gd name="T8" fmla="*/ 0 w 677"/>
                <a:gd name="T9" fmla="*/ 0 h 508"/>
                <a:gd name="T10" fmla="*/ 56 w 677"/>
                <a:gd name="T11" fmla="*/ 452 h 508"/>
                <a:gd name="T12" fmla="*/ 620 w 677"/>
                <a:gd name="T13" fmla="*/ 452 h 508"/>
                <a:gd name="T14" fmla="*/ 620 w 677"/>
                <a:gd name="T15" fmla="*/ 134 h 508"/>
                <a:gd name="T16" fmla="*/ 338 w 677"/>
                <a:gd name="T17" fmla="*/ 339 h 508"/>
                <a:gd name="T18" fmla="*/ 56 w 677"/>
                <a:gd name="T19" fmla="*/ 134 h 508"/>
                <a:gd name="T20" fmla="*/ 56 w 677"/>
                <a:gd name="T21" fmla="*/ 452 h 508"/>
                <a:gd name="T22" fmla="*/ 67 w 677"/>
                <a:gd name="T23" fmla="*/ 57 h 508"/>
                <a:gd name="T24" fmla="*/ 338 w 677"/>
                <a:gd name="T25" fmla="*/ 254 h 508"/>
                <a:gd name="T26" fmla="*/ 338 w 677"/>
                <a:gd name="T27" fmla="*/ 254 h 508"/>
                <a:gd name="T28" fmla="*/ 610 w 677"/>
                <a:gd name="T29" fmla="*/ 57 h 508"/>
                <a:gd name="T30" fmla="*/ 67 w 677"/>
                <a:gd name="T31" fmla="*/ 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7" h="508">
                  <a:moveTo>
                    <a:pt x="0" y="0"/>
                  </a:moveTo>
                  <a:lnTo>
                    <a:pt x="677" y="0"/>
                  </a:lnTo>
                  <a:lnTo>
                    <a:pt x="677" y="508"/>
                  </a:lnTo>
                  <a:lnTo>
                    <a:pt x="0" y="508"/>
                  </a:lnTo>
                  <a:lnTo>
                    <a:pt x="0" y="0"/>
                  </a:lnTo>
                  <a:close/>
                  <a:moveTo>
                    <a:pt x="56" y="452"/>
                  </a:moveTo>
                  <a:lnTo>
                    <a:pt x="620" y="452"/>
                  </a:lnTo>
                  <a:lnTo>
                    <a:pt x="620" y="134"/>
                  </a:lnTo>
                  <a:lnTo>
                    <a:pt x="338" y="339"/>
                  </a:lnTo>
                  <a:lnTo>
                    <a:pt x="56" y="134"/>
                  </a:lnTo>
                  <a:lnTo>
                    <a:pt x="56" y="452"/>
                  </a:lnTo>
                  <a:close/>
                  <a:moveTo>
                    <a:pt x="67" y="57"/>
                  </a:moveTo>
                  <a:lnTo>
                    <a:pt x="338" y="254"/>
                  </a:lnTo>
                  <a:lnTo>
                    <a:pt x="338" y="254"/>
                  </a:lnTo>
                  <a:lnTo>
                    <a:pt x="610" y="57"/>
                  </a:lnTo>
                  <a:lnTo>
                    <a:pt x="67" y="57"/>
                  </a:lnTo>
                  <a:close/>
                </a:path>
              </a:pathLst>
            </a:custGeom>
            <a:solidFill>
              <a:srgbClr val="C1C9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Phone Icon">
              <a:extLst>
                <a:ext uri="{FF2B5EF4-FFF2-40B4-BE49-F238E27FC236}">
                  <a16:creationId xmlns:a16="http://schemas.microsoft.com/office/drawing/2014/main" id="{560E48C7-4BD2-4E1C-A464-97CE9BA445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8350" y="2463086"/>
              <a:ext cx="144000" cy="226286"/>
            </a:xfrm>
            <a:custGeom>
              <a:avLst/>
              <a:gdLst>
                <a:gd name="T0" fmla="*/ 463 w 466"/>
                <a:gd name="T1" fmla="*/ 656 h 734"/>
                <a:gd name="T2" fmla="*/ 466 w 466"/>
                <a:gd name="T3" fmla="*/ 671 h 734"/>
                <a:gd name="T4" fmla="*/ 461 w 466"/>
                <a:gd name="T5" fmla="*/ 690 h 734"/>
                <a:gd name="T6" fmla="*/ 446 w 466"/>
                <a:gd name="T7" fmla="*/ 704 h 734"/>
                <a:gd name="T8" fmla="*/ 415 w 466"/>
                <a:gd name="T9" fmla="*/ 718 h 734"/>
                <a:gd name="T10" fmla="*/ 379 w 466"/>
                <a:gd name="T11" fmla="*/ 730 h 734"/>
                <a:gd name="T12" fmla="*/ 342 w 466"/>
                <a:gd name="T13" fmla="*/ 734 h 734"/>
                <a:gd name="T14" fmla="*/ 283 w 466"/>
                <a:gd name="T15" fmla="*/ 724 h 734"/>
                <a:gd name="T16" fmla="*/ 228 w 466"/>
                <a:gd name="T17" fmla="*/ 696 h 734"/>
                <a:gd name="T18" fmla="*/ 178 w 466"/>
                <a:gd name="T19" fmla="*/ 651 h 734"/>
                <a:gd name="T20" fmla="*/ 136 w 466"/>
                <a:gd name="T21" fmla="*/ 593 h 734"/>
                <a:gd name="T22" fmla="*/ 112 w 466"/>
                <a:gd name="T23" fmla="*/ 552 h 734"/>
                <a:gd name="T24" fmla="*/ 87 w 466"/>
                <a:gd name="T25" fmla="*/ 505 h 734"/>
                <a:gd name="T26" fmla="*/ 58 w 466"/>
                <a:gd name="T27" fmla="*/ 445 h 734"/>
                <a:gd name="T28" fmla="*/ 35 w 466"/>
                <a:gd name="T29" fmla="*/ 387 h 734"/>
                <a:gd name="T30" fmla="*/ 22 w 466"/>
                <a:gd name="T31" fmla="*/ 346 h 734"/>
                <a:gd name="T32" fmla="*/ 14 w 466"/>
                <a:gd name="T33" fmla="*/ 313 h 734"/>
                <a:gd name="T34" fmla="*/ 3 w 466"/>
                <a:gd name="T35" fmla="*/ 263 h 734"/>
                <a:gd name="T36" fmla="*/ 0 w 466"/>
                <a:gd name="T37" fmla="*/ 213 h 734"/>
                <a:gd name="T38" fmla="*/ 6 w 466"/>
                <a:gd name="T39" fmla="*/ 151 h 734"/>
                <a:gd name="T40" fmla="*/ 26 w 466"/>
                <a:gd name="T41" fmla="*/ 96 h 734"/>
                <a:gd name="T42" fmla="*/ 60 w 466"/>
                <a:gd name="T43" fmla="*/ 50 h 734"/>
                <a:gd name="T44" fmla="*/ 108 w 466"/>
                <a:gd name="T45" fmla="*/ 17 h 734"/>
                <a:gd name="T46" fmla="*/ 139 w 466"/>
                <a:gd name="T47" fmla="*/ 3 h 734"/>
                <a:gd name="T48" fmla="*/ 153 w 466"/>
                <a:gd name="T49" fmla="*/ 0 h 734"/>
                <a:gd name="T50" fmla="*/ 172 w 466"/>
                <a:gd name="T51" fmla="*/ 6 h 734"/>
                <a:gd name="T52" fmla="*/ 185 w 466"/>
                <a:gd name="T53" fmla="*/ 21 h 734"/>
                <a:gd name="T54" fmla="*/ 244 w 466"/>
                <a:gd name="T55" fmla="*/ 154 h 734"/>
                <a:gd name="T56" fmla="*/ 247 w 466"/>
                <a:gd name="T57" fmla="*/ 169 h 734"/>
                <a:gd name="T58" fmla="*/ 241 w 466"/>
                <a:gd name="T59" fmla="*/ 188 h 734"/>
                <a:gd name="T60" fmla="*/ 226 w 466"/>
                <a:gd name="T61" fmla="*/ 202 h 734"/>
                <a:gd name="T62" fmla="*/ 166 w 466"/>
                <a:gd name="T63" fmla="*/ 229 h 734"/>
                <a:gd name="T64" fmla="*/ 147 w 466"/>
                <a:gd name="T65" fmla="*/ 245 h 734"/>
                <a:gd name="T66" fmla="*/ 141 w 466"/>
                <a:gd name="T67" fmla="*/ 268 h 734"/>
                <a:gd name="T68" fmla="*/ 144 w 466"/>
                <a:gd name="T69" fmla="*/ 286 h 734"/>
                <a:gd name="T70" fmla="*/ 243 w 466"/>
                <a:gd name="T71" fmla="*/ 511 h 734"/>
                <a:gd name="T72" fmla="*/ 259 w 466"/>
                <a:gd name="T73" fmla="*/ 530 h 734"/>
                <a:gd name="T74" fmla="*/ 282 w 466"/>
                <a:gd name="T75" fmla="*/ 537 h 734"/>
                <a:gd name="T76" fmla="*/ 298 w 466"/>
                <a:gd name="T77" fmla="*/ 533 h 734"/>
                <a:gd name="T78" fmla="*/ 358 w 466"/>
                <a:gd name="T79" fmla="*/ 505 h 734"/>
                <a:gd name="T80" fmla="*/ 373 w 466"/>
                <a:gd name="T81" fmla="*/ 502 h 734"/>
                <a:gd name="T82" fmla="*/ 392 w 466"/>
                <a:gd name="T83" fmla="*/ 508 h 734"/>
                <a:gd name="T84" fmla="*/ 405 w 466"/>
                <a:gd name="T85" fmla="*/ 523 h 734"/>
                <a:gd name="T86" fmla="*/ 463 w 466"/>
                <a:gd name="T87" fmla="*/ 656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6" h="734">
                  <a:moveTo>
                    <a:pt x="463" y="656"/>
                  </a:moveTo>
                  <a:cubicBezTo>
                    <a:pt x="465" y="661"/>
                    <a:pt x="466" y="666"/>
                    <a:pt x="466" y="671"/>
                  </a:cubicBezTo>
                  <a:cubicBezTo>
                    <a:pt x="466" y="678"/>
                    <a:pt x="465" y="684"/>
                    <a:pt x="461" y="690"/>
                  </a:cubicBezTo>
                  <a:cubicBezTo>
                    <a:pt x="457" y="696"/>
                    <a:pt x="452" y="701"/>
                    <a:pt x="446" y="704"/>
                  </a:cubicBezTo>
                  <a:lnTo>
                    <a:pt x="415" y="718"/>
                  </a:lnTo>
                  <a:cubicBezTo>
                    <a:pt x="403" y="723"/>
                    <a:pt x="391" y="728"/>
                    <a:pt x="379" y="730"/>
                  </a:cubicBezTo>
                  <a:cubicBezTo>
                    <a:pt x="367" y="733"/>
                    <a:pt x="354" y="734"/>
                    <a:pt x="342" y="734"/>
                  </a:cubicBezTo>
                  <a:cubicBezTo>
                    <a:pt x="322" y="734"/>
                    <a:pt x="303" y="731"/>
                    <a:pt x="283" y="724"/>
                  </a:cubicBezTo>
                  <a:cubicBezTo>
                    <a:pt x="264" y="717"/>
                    <a:pt x="245" y="708"/>
                    <a:pt x="228" y="696"/>
                  </a:cubicBezTo>
                  <a:cubicBezTo>
                    <a:pt x="210" y="683"/>
                    <a:pt x="193" y="668"/>
                    <a:pt x="178" y="651"/>
                  </a:cubicBezTo>
                  <a:cubicBezTo>
                    <a:pt x="162" y="633"/>
                    <a:pt x="149" y="614"/>
                    <a:pt x="136" y="593"/>
                  </a:cubicBezTo>
                  <a:cubicBezTo>
                    <a:pt x="128" y="581"/>
                    <a:pt x="120" y="567"/>
                    <a:pt x="112" y="552"/>
                  </a:cubicBezTo>
                  <a:cubicBezTo>
                    <a:pt x="104" y="539"/>
                    <a:pt x="96" y="523"/>
                    <a:pt x="87" y="505"/>
                  </a:cubicBezTo>
                  <a:cubicBezTo>
                    <a:pt x="77" y="487"/>
                    <a:pt x="68" y="467"/>
                    <a:pt x="58" y="445"/>
                  </a:cubicBezTo>
                  <a:cubicBezTo>
                    <a:pt x="49" y="423"/>
                    <a:pt x="41" y="404"/>
                    <a:pt x="35" y="387"/>
                  </a:cubicBezTo>
                  <a:cubicBezTo>
                    <a:pt x="29" y="371"/>
                    <a:pt x="25" y="357"/>
                    <a:pt x="22" y="346"/>
                  </a:cubicBezTo>
                  <a:cubicBezTo>
                    <a:pt x="18" y="333"/>
                    <a:pt x="16" y="322"/>
                    <a:pt x="14" y="313"/>
                  </a:cubicBezTo>
                  <a:cubicBezTo>
                    <a:pt x="9" y="296"/>
                    <a:pt x="5" y="279"/>
                    <a:pt x="3" y="263"/>
                  </a:cubicBezTo>
                  <a:cubicBezTo>
                    <a:pt x="1" y="246"/>
                    <a:pt x="0" y="229"/>
                    <a:pt x="0" y="213"/>
                  </a:cubicBezTo>
                  <a:cubicBezTo>
                    <a:pt x="0" y="192"/>
                    <a:pt x="2" y="171"/>
                    <a:pt x="6" y="151"/>
                  </a:cubicBezTo>
                  <a:cubicBezTo>
                    <a:pt x="10" y="131"/>
                    <a:pt x="17" y="113"/>
                    <a:pt x="26" y="96"/>
                  </a:cubicBezTo>
                  <a:cubicBezTo>
                    <a:pt x="35" y="79"/>
                    <a:pt x="46" y="63"/>
                    <a:pt x="60" y="50"/>
                  </a:cubicBezTo>
                  <a:cubicBezTo>
                    <a:pt x="73" y="37"/>
                    <a:pt x="90" y="26"/>
                    <a:pt x="108" y="17"/>
                  </a:cubicBezTo>
                  <a:lnTo>
                    <a:pt x="139" y="3"/>
                  </a:lnTo>
                  <a:cubicBezTo>
                    <a:pt x="143" y="1"/>
                    <a:pt x="148" y="0"/>
                    <a:pt x="153" y="0"/>
                  </a:cubicBezTo>
                  <a:cubicBezTo>
                    <a:pt x="160" y="0"/>
                    <a:pt x="166" y="2"/>
                    <a:pt x="172" y="6"/>
                  </a:cubicBezTo>
                  <a:cubicBezTo>
                    <a:pt x="178" y="9"/>
                    <a:pt x="182" y="15"/>
                    <a:pt x="185" y="21"/>
                  </a:cubicBezTo>
                  <a:lnTo>
                    <a:pt x="244" y="154"/>
                  </a:lnTo>
                  <a:cubicBezTo>
                    <a:pt x="246" y="159"/>
                    <a:pt x="247" y="164"/>
                    <a:pt x="247" y="169"/>
                  </a:cubicBezTo>
                  <a:cubicBezTo>
                    <a:pt x="247" y="176"/>
                    <a:pt x="245" y="182"/>
                    <a:pt x="241" y="188"/>
                  </a:cubicBezTo>
                  <a:cubicBezTo>
                    <a:pt x="238" y="194"/>
                    <a:pt x="232" y="199"/>
                    <a:pt x="226" y="202"/>
                  </a:cubicBezTo>
                  <a:lnTo>
                    <a:pt x="166" y="229"/>
                  </a:lnTo>
                  <a:cubicBezTo>
                    <a:pt x="158" y="233"/>
                    <a:pt x="152" y="238"/>
                    <a:pt x="147" y="245"/>
                  </a:cubicBezTo>
                  <a:cubicBezTo>
                    <a:pt x="143" y="252"/>
                    <a:pt x="141" y="260"/>
                    <a:pt x="141" y="268"/>
                  </a:cubicBezTo>
                  <a:cubicBezTo>
                    <a:pt x="141" y="274"/>
                    <a:pt x="142" y="280"/>
                    <a:pt x="144" y="286"/>
                  </a:cubicBezTo>
                  <a:lnTo>
                    <a:pt x="243" y="511"/>
                  </a:lnTo>
                  <a:cubicBezTo>
                    <a:pt x="247" y="520"/>
                    <a:pt x="252" y="527"/>
                    <a:pt x="259" y="530"/>
                  </a:cubicBezTo>
                  <a:cubicBezTo>
                    <a:pt x="266" y="535"/>
                    <a:pt x="273" y="537"/>
                    <a:pt x="282" y="537"/>
                  </a:cubicBezTo>
                  <a:cubicBezTo>
                    <a:pt x="287" y="537"/>
                    <a:pt x="293" y="535"/>
                    <a:pt x="298" y="533"/>
                  </a:cubicBezTo>
                  <a:lnTo>
                    <a:pt x="358" y="505"/>
                  </a:lnTo>
                  <a:cubicBezTo>
                    <a:pt x="363" y="503"/>
                    <a:pt x="368" y="502"/>
                    <a:pt x="373" y="502"/>
                  </a:cubicBezTo>
                  <a:cubicBezTo>
                    <a:pt x="379" y="502"/>
                    <a:pt x="386" y="504"/>
                    <a:pt x="392" y="508"/>
                  </a:cubicBezTo>
                  <a:cubicBezTo>
                    <a:pt x="397" y="512"/>
                    <a:pt x="402" y="517"/>
                    <a:pt x="405" y="523"/>
                  </a:cubicBezTo>
                  <a:lnTo>
                    <a:pt x="463" y="656"/>
                  </a:lnTo>
                  <a:close/>
                </a:path>
              </a:pathLst>
            </a:custGeom>
            <a:solidFill>
              <a:srgbClr val="C1C9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A6F2B6B7-7D3B-41A4-B2B9-3D9C605EBA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82831" y="2325663"/>
              <a:ext cx="1986366" cy="49613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de-DE" sz="1400" kern="0" dirty="0">
                  <a:solidFill>
                    <a:prstClr val="black"/>
                  </a:solidFill>
                  <a:latin typeface="BundesSans Medium Italic"/>
                </a:rPr>
                <a:t>+49 228 3821 1352 </a:t>
              </a:r>
              <a:endPara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undesSans Medium Italic"/>
              </a:endParaRPr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529A8BAC-DC34-431A-88AC-06E8F7E8AA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9872" y="1851670"/>
              <a:ext cx="3312368" cy="49613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kern="0" dirty="0">
                  <a:solidFill>
                    <a:prstClr val="black"/>
                  </a:solidFill>
                  <a:latin typeface="BundesSans Medium Italic"/>
                </a:rPr>
                <a:t>Michaela Holz</a:t>
              </a:r>
              <a:endPara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undesSans Medium Italic"/>
              </a:endParaRPr>
            </a:p>
          </p:txBody>
        </p:sp>
        <p:sp>
          <p:nvSpPr>
            <p:cNvPr id="38" name="Screen Icon">
              <a:extLst>
                <a:ext uri="{FF2B5EF4-FFF2-40B4-BE49-F238E27FC236}">
                  <a16:creationId xmlns:a16="http://schemas.microsoft.com/office/drawing/2014/main" id="{CD51982F-19FD-4C68-B454-D8C16BB6D3F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522126" y="3203591"/>
              <a:ext cx="196447" cy="165600"/>
            </a:xfrm>
            <a:custGeom>
              <a:avLst/>
              <a:gdLst>
                <a:gd name="T0" fmla="*/ 240 w 677"/>
                <a:gd name="T1" fmla="*/ 480 h 564"/>
                <a:gd name="T2" fmla="*/ 466 w 677"/>
                <a:gd name="T3" fmla="*/ 480 h 564"/>
                <a:gd name="T4" fmla="*/ 508 w 677"/>
                <a:gd name="T5" fmla="*/ 564 h 564"/>
                <a:gd name="T6" fmla="*/ 198 w 677"/>
                <a:gd name="T7" fmla="*/ 564 h 564"/>
                <a:gd name="T8" fmla="*/ 240 w 677"/>
                <a:gd name="T9" fmla="*/ 480 h 564"/>
                <a:gd name="T10" fmla="*/ 56 w 677"/>
                <a:gd name="T11" fmla="*/ 0 h 564"/>
                <a:gd name="T12" fmla="*/ 621 w 677"/>
                <a:gd name="T13" fmla="*/ 0 h 564"/>
                <a:gd name="T14" fmla="*/ 677 w 677"/>
                <a:gd name="T15" fmla="*/ 56 h 564"/>
                <a:gd name="T16" fmla="*/ 677 w 677"/>
                <a:gd name="T17" fmla="*/ 395 h 564"/>
                <a:gd name="T18" fmla="*/ 621 w 677"/>
                <a:gd name="T19" fmla="*/ 451 h 564"/>
                <a:gd name="T20" fmla="*/ 56 w 677"/>
                <a:gd name="T21" fmla="*/ 451 h 564"/>
                <a:gd name="T22" fmla="*/ 0 w 677"/>
                <a:gd name="T23" fmla="*/ 395 h 564"/>
                <a:gd name="T24" fmla="*/ 0 w 677"/>
                <a:gd name="T25" fmla="*/ 56 h 564"/>
                <a:gd name="T26" fmla="*/ 56 w 677"/>
                <a:gd name="T27" fmla="*/ 0 h 564"/>
                <a:gd name="T28" fmla="*/ 71 w 677"/>
                <a:gd name="T29" fmla="*/ 56 h 564"/>
                <a:gd name="T30" fmla="*/ 71 w 677"/>
                <a:gd name="T31" fmla="*/ 395 h 564"/>
                <a:gd name="T32" fmla="*/ 607 w 677"/>
                <a:gd name="T33" fmla="*/ 395 h 564"/>
                <a:gd name="T34" fmla="*/ 607 w 677"/>
                <a:gd name="T35" fmla="*/ 56 h 564"/>
                <a:gd name="T36" fmla="*/ 71 w 677"/>
                <a:gd name="T37" fmla="*/ 56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7" h="564">
                  <a:moveTo>
                    <a:pt x="240" y="480"/>
                  </a:moveTo>
                  <a:lnTo>
                    <a:pt x="466" y="480"/>
                  </a:lnTo>
                  <a:lnTo>
                    <a:pt x="508" y="564"/>
                  </a:lnTo>
                  <a:lnTo>
                    <a:pt x="198" y="564"/>
                  </a:lnTo>
                  <a:lnTo>
                    <a:pt x="240" y="480"/>
                  </a:lnTo>
                  <a:close/>
                  <a:moveTo>
                    <a:pt x="56" y="0"/>
                  </a:moveTo>
                  <a:lnTo>
                    <a:pt x="621" y="0"/>
                  </a:lnTo>
                  <a:cubicBezTo>
                    <a:pt x="652" y="0"/>
                    <a:pt x="677" y="25"/>
                    <a:pt x="677" y="56"/>
                  </a:cubicBezTo>
                  <a:lnTo>
                    <a:pt x="677" y="395"/>
                  </a:lnTo>
                  <a:cubicBezTo>
                    <a:pt x="677" y="426"/>
                    <a:pt x="652" y="451"/>
                    <a:pt x="621" y="451"/>
                  </a:cubicBezTo>
                  <a:lnTo>
                    <a:pt x="56" y="451"/>
                  </a:lnTo>
                  <a:cubicBezTo>
                    <a:pt x="25" y="451"/>
                    <a:pt x="0" y="426"/>
                    <a:pt x="0" y="395"/>
                  </a:cubicBez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close/>
                  <a:moveTo>
                    <a:pt x="71" y="56"/>
                  </a:moveTo>
                  <a:lnTo>
                    <a:pt x="71" y="395"/>
                  </a:lnTo>
                  <a:lnTo>
                    <a:pt x="607" y="395"/>
                  </a:lnTo>
                  <a:lnTo>
                    <a:pt x="607" y="56"/>
                  </a:lnTo>
                  <a:lnTo>
                    <a:pt x="71" y="56"/>
                  </a:lnTo>
                  <a:close/>
                </a:path>
              </a:pathLst>
            </a:custGeom>
            <a:solidFill>
              <a:srgbClr val="C1C9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/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9794B27D-3B48-40B9-BFDE-5F0F27859C82}"/>
                </a:ext>
              </a:extLst>
            </p:cNvPr>
            <p:cNvSpPr/>
            <p:nvPr/>
          </p:nvSpPr>
          <p:spPr>
            <a:xfrm>
              <a:off x="3786752" y="3173856"/>
              <a:ext cx="3449544" cy="1953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noProof="1">
                  <a:solidFill>
                    <a:srgbClr val="000000"/>
                  </a:solidFill>
                  <a:latin typeface="BundesSans Medium Italic" panose="020B0002030500000203"/>
                </a:rPr>
                <a:t>bmbf.de | eureka.dlr.de | eurostars.dlr.de </a:t>
              </a:r>
              <a:endParaRPr lang="de-DE" sz="1400" dirty="0">
                <a:solidFill>
                  <a:srgbClr val="000000"/>
                </a:solidFill>
                <a:latin typeface="BundesSans Medium Italic" panose="020B0002030500000203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132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BMBF Farben">
      <a:dk1>
        <a:srgbClr val="000000"/>
      </a:dk1>
      <a:lt1>
        <a:srgbClr val="FFFFFF"/>
      </a:lt1>
      <a:dk2>
        <a:srgbClr val="00808A"/>
      </a:dk2>
      <a:lt2>
        <a:srgbClr val="007094"/>
      </a:lt2>
      <a:accent1>
        <a:srgbClr val="004B75"/>
      </a:accent1>
      <a:accent2>
        <a:srgbClr val="5E306D"/>
      </a:accent2>
      <a:accent3>
        <a:srgbClr val="F8DF3A"/>
      </a:accent3>
      <a:accent4>
        <a:srgbClr val="F7BA3D"/>
      </a:accent4>
      <a:accent5>
        <a:srgbClr val="CD5037"/>
      </a:accent5>
      <a:accent6>
        <a:srgbClr val="C0003B"/>
      </a:accent6>
      <a:hlink>
        <a:srgbClr val="C1C930"/>
      </a:hlink>
      <a:folHlink>
        <a:srgbClr val="7FCCE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 anchor="ctr" anchorCtr="0">
        <a:noAutofit/>
      </a:bodyPr>
      <a:lstStyle>
        <a:defPPr>
          <a:lnSpc>
            <a:spcPct val="100000"/>
          </a:lnSpc>
          <a:spcAft>
            <a:spcPts val="0"/>
          </a:spcAft>
          <a:defRPr sz="1200" b="1" i="0" baseline="0" dirty="0" smtClean="0">
            <a:solidFill>
              <a:srgbClr val="FFFFFF"/>
            </a:solidFill>
            <a:latin typeface="BundesSans Office Bold"/>
            <a:cs typeface="BundesSans Office Bold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MBF_PowerPoint-Master_16zu9_RZ.pptx" id="{03E613D2-3145-452C-90A7-0539CF6E69DF}" vid="{F03843AA-FF54-4756-B54B-AF01536D4FD0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BMBF_PPT_de_16zu9_RZ</Template>
  <TotalTime>0</TotalTime>
  <Words>197</Words>
  <Application>Microsoft Office PowerPoint</Application>
  <PresentationFormat>Bildschirmpräsentation (16:9)</PresentationFormat>
  <Paragraphs>27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4" baseType="lpstr">
      <vt:lpstr>Arial</vt:lpstr>
      <vt:lpstr>BundesSans Bold</vt:lpstr>
      <vt:lpstr>BundesSans Medium</vt:lpstr>
      <vt:lpstr>BundesSans Medium Italic</vt:lpstr>
      <vt:lpstr>BundesSans Office</vt:lpstr>
      <vt:lpstr>BundesSans Office Bold</vt:lpstr>
      <vt:lpstr>BundesSans Regular</vt:lpstr>
      <vt:lpstr>Calibri</vt:lpstr>
      <vt:lpstr>Wingdings</vt:lpstr>
      <vt:lpstr>Office-Design</vt:lpstr>
      <vt:lpstr>Eurogia in Germany </vt:lpstr>
      <vt:lpstr>Funding opportunities in Germany</vt:lpstr>
      <vt:lpstr>Invitation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Springer, Benedikt</dc:creator>
  <cp:lastModifiedBy>Holz, Michaela</cp:lastModifiedBy>
  <cp:revision>113</cp:revision>
  <dcterms:created xsi:type="dcterms:W3CDTF">2022-03-24T08:17:29Z</dcterms:created>
  <dcterms:modified xsi:type="dcterms:W3CDTF">2025-02-28T10:09:52Z</dcterms:modified>
</cp:coreProperties>
</file>