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rimo Bold" panose="020B0604020202020204" charset="0"/>
      <p:regular r:id="rId14"/>
    </p:embeddedFont>
    <p:embeddedFont>
      <p:font typeface="CS Gordon Serif" panose="020B0604020202020204" charset="0"/>
      <p:regular r:id="rId15"/>
    </p:embeddedFont>
    <p:embeddedFont>
      <p:font typeface="Montserrat" panose="00000500000000000000" pitchFamily="2" charset="0"/>
      <p:regular r:id="rId16"/>
      <p:bold r:id="rId17"/>
    </p:embeddedFont>
    <p:embeddedFont>
      <p:font typeface="Montserrat Bold" panose="00000800000000000000" charset="0"/>
      <p:regular r:id="rId18"/>
      <p:bold r:id="rId19"/>
    </p:embeddedFont>
    <p:embeddedFont>
      <p:font typeface="Nunito" pitchFamily="2" charset="0"/>
      <p:regular r:id="rId20"/>
    </p:embeddedFont>
    <p:embeddedFont>
      <p:font typeface="Nunito Bold" charset="0"/>
      <p:regular r:id="rId21"/>
    </p:embeddedFont>
    <p:embeddedFont>
      <p:font typeface="Open Sans" panose="020B0606030504020204" pitchFamily="34" charset="0"/>
      <p:regular r:id="rId22"/>
    </p:embeddedFont>
    <p:embeddedFont>
      <p:font typeface="Open Sans Bold" panose="020B0806030504020204" charset="0"/>
      <p:regular r:id="rId23"/>
    </p:embeddedFont>
    <p:embeddedFont>
      <p:font typeface="PT Sans" panose="020B0503020203020204" pitchFamily="34" charset="0"/>
      <p:regular r:id="rId24"/>
    </p:embeddedFont>
    <p:embeddedFont>
      <p:font typeface="PT Sans Bold" panose="020B0703020203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87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cristian.casanueva@corfo.cl" TargetMode="External"/><Relationship Id="rId5" Type="http://schemas.openxmlformats.org/officeDocument/2006/relationships/hyperlink" Target="mailto:jocelyn.olivari@corfo.cl" TargetMode="External"/><Relationship Id="rId4" Type="http://schemas.openxmlformats.org/officeDocument/2006/relationships/hyperlink" Target="mailto:difusioninnova@corfo.c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9601219"/>
            <a:ext cx="18297525" cy="690520"/>
            <a:chOff x="0" y="0"/>
            <a:chExt cx="24396700" cy="920694"/>
          </a:xfrm>
        </p:grpSpPr>
        <p:sp>
          <p:nvSpPr>
            <p:cNvPr id="3" name="Freeform 3"/>
            <p:cNvSpPr/>
            <p:nvPr/>
          </p:nvSpPr>
          <p:spPr>
            <a:xfrm>
              <a:off x="8509" y="8509"/>
              <a:ext cx="24384001" cy="908050"/>
            </a:xfrm>
            <a:custGeom>
              <a:avLst/>
              <a:gdLst/>
              <a:ahLst/>
              <a:cxnLst/>
              <a:rect l="l" t="t" r="r" b="b"/>
              <a:pathLst>
                <a:path w="24384001" h="908050">
                  <a:moveTo>
                    <a:pt x="0" y="0"/>
                  </a:moveTo>
                  <a:lnTo>
                    <a:pt x="24384001" y="0"/>
                  </a:lnTo>
                  <a:lnTo>
                    <a:pt x="24384001" y="908050"/>
                  </a:lnTo>
                  <a:lnTo>
                    <a:pt x="0" y="908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7B3E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4401018" cy="925068"/>
            </a:xfrm>
            <a:custGeom>
              <a:avLst/>
              <a:gdLst/>
              <a:ahLst/>
              <a:cxnLst/>
              <a:rect l="l" t="t" r="r" b="b"/>
              <a:pathLst>
                <a:path w="24401018" h="925068">
                  <a:moveTo>
                    <a:pt x="8509" y="0"/>
                  </a:moveTo>
                  <a:lnTo>
                    <a:pt x="24392510" y="0"/>
                  </a:lnTo>
                  <a:cubicBezTo>
                    <a:pt x="24397208" y="0"/>
                    <a:pt x="24401018" y="3810"/>
                    <a:pt x="24401018" y="8509"/>
                  </a:cubicBezTo>
                  <a:lnTo>
                    <a:pt x="24401018" y="916559"/>
                  </a:lnTo>
                  <a:cubicBezTo>
                    <a:pt x="24401018" y="921258"/>
                    <a:pt x="24397208" y="925068"/>
                    <a:pt x="24392510" y="925068"/>
                  </a:cubicBezTo>
                  <a:lnTo>
                    <a:pt x="8509" y="925068"/>
                  </a:lnTo>
                  <a:cubicBezTo>
                    <a:pt x="3810" y="925068"/>
                    <a:pt x="0" y="921258"/>
                    <a:pt x="0" y="91655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916559"/>
                  </a:lnTo>
                  <a:lnTo>
                    <a:pt x="8509" y="916559"/>
                  </a:lnTo>
                  <a:lnTo>
                    <a:pt x="8509" y="908050"/>
                  </a:lnTo>
                  <a:lnTo>
                    <a:pt x="24392510" y="908050"/>
                  </a:lnTo>
                  <a:lnTo>
                    <a:pt x="24392510" y="916559"/>
                  </a:lnTo>
                  <a:lnTo>
                    <a:pt x="24384000" y="916559"/>
                  </a:lnTo>
                  <a:lnTo>
                    <a:pt x="24384000" y="8509"/>
                  </a:lnTo>
                  <a:lnTo>
                    <a:pt x="24392510" y="8509"/>
                  </a:lnTo>
                  <a:lnTo>
                    <a:pt x="24392510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7181" y="4453465"/>
            <a:ext cx="6783229" cy="72104"/>
            <a:chOff x="0" y="0"/>
            <a:chExt cx="9044305" cy="961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44305" cy="96139"/>
            </a:xfrm>
            <a:custGeom>
              <a:avLst/>
              <a:gdLst/>
              <a:ahLst/>
              <a:cxnLst/>
              <a:rect l="l" t="t" r="r" b="b"/>
              <a:pathLst>
                <a:path w="9044305" h="96139">
                  <a:moveTo>
                    <a:pt x="254" y="0"/>
                  </a:moveTo>
                  <a:lnTo>
                    <a:pt x="9044305" y="19939"/>
                  </a:lnTo>
                  <a:lnTo>
                    <a:pt x="9044178" y="96139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28785F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1153831"/>
            <a:ext cx="11301259" cy="2994834"/>
          </a:xfrm>
          <a:custGeom>
            <a:avLst/>
            <a:gdLst/>
            <a:ahLst/>
            <a:cxnLst/>
            <a:rect l="l" t="t" r="r" b="b"/>
            <a:pathLst>
              <a:path w="11301259" h="2994834">
                <a:moveTo>
                  <a:pt x="0" y="0"/>
                </a:moveTo>
                <a:lnTo>
                  <a:pt x="11301259" y="0"/>
                </a:lnTo>
                <a:lnTo>
                  <a:pt x="11301259" y="2994834"/>
                </a:lnTo>
                <a:lnTo>
                  <a:pt x="0" y="2994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8" name="Freeform 8"/>
          <p:cNvSpPr/>
          <p:nvPr/>
        </p:nvSpPr>
        <p:spPr>
          <a:xfrm>
            <a:off x="15092616" y="0"/>
            <a:ext cx="3195384" cy="1797404"/>
          </a:xfrm>
          <a:custGeom>
            <a:avLst/>
            <a:gdLst/>
            <a:ahLst/>
            <a:cxnLst/>
            <a:rect l="l" t="t" r="r" b="b"/>
            <a:pathLst>
              <a:path w="3195384" h="1797404">
                <a:moveTo>
                  <a:pt x="0" y="0"/>
                </a:moveTo>
                <a:lnTo>
                  <a:pt x="3195384" y="0"/>
                </a:lnTo>
                <a:lnTo>
                  <a:pt x="3195384" y="1797404"/>
                </a:lnTo>
                <a:lnTo>
                  <a:pt x="0" y="1797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9" name="Freeform 9"/>
          <p:cNvSpPr/>
          <p:nvPr/>
        </p:nvSpPr>
        <p:spPr>
          <a:xfrm>
            <a:off x="15453999" y="8577851"/>
            <a:ext cx="2838764" cy="1023369"/>
          </a:xfrm>
          <a:custGeom>
            <a:avLst/>
            <a:gdLst/>
            <a:ahLst/>
            <a:cxnLst/>
            <a:rect l="l" t="t" r="r" b="b"/>
            <a:pathLst>
              <a:path w="2838764" h="1023369">
                <a:moveTo>
                  <a:pt x="0" y="0"/>
                </a:moveTo>
                <a:lnTo>
                  <a:pt x="2838763" y="0"/>
                </a:lnTo>
                <a:lnTo>
                  <a:pt x="2838763" y="1023368"/>
                </a:lnTo>
                <a:lnTo>
                  <a:pt x="0" y="10233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10" name="TextBox 10"/>
          <p:cNvSpPr txBox="1"/>
          <p:nvPr/>
        </p:nvSpPr>
        <p:spPr>
          <a:xfrm>
            <a:off x="10486479" y="9696865"/>
            <a:ext cx="745599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43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February, 2025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806864"/>
            <a:ext cx="6916918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640">
                <a:solidFill>
                  <a:srgbClr val="1D7B3E"/>
                </a:solidFill>
                <a:latin typeface="Arimo Bold"/>
                <a:ea typeface="Arimo Bold"/>
                <a:cs typeface="Arimo Bold"/>
                <a:sym typeface="Arimo Bold"/>
              </a:rPr>
              <a:t>Chile’s funding requirements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31545" y="4739673"/>
            <a:ext cx="11224910" cy="80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5"/>
              </a:lnSpc>
            </a:pPr>
            <a:r>
              <a:rPr lang="en-US" sz="4574" b="1" spc="114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What’s Corfo?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277566" y="2848492"/>
            <a:ext cx="5763482" cy="57150"/>
            <a:chOff x="0" y="0"/>
            <a:chExt cx="7684643" cy="762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84643" cy="76200"/>
            </a:xfrm>
            <a:custGeom>
              <a:avLst/>
              <a:gdLst/>
              <a:ahLst/>
              <a:cxnLst/>
              <a:rect l="l" t="t" r="r" b="b"/>
              <a:pathLst>
                <a:path w="7684643" h="76200">
                  <a:moveTo>
                    <a:pt x="0" y="0"/>
                  </a:moveTo>
                  <a:lnTo>
                    <a:pt x="7684643" y="0"/>
                  </a:lnTo>
                  <a:lnTo>
                    <a:pt x="7684643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1C7D5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79739" y="7381358"/>
            <a:ext cx="5763482" cy="57150"/>
            <a:chOff x="0" y="0"/>
            <a:chExt cx="7684643" cy="76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84643" cy="76200"/>
            </a:xfrm>
            <a:custGeom>
              <a:avLst/>
              <a:gdLst/>
              <a:ahLst/>
              <a:cxnLst/>
              <a:rect l="l" t="t" r="r" b="b"/>
              <a:pathLst>
                <a:path w="7684643" h="76200">
                  <a:moveTo>
                    <a:pt x="0" y="0"/>
                  </a:moveTo>
                  <a:lnTo>
                    <a:pt x="7684643" y="0"/>
                  </a:lnTo>
                  <a:lnTo>
                    <a:pt x="7684643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1C7D5"/>
            </a:solidFill>
          </p:spPr>
          <p:txBody>
            <a:bodyPr/>
            <a:lstStyle/>
            <a:p>
              <a:endParaRPr lang="es-CL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98904" y="280163"/>
            <a:ext cx="3981173" cy="1053352"/>
          </a:xfrm>
          <a:custGeom>
            <a:avLst/>
            <a:gdLst/>
            <a:ahLst/>
            <a:cxnLst/>
            <a:rect l="l" t="t" r="r" b="b"/>
            <a:pathLst>
              <a:path w="3981173" h="1053352">
                <a:moveTo>
                  <a:pt x="0" y="0"/>
                </a:moveTo>
                <a:lnTo>
                  <a:pt x="3981174" y="0"/>
                </a:lnTo>
                <a:lnTo>
                  <a:pt x="3981174" y="1053352"/>
                </a:lnTo>
                <a:lnTo>
                  <a:pt x="0" y="1053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Freeform 3"/>
          <p:cNvSpPr/>
          <p:nvPr/>
        </p:nvSpPr>
        <p:spPr>
          <a:xfrm>
            <a:off x="0" y="3722257"/>
            <a:ext cx="5050797" cy="2841073"/>
          </a:xfrm>
          <a:custGeom>
            <a:avLst/>
            <a:gdLst/>
            <a:ahLst/>
            <a:cxnLst/>
            <a:rect l="l" t="t" r="r" b="b"/>
            <a:pathLst>
              <a:path w="5050797" h="2841073">
                <a:moveTo>
                  <a:pt x="0" y="0"/>
                </a:moveTo>
                <a:lnTo>
                  <a:pt x="5050797" y="0"/>
                </a:lnTo>
                <a:lnTo>
                  <a:pt x="5050797" y="2841073"/>
                </a:lnTo>
                <a:lnTo>
                  <a:pt x="0" y="28410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4" name="Freeform 4"/>
          <p:cNvSpPr/>
          <p:nvPr/>
        </p:nvSpPr>
        <p:spPr>
          <a:xfrm>
            <a:off x="0" y="6789420"/>
            <a:ext cx="18288000" cy="3497580"/>
          </a:xfrm>
          <a:custGeom>
            <a:avLst/>
            <a:gdLst/>
            <a:ahLst/>
            <a:cxnLst/>
            <a:rect l="l" t="t" r="r" b="b"/>
            <a:pathLst>
              <a:path w="18288000" h="3497580">
                <a:moveTo>
                  <a:pt x="0" y="0"/>
                </a:moveTo>
                <a:lnTo>
                  <a:pt x="18288000" y="0"/>
                </a:lnTo>
                <a:lnTo>
                  <a:pt x="18288000" y="3497580"/>
                </a:lnTo>
                <a:lnTo>
                  <a:pt x="0" y="3497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5" name="TextBox 5"/>
          <p:cNvSpPr txBox="1"/>
          <p:nvPr/>
        </p:nvSpPr>
        <p:spPr>
          <a:xfrm>
            <a:off x="5312032" y="1473605"/>
            <a:ext cx="12397856" cy="2696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19"/>
              </a:lnSpc>
            </a:pPr>
            <a:r>
              <a:rPr lang="en-US" sz="3144" b="1">
                <a:solidFill>
                  <a:srgbClr val="1A3F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Chilean economic development agency</a:t>
            </a:r>
            <a:r>
              <a:rPr lang="en-US" sz="3144">
                <a:solidFill>
                  <a:srgbClr val="1A3F6B"/>
                </a:solidFill>
                <a:latin typeface="Open Sans"/>
                <a:ea typeface="Open Sans"/>
                <a:cs typeface="Open Sans"/>
                <a:sym typeface="Open Sans"/>
              </a:rPr>
              <a:t> that works daily to improve the competitiveness and the productive diversification of the country by encouraging investment, innovation and entrepreneurship.</a:t>
            </a:r>
          </a:p>
          <a:p>
            <a:pPr algn="just">
              <a:lnSpc>
                <a:spcPts val="3019"/>
              </a:lnSpc>
            </a:pPr>
            <a:endParaRPr lang="en-US" sz="3144">
              <a:solidFill>
                <a:srgbClr val="1A3F6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019"/>
              </a:lnSpc>
            </a:pPr>
            <a:r>
              <a:rPr lang="en-US" sz="3144">
                <a:solidFill>
                  <a:srgbClr val="1A3F6B"/>
                </a:solidFill>
                <a:latin typeface="Open Sans"/>
                <a:ea typeface="Open Sans"/>
                <a:cs typeface="Open Sans"/>
                <a:sym typeface="Open Sans"/>
              </a:rPr>
              <a:t>Strategy:</a:t>
            </a:r>
          </a:p>
          <a:p>
            <a:pPr algn="just">
              <a:lnSpc>
                <a:spcPts val="3019"/>
              </a:lnSpc>
            </a:pPr>
            <a:endParaRPr lang="en-US" sz="3144">
              <a:solidFill>
                <a:srgbClr val="1A3F6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5828372" y="4095148"/>
            <a:ext cx="2850668" cy="1664589"/>
            <a:chOff x="0" y="0"/>
            <a:chExt cx="3800890" cy="22194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00890" cy="2219452"/>
            </a:xfrm>
            <a:custGeom>
              <a:avLst/>
              <a:gdLst/>
              <a:ahLst/>
              <a:cxnLst/>
              <a:rect l="l" t="t" r="r" b="b"/>
              <a:pathLst>
                <a:path w="3800890" h="2219452">
                  <a:moveTo>
                    <a:pt x="0" y="0"/>
                  </a:moveTo>
                  <a:lnTo>
                    <a:pt x="3800890" y="0"/>
                  </a:lnTo>
                  <a:lnTo>
                    <a:pt x="3800890" y="2219452"/>
                  </a:lnTo>
                  <a:lnTo>
                    <a:pt x="0" y="2219452"/>
                  </a:lnTo>
                  <a:close/>
                </a:path>
              </a:pathLst>
            </a:custGeom>
            <a:solidFill>
              <a:srgbClr val="1D7B3E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47650"/>
              <a:ext cx="3800890" cy="246710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720"/>
                </a:lnSpc>
              </a:pPr>
              <a:r>
                <a:rPr lang="en-US" sz="6000">
                  <a:solidFill>
                    <a:srgbClr val="221E7C"/>
                  </a:solidFill>
                  <a:latin typeface="CS Gordon Serif"/>
                  <a:ea typeface="CS Gordon Serif"/>
                  <a:cs typeface="CS Gordon Serif"/>
                  <a:sym typeface="CS Gordon Serif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85626" y="4029796"/>
            <a:ext cx="2850667" cy="1729941"/>
            <a:chOff x="0" y="0"/>
            <a:chExt cx="3800890" cy="23065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00890" cy="2306588"/>
            </a:xfrm>
            <a:custGeom>
              <a:avLst/>
              <a:gdLst/>
              <a:ahLst/>
              <a:cxnLst/>
              <a:rect l="l" t="t" r="r" b="b"/>
              <a:pathLst>
                <a:path w="3800890" h="2306588">
                  <a:moveTo>
                    <a:pt x="0" y="0"/>
                  </a:moveTo>
                  <a:lnTo>
                    <a:pt x="3800890" y="0"/>
                  </a:lnTo>
                  <a:lnTo>
                    <a:pt x="3800890" y="2306588"/>
                  </a:lnTo>
                  <a:lnTo>
                    <a:pt x="0" y="2306588"/>
                  </a:lnTo>
                  <a:close/>
                </a:path>
              </a:pathLst>
            </a:custGeom>
            <a:solidFill>
              <a:srgbClr val="1D7B3E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47650"/>
              <a:ext cx="3800890" cy="255423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720"/>
                </a:lnSpc>
              </a:pPr>
              <a:r>
                <a:rPr lang="en-US" sz="6000">
                  <a:solidFill>
                    <a:srgbClr val="221E7C"/>
                  </a:solidFill>
                  <a:latin typeface="CS Gordon Serif"/>
                  <a:ea typeface="CS Gordon Serif"/>
                  <a:cs typeface="CS Gordon Serif"/>
                  <a:sym typeface="CS Gordon Serif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199727" y="4102865"/>
            <a:ext cx="2850668" cy="1664589"/>
            <a:chOff x="0" y="0"/>
            <a:chExt cx="3800890" cy="22194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00890" cy="2219452"/>
            </a:xfrm>
            <a:custGeom>
              <a:avLst/>
              <a:gdLst/>
              <a:ahLst/>
              <a:cxnLst/>
              <a:rect l="l" t="t" r="r" b="b"/>
              <a:pathLst>
                <a:path w="3800890" h="2219452">
                  <a:moveTo>
                    <a:pt x="0" y="0"/>
                  </a:moveTo>
                  <a:lnTo>
                    <a:pt x="3800890" y="0"/>
                  </a:lnTo>
                  <a:lnTo>
                    <a:pt x="3800890" y="2219452"/>
                  </a:lnTo>
                  <a:lnTo>
                    <a:pt x="0" y="2219452"/>
                  </a:lnTo>
                  <a:close/>
                </a:path>
              </a:pathLst>
            </a:custGeom>
            <a:solidFill>
              <a:srgbClr val="1D7B3E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47650"/>
              <a:ext cx="3800890" cy="246710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720"/>
                </a:lnSpc>
              </a:pPr>
              <a:r>
                <a:rPr lang="en-US" sz="6000">
                  <a:solidFill>
                    <a:srgbClr val="221E7C"/>
                  </a:solidFill>
                  <a:latin typeface="CS Gordon Serif"/>
                  <a:ea typeface="CS Gordon Serif"/>
                  <a:cs typeface="CS Gordon Serif"/>
                  <a:sym typeface="CS Gordon Serif"/>
                </a:rPr>
                <a:t>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798689" y="5767454"/>
            <a:ext cx="4910034" cy="1107996"/>
            <a:chOff x="0" y="0"/>
            <a:chExt cx="6546712" cy="14773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46712" cy="1477328"/>
            </a:xfrm>
            <a:custGeom>
              <a:avLst/>
              <a:gdLst/>
              <a:ahLst/>
              <a:cxnLst/>
              <a:rect l="l" t="t" r="r" b="b"/>
              <a:pathLst>
                <a:path w="6546712" h="1477328">
                  <a:moveTo>
                    <a:pt x="0" y="0"/>
                  </a:moveTo>
                  <a:lnTo>
                    <a:pt x="6546712" y="0"/>
                  </a:lnTo>
                  <a:lnTo>
                    <a:pt x="6546712" y="1477328"/>
                  </a:lnTo>
                  <a:lnTo>
                    <a:pt x="0" y="1477328"/>
                  </a:lnTo>
                  <a:close/>
                </a:path>
              </a:pathLst>
            </a:custGeom>
            <a:solidFill>
              <a:srgbClr val="005FAB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6546712" cy="147732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375799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Finance for </a:t>
              </a:r>
            </a:p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375799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Development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055942" y="5570812"/>
            <a:ext cx="4910034" cy="1661994"/>
            <a:chOff x="0" y="0"/>
            <a:chExt cx="6546712" cy="22159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546712" cy="2215992"/>
            </a:xfrm>
            <a:custGeom>
              <a:avLst/>
              <a:gdLst/>
              <a:ahLst/>
              <a:cxnLst/>
              <a:rect l="l" t="t" r="r" b="b"/>
              <a:pathLst>
                <a:path w="6546712" h="2215992">
                  <a:moveTo>
                    <a:pt x="0" y="0"/>
                  </a:moveTo>
                  <a:lnTo>
                    <a:pt x="6546712" y="0"/>
                  </a:lnTo>
                  <a:lnTo>
                    <a:pt x="6546712" y="2215992"/>
                  </a:lnTo>
                  <a:lnTo>
                    <a:pt x="0" y="2215992"/>
                  </a:lnTo>
                  <a:close/>
                </a:path>
              </a:pathLst>
            </a:custGeom>
            <a:solidFill>
              <a:srgbClr val="1D7B3E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6546712" cy="221599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375799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Entrepreneurship, Innovation and Promotion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170043" y="5759738"/>
            <a:ext cx="4910034" cy="1107996"/>
            <a:chOff x="0" y="0"/>
            <a:chExt cx="6546712" cy="147732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546712" cy="1477328"/>
            </a:xfrm>
            <a:custGeom>
              <a:avLst/>
              <a:gdLst/>
              <a:ahLst/>
              <a:cxnLst/>
              <a:rect l="l" t="t" r="r" b="b"/>
              <a:pathLst>
                <a:path w="6546712" h="1477328">
                  <a:moveTo>
                    <a:pt x="0" y="0"/>
                  </a:moveTo>
                  <a:lnTo>
                    <a:pt x="6546712" y="0"/>
                  </a:lnTo>
                  <a:lnTo>
                    <a:pt x="6546712" y="1477328"/>
                  </a:lnTo>
                  <a:lnTo>
                    <a:pt x="0" y="1477328"/>
                  </a:lnTo>
                  <a:close/>
                </a:path>
              </a:pathLst>
            </a:custGeom>
            <a:solidFill>
              <a:srgbClr val="1D7B3E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6546712" cy="147732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375799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New Industrial</a:t>
              </a:r>
            </a:p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375799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Policy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3187" y="1515585"/>
            <a:ext cx="3363370" cy="889892"/>
          </a:xfrm>
          <a:custGeom>
            <a:avLst/>
            <a:gdLst/>
            <a:ahLst/>
            <a:cxnLst/>
            <a:rect l="l" t="t" r="r" b="b"/>
            <a:pathLst>
              <a:path w="3363370" h="889892">
                <a:moveTo>
                  <a:pt x="0" y="0"/>
                </a:moveTo>
                <a:lnTo>
                  <a:pt x="3363370" y="0"/>
                </a:lnTo>
                <a:lnTo>
                  <a:pt x="3363370" y="889892"/>
                </a:lnTo>
                <a:lnTo>
                  <a:pt x="0" y="88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Freeform 3"/>
          <p:cNvSpPr/>
          <p:nvPr/>
        </p:nvSpPr>
        <p:spPr>
          <a:xfrm>
            <a:off x="14871103" y="0"/>
            <a:ext cx="3086488" cy="1736149"/>
          </a:xfrm>
          <a:custGeom>
            <a:avLst/>
            <a:gdLst/>
            <a:ahLst/>
            <a:cxnLst/>
            <a:rect l="l" t="t" r="r" b="b"/>
            <a:pathLst>
              <a:path w="3086488" h="1736149">
                <a:moveTo>
                  <a:pt x="0" y="0"/>
                </a:moveTo>
                <a:lnTo>
                  <a:pt x="3086488" y="0"/>
                </a:lnTo>
                <a:lnTo>
                  <a:pt x="3086488" y="1736149"/>
                </a:lnTo>
                <a:lnTo>
                  <a:pt x="0" y="1736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8" name="Group 8"/>
          <p:cNvGrpSpPr/>
          <p:nvPr/>
        </p:nvGrpSpPr>
        <p:grpSpPr>
          <a:xfrm>
            <a:off x="595454" y="2634077"/>
            <a:ext cx="16663858" cy="1685123"/>
            <a:chOff x="-260527" y="0"/>
            <a:chExt cx="22218477" cy="2246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57950" cy="2031365"/>
            </a:xfrm>
            <a:custGeom>
              <a:avLst/>
              <a:gdLst/>
              <a:ahLst/>
              <a:cxnLst/>
              <a:rect l="l" t="t" r="r" b="b"/>
              <a:pathLst>
                <a:path w="21957950" h="2031365">
                  <a:moveTo>
                    <a:pt x="0" y="0"/>
                  </a:moveTo>
                  <a:lnTo>
                    <a:pt x="21957950" y="0"/>
                  </a:lnTo>
                  <a:lnTo>
                    <a:pt x="21957950" y="2031365"/>
                  </a:lnTo>
                  <a:lnTo>
                    <a:pt x="0" y="2031365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260527" y="215504"/>
              <a:ext cx="21957934" cy="203132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3600"/>
                </a:lnSpc>
              </a:pPr>
              <a:r>
                <a:rPr lang="en-US" sz="3000" dirty="0">
                  <a:solidFill>
                    <a:srgbClr val="1A3F6B"/>
                  </a:solidFill>
                  <a:latin typeface="Nunito"/>
                  <a:ea typeface="Nunito"/>
                  <a:cs typeface="Nunito"/>
                  <a:sym typeface="Nunito"/>
                </a:rPr>
                <a:t>Towards a sustainable productive transformation of our country through innovative projects contributing to achieve the following challenges: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87271" y="6116593"/>
            <a:ext cx="4910034" cy="1384995"/>
            <a:chOff x="0" y="0"/>
            <a:chExt cx="6546712" cy="18466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546712" cy="1846660"/>
            </a:xfrm>
            <a:custGeom>
              <a:avLst/>
              <a:gdLst/>
              <a:ahLst/>
              <a:cxnLst/>
              <a:rect l="l" t="t" r="r" b="b"/>
              <a:pathLst>
                <a:path w="6546712" h="1846660">
                  <a:moveTo>
                    <a:pt x="0" y="0"/>
                  </a:moveTo>
                  <a:lnTo>
                    <a:pt x="6546712" y="0"/>
                  </a:lnTo>
                  <a:lnTo>
                    <a:pt x="6546712" y="1846660"/>
                  </a:lnTo>
                  <a:lnTo>
                    <a:pt x="0" y="18466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6546712" cy="18466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Resilience against</a:t>
              </a:r>
            </a:p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Climate</a:t>
              </a:r>
            </a:p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Change Crisis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123101" y="6538651"/>
            <a:ext cx="4910034" cy="461665"/>
            <a:chOff x="0" y="0"/>
            <a:chExt cx="6546712" cy="61555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546712" cy="615554"/>
            </a:xfrm>
            <a:custGeom>
              <a:avLst/>
              <a:gdLst/>
              <a:ahLst/>
              <a:cxnLst/>
              <a:rect l="l" t="t" r="r" b="b"/>
              <a:pathLst>
                <a:path w="6546712" h="615554">
                  <a:moveTo>
                    <a:pt x="0" y="0"/>
                  </a:moveTo>
                  <a:lnTo>
                    <a:pt x="6546712" y="0"/>
                  </a:lnTo>
                  <a:lnTo>
                    <a:pt x="6546712" y="615554"/>
                  </a:lnTo>
                  <a:lnTo>
                    <a:pt x="0" y="615554"/>
                  </a:lnTo>
                  <a:close/>
                </a:path>
              </a:pathLst>
            </a:custGeom>
            <a:solidFill>
              <a:srgbClr val="1A3F6B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6546712" cy="61555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Decarbonization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92560" y="6400186"/>
            <a:ext cx="5172091" cy="923329"/>
            <a:chOff x="-349409" y="0"/>
            <a:chExt cx="6896121" cy="12311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546712" cy="1231106"/>
            </a:xfrm>
            <a:custGeom>
              <a:avLst/>
              <a:gdLst/>
              <a:ahLst/>
              <a:cxnLst/>
              <a:rect l="l" t="t" r="r" b="b"/>
              <a:pathLst>
                <a:path w="6546712" h="1231106">
                  <a:moveTo>
                    <a:pt x="0" y="0"/>
                  </a:moveTo>
                  <a:lnTo>
                    <a:pt x="6546712" y="0"/>
                  </a:lnTo>
                  <a:lnTo>
                    <a:pt x="6546712" y="1231106"/>
                  </a:lnTo>
                  <a:lnTo>
                    <a:pt x="0" y="12311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-349409" y="0"/>
              <a:ext cx="6546712" cy="123110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1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Productive</a:t>
              </a:r>
            </a:p>
            <a:p>
              <a:pPr algn="ctr">
                <a:lnSpc>
                  <a:spcPts val="3600"/>
                </a:lnSpc>
              </a:pPr>
              <a:r>
                <a:rPr lang="en-US" sz="3000" b="1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Transformation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3536651" y="4077844"/>
            <a:ext cx="1811273" cy="1661994"/>
          </a:xfrm>
          <a:custGeom>
            <a:avLst/>
            <a:gdLst/>
            <a:ahLst/>
            <a:cxnLst/>
            <a:rect l="l" t="t" r="r" b="b"/>
            <a:pathLst>
              <a:path w="1811273" h="1661994">
                <a:moveTo>
                  <a:pt x="0" y="0"/>
                </a:moveTo>
                <a:lnTo>
                  <a:pt x="1811272" y="0"/>
                </a:lnTo>
                <a:lnTo>
                  <a:pt x="1811272" y="1661994"/>
                </a:lnTo>
                <a:lnTo>
                  <a:pt x="0" y="16619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8485" b="-8485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21" name="Freeform 21"/>
          <p:cNvSpPr/>
          <p:nvPr/>
        </p:nvSpPr>
        <p:spPr>
          <a:xfrm rot="5400000">
            <a:off x="7622628" y="4127698"/>
            <a:ext cx="1910979" cy="1811273"/>
          </a:xfrm>
          <a:custGeom>
            <a:avLst/>
            <a:gdLst/>
            <a:ahLst/>
            <a:cxnLst/>
            <a:rect l="l" t="t" r="r" b="b"/>
            <a:pathLst>
              <a:path w="1910979" h="1811273">
                <a:moveTo>
                  <a:pt x="0" y="0"/>
                </a:moveTo>
                <a:lnTo>
                  <a:pt x="1910979" y="0"/>
                </a:lnTo>
                <a:lnTo>
                  <a:pt x="1910979" y="1811272"/>
                </a:lnTo>
                <a:lnTo>
                  <a:pt x="0" y="18112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842" r="-3842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22" name="Freeform 22"/>
          <p:cNvSpPr/>
          <p:nvPr/>
        </p:nvSpPr>
        <p:spPr>
          <a:xfrm rot="5400000">
            <a:off x="11722208" y="4132984"/>
            <a:ext cx="2027357" cy="1811274"/>
          </a:xfrm>
          <a:custGeom>
            <a:avLst/>
            <a:gdLst/>
            <a:ahLst/>
            <a:cxnLst/>
            <a:rect l="l" t="t" r="r" b="b"/>
            <a:pathLst>
              <a:path w="2027357" h="1811274">
                <a:moveTo>
                  <a:pt x="0" y="0"/>
                </a:moveTo>
                <a:lnTo>
                  <a:pt x="2027356" y="0"/>
                </a:lnTo>
                <a:lnTo>
                  <a:pt x="2027356" y="1811274"/>
                </a:lnTo>
                <a:lnTo>
                  <a:pt x="0" y="18112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751" r="-751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23" name="Freeform 23"/>
          <p:cNvSpPr/>
          <p:nvPr/>
        </p:nvSpPr>
        <p:spPr>
          <a:xfrm>
            <a:off x="7672481" y="4389110"/>
            <a:ext cx="1711756" cy="1400535"/>
          </a:xfrm>
          <a:custGeom>
            <a:avLst/>
            <a:gdLst/>
            <a:ahLst/>
            <a:cxnLst/>
            <a:rect l="l" t="t" r="r" b="b"/>
            <a:pathLst>
              <a:path w="1711756" h="1400535">
                <a:moveTo>
                  <a:pt x="0" y="0"/>
                </a:moveTo>
                <a:lnTo>
                  <a:pt x="1711756" y="0"/>
                </a:lnTo>
                <a:lnTo>
                  <a:pt x="1711756" y="1400535"/>
                </a:lnTo>
                <a:lnTo>
                  <a:pt x="0" y="14005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3302" b="-3302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24" name="Freeform 24"/>
          <p:cNvSpPr/>
          <p:nvPr/>
        </p:nvSpPr>
        <p:spPr>
          <a:xfrm>
            <a:off x="11904156" y="4312411"/>
            <a:ext cx="1686842" cy="1551304"/>
          </a:xfrm>
          <a:custGeom>
            <a:avLst/>
            <a:gdLst/>
            <a:ahLst/>
            <a:cxnLst/>
            <a:rect l="l" t="t" r="r" b="b"/>
            <a:pathLst>
              <a:path w="1686842" h="1551304">
                <a:moveTo>
                  <a:pt x="0" y="0"/>
                </a:moveTo>
                <a:lnTo>
                  <a:pt x="1686842" y="0"/>
                </a:lnTo>
                <a:lnTo>
                  <a:pt x="1686842" y="1551304"/>
                </a:lnTo>
                <a:lnTo>
                  <a:pt x="0" y="15513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92" b="-92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25" name="Group 25"/>
          <p:cNvGrpSpPr/>
          <p:nvPr/>
        </p:nvGrpSpPr>
        <p:grpSpPr>
          <a:xfrm>
            <a:off x="595454" y="2348327"/>
            <a:ext cx="14023372" cy="57150"/>
            <a:chOff x="0" y="0"/>
            <a:chExt cx="18697829" cy="762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97829" cy="76200"/>
            </a:xfrm>
            <a:custGeom>
              <a:avLst/>
              <a:gdLst/>
              <a:ahLst/>
              <a:cxnLst/>
              <a:rect l="l" t="t" r="r" b="b"/>
              <a:pathLst>
                <a:path w="18697829" h="76200">
                  <a:moveTo>
                    <a:pt x="0" y="0"/>
                  </a:moveTo>
                  <a:lnTo>
                    <a:pt x="18697829" y="0"/>
                  </a:lnTo>
                  <a:lnTo>
                    <a:pt x="1869782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1A3F6B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595454" y="119477"/>
            <a:ext cx="11498370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640">
                <a:solidFill>
                  <a:srgbClr val="1A3F6B"/>
                </a:solidFill>
                <a:latin typeface="Arimo Bold"/>
                <a:ea typeface="Arimo Bold"/>
                <a:cs typeface="Arimo Bold"/>
                <a:sym typeface="Arimo Bold"/>
              </a:rPr>
              <a:t>Promoting a model of Sustainable Productive Development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90849" y="8185006"/>
            <a:ext cx="16468451" cy="1611630"/>
            <a:chOff x="0" y="0"/>
            <a:chExt cx="21957934" cy="21488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957950" cy="2148879"/>
            </a:xfrm>
            <a:custGeom>
              <a:avLst/>
              <a:gdLst/>
              <a:ahLst/>
              <a:cxnLst/>
              <a:rect l="l" t="t" r="r" b="b"/>
              <a:pathLst>
                <a:path w="21957950" h="2148879">
                  <a:moveTo>
                    <a:pt x="0" y="0"/>
                  </a:moveTo>
                  <a:lnTo>
                    <a:pt x="21957950" y="0"/>
                  </a:lnTo>
                  <a:lnTo>
                    <a:pt x="21957950" y="2148879"/>
                  </a:lnTo>
                  <a:lnTo>
                    <a:pt x="0" y="2148879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21957934" cy="214884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1A3F6B"/>
                  </a:solidFill>
                  <a:latin typeface="Nunito"/>
                  <a:ea typeface="Nunito"/>
                  <a:cs typeface="Nunito"/>
                  <a:sym typeface="Nunito"/>
                </a:rPr>
                <a:t>At the Innovation Department of Corfo, we incentivize companies to perform R&amp;D projects and innovations to empower national and regional ecosystem, enhancing productivity and competitiveness, within a context of the sustainable productive development. 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31545" y="4327224"/>
            <a:ext cx="11224910" cy="1617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4"/>
              </a:lnSpc>
            </a:pPr>
            <a:r>
              <a:rPr lang="en-US" sz="4574" b="1" spc="1143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International</a:t>
            </a:r>
          </a:p>
          <a:p>
            <a:pPr algn="ctr">
              <a:lnSpc>
                <a:spcPts val="6405"/>
              </a:lnSpc>
            </a:pPr>
            <a:r>
              <a:rPr lang="en-US" sz="4574" b="1" spc="114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Collaboration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277566" y="2848492"/>
            <a:ext cx="5763482" cy="57150"/>
            <a:chOff x="0" y="0"/>
            <a:chExt cx="7684643" cy="762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84643" cy="76200"/>
            </a:xfrm>
            <a:custGeom>
              <a:avLst/>
              <a:gdLst/>
              <a:ahLst/>
              <a:cxnLst/>
              <a:rect l="l" t="t" r="r" b="b"/>
              <a:pathLst>
                <a:path w="7684643" h="76200">
                  <a:moveTo>
                    <a:pt x="0" y="0"/>
                  </a:moveTo>
                  <a:lnTo>
                    <a:pt x="7684643" y="0"/>
                  </a:lnTo>
                  <a:lnTo>
                    <a:pt x="7684643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1C7D5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79739" y="7381358"/>
            <a:ext cx="5763482" cy="57150"/>
            <a:chOff x="0" y="0"/>
            <a:chExt cx="7684643" cy="76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84643" cy="76200"/>
            </a:xfrm>
            <a:custGeom>
              <a:avLst/>
              <a:gdLst/>
              <a:ahLst/>
              <a:cxnLst/>
              <a:rect l="l" t="t" r="r" b="b"/>
              <a:pathLst>
                <a:path w="7684643" h="76200">
                  <a:moveTo>
                    <a:pt x="0" y="0"/>
                  </a:moveTo>
                  <a:lnTo>
                    <a:pt x="7684643" y="0"/>
                  </a:lnTo>
                  <a:lnTo>
                    <a:pt x="7684643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1C7D5"/>
            </a:solidFill>
          </p:spPr>
          <p:txBody>
            <a:bodyPr/>
            <a:lstStyle/>
            <a:p>
              <a:endParaRPr lang="es-CL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3187" y="1515585"/>
            <a:ext cx="3363370" cy="889892"/>
          </a:xfrm>
          <a:custGeom>
            <a:avLst/>
            <a:gdLst/>
            <a:ahLst/>
            <a:cxnLst/>
            <a:rect l="l" t="t" r="r" b="b"/>
            <a:pathLst>
              <a:path w="3363370" h="889892">
                <a:moveTo>
                  <a:pt x="0" y="0"/>
                </a:moveTo>
                <a:lnTo>
                  <a:pt x="3363370" y="0"/>
                </a:lnTo>
                <a:lnTo>
                  <a:pt x="3363370" y="889892"/>
                </a:lnTo>
                <a:lnTo>
                  <a:pt x="0" y="88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Freeform 3"/>
          <p:cNvSpPr/>
          <p:nvPr/>
        </p:nvSpPr>
        <p:spPr>
          <a:xfrm>
            <a:off x="14871103" y="0"/>
            <a:ext cx="3086488" cy="1736149"/>
          </a:xfrm>
          <a:custGeom>
            <a:avLst/>
            <a:gdLst/>
            <a:ahLst/>
            <a:cxnLst/>
            <a:rect l="l" t="t" r="r" b="b"/>
            <a:pathLst>
              <a:path w="3086488" h="1736149">
                <a:moveTo>
                  <a:pt x="0" y="0"/>
                </a:moveTo>
                <a:lnTo>
                  <a:pt x="3086488" y="0"/>
                </a:lnTo>
                <a:lnTo>
                  <a:pt x="3086488" y="1736149"/>
                </a:lnTo>
                <a:lnTo>
                  <a:pt x="0" y="1736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7" name="Group 7"/>
          <p:cNvGrpSpPr/>
          <p:nvPr/>
        </p:nvGrpSpPr>
        <p:grpSpPr>
          <a:xfrm>
            <a:off x="595454" y="2348327"/>
            <a:ext cx="14023372" cy="57150"/>
            <a:chOff x="0" y="0"/>
            <a:chExt cx="18697829" cy="76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697829" cy="76200"/>
            </a:xfrm>
            <a:custGeom>
              <a:avLst/>
              <a:gdLst/>
              <a:ahLst/>
              <a:cxnLst/>
              <a:rect l="l" t="t" r="r" b="b"/>
              <a:pathLst>
                <a:path w="18697829" h="76200">
                  <a:moveTo>
                    <a:pt x="0" y="0"/>
                  </a:moveTo>
                  <a:lnTo>
                    <a:pt x="18697829" y="0"/>
                  </a:lnTo>
                  <a:lnTo>
                    <a:pt x="1869782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1A3F6B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5454" y="471902"/>
            <a:ext cx="11498370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640">
                <a:solidFill>
                  <a:srgbClr val="1A3F6B"/>
                </a:solidFill>
                <a:latin typeface="Arimo Bold"/>
                <a:ea typeface="Arimo Bold"/>
                <a:cs typeface="Arimo Bold"/>
                <a:sym typeface="Arimo Bold"/>
              </a:rPr>
              <a:t>International collaboration strategy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95454" y="2815052"/>
            <a:ext cx="16625746" cy="4039146"/>
            <a:chOff x="0" y="0"/>
            <a:chExt cx="19955978" cy="53855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955994" cy="5385533"/>
            </a:xfrm>
            <a:custGeom>
              <a:avLst/>
              <a:gdLst/>
              <a:ahLst/>
              <a:cxnLst/>
              <a:rect l="l" t="t" r="r" b="b"/>
              <a:pathLst>
                <a:path w="19955994" h="5385533">
                  <a:moveTo>
                    <a:pt x="0" y="0"/>
                  </a:moveTo>
                  <a:lnTo>
                    <a:pt x="19955994" y="0"/>
                  </a:lnTo>
                  <a:lnTo>
                    <a:pt x="19955994" y="5385533"/>
                  </a:lnTo>
                  <a:lnTo>
                    <a:pt x="0" y="5385533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19955978" cy="537600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457200" indent="-457200" algn="l">
                <a:lnSpc>
                  <a:spcPts val="4199"/>
                </a:lnSpc>
                <a:buFont typeface="Arial" panose="020B0604020202020204" pitchFamily="34" charset="0"/>
                <a:buChar char="•"/>
              </a:pPr>
              <a:r>
                <a:rPr lang="en-US" sz="3499" b="1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Promoting International Collaboration</a:t>
              </a:r>
            </a:p>
            <a:p>
              <a:pPr marL="914400" lvl="1" indent="-457200">
                <a:lnSpc>
                  <a:spcPts val="4199"/>
                </a:lnSpc>
                <a:buFont typeface="Arial" panose="020B0604020202020204" pitchFamily="34" charset="0"/>
                <a:buChar char="•"/>
              </a:pPr>
              <a:r>
                <a:rPr lang="en-US" sz="3200" b="1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Corfo is leading an internationalization process of Chilean companies </a:t>
              </a:r>
              <a:r>
                <a:rPr lang="en-US" sz="3200" dirty="0">
                  <a:solidFill>
                    <a:srgbClr val="1A3F6B"/>
                  </a:solidFill>
                  <a:latin typeface="Nunito"/>
                  <a:ea typeface="Nunito"/>
                  <a:cs typeface="Nunito"/>
                  <a:sym typeface="Nunito"/>
                </a:rPr>
                <a:t>through R&amp;D and innovation projects. </a:t>
              </a:r>
            </a:p>
            <a:p>
              <a:pPr marL="914400" lvl="1" indent="-457200">
                <a:lnSpc>
                  <a:spcPts val="4199"/>
                </a:lnSpc>
                <a:buFont typeface="Arial" panose="020B0604020202020204" pitchFamily="34" charset="0"/>
                <a:buChar char="•"/>
              </a:pPr>
              <a:r>
                <a:rPr lang="en-US" sz="3200" b="1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We support companies looking for international collaboration </a:t>
              </a:r>
              <a:r>
                <a:rPr lang="en-US" sz="3200" dirty="0">
                  <a:solidFill>
                    <a:srgbClr val="1A3F6B"/>
                  </a:solidFill>
                  <a:latin typeface="Nunito"/>
                  <a:ea typeface="Nunito"/>
                  <a:cs typeface="Nunito"/>
                  <a:sym typeface="Nunito"/>
                </a:rPr>
                <a:t>to develop of goods, processes and services in highly competitive markets. </a:t>
              </a:r>
            </a:p>
            <a:p>
              <a:pPr marL="914400" lvl="1" indent="-457200">
                <a:lnSpc>
                  <a:spcPts val="4199"/>
                </a:lnSpc>
                <a:buFont typeface="Arial" panose="020B0604020202020204" pitchFamily="34" charset="0"/>
                <a:buChar char="•"/>
              </a:pPr>
              <a:r>
                <a:rPr lang="en-US" sz="3200" b="1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Chilean companies can contribute to a highly sophisticated productive matrix </a:t>
              </a:r>
              <a:r>
                <a:rPr lang="en-US" sz="3200" dirty="0">
                  <a:solidFill>
                    <a:srgbClr val="1A3F6B"/>
                  </a:solidFill>
                  <a:latin typeface="Nunito"/>
                  <a:ea typeface="Nunito"/>
                  <a:cs typeface="Nunito"/>
                  <a:sym typeface="Nunito"/>
                </a:rPr>
                <a:t>through international collaboration.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5454" y="7227744"/>
            <a:ext cx="14966984" cy="2194052"/>
            <a:chOff x="0" y="0"/>
            <a:chExt cx="19955978" cy="29254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955948" cy="2925362"/>
            </a:xfrm>
            <a:custGeom>
              <a:avLst/>
              <a:gdLst/>
              <a:ahLst/>
              <a:cxnLst/>
              <a:rect l="l" t="t" r="r" b="b"/>
              <a:pathLst>
                <a:path w="19955948" h="2925362">
                  <a:moveTo>
                    <a:pt x="0" y="0"/>
                  </a:moveTo>
                  <a:lnTo>
                    <a:pt x="19955948" y="0"/>
                  </a:lnTo>
                  <a:lnTo>
                    <a:pt x="19955948" y="2925362"/>
                  </a:lnTo>
                  <a:lnTo>
                    <a:pt x="0" y="2925362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s-C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19955978" cy="292540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457200" indent="-457200" algn="l">
                <a:lnSpc>
                  <a:spcPts val="3839"/>
                </a:lnSpc>
                <a:buFont typeface="Arial" panose="020B0604020202020204" pitchFamily="34" charset="0"/>
                <a:buChar char="•"/>
              </a:pPr>
              <a:r>
                <a:rPr lang="en-US" sz="3200" b="1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Benefits for the members of Eureka Network:</a:t>
              </a:r>
            </a:p>
            <a:p>
              <a:pPr marL="914400" lvl="1" indent="-457200">
                <a:lnSpc>
                  <a:spcPts val="3839"/>
                </a:lnSpc>
                <a:buFont typeface="Arial" panose="020B0604020202020204" pitchFamily="34" charset="0"/>
                <a:buChar char="•"/>
              </a:pPr>
              <a:r>
                <a:rPr lang="en-US" sz="3199" dirty="0">
                  <a:solidFill>
                    <a:srgbClr val="1A3F6B"/>
                  </a:solidFill>
                  <a:latin typeface="Nunito"/>
                  <a:ea typeface="Nunito"/>
                  <a:cs typeface="Nunito"/>
                  <a:sym typeface="Nunito"/>
                </a:rPr>
                <a:t>Access to know how and technology not available in Chile.</a:t>
              </a:r>
            </a:p>
            <a:p>
              <a:pPr marL="914400" lvl="1" indent="-457200">
                <a:lnSpc>
                  <a:spcPts val="3839"/>
                </a:lnSpc>
                <a:buFont typeface="Arial" panose="020B0604020202020204" pitchFamily="34" charset="0"/>
                <a:buChar char="•"/>
              </a:pPr>
              <a:r>
                <a:rPr lang="en-US" sz="3199" dirty="0">
                  <a:solidFill>
                    <a:srgbClr val="1A3F6B"/>
                  </a:solidFill>
                  <a:latin typeface="Nunito"/>
                  <a:ea typeface="Nunito"/>
                  <a:cs typeface="Nunito"/>
                  <a:sym typeface="Nunito"/>
                </a:rPr>
                <a:t>Increase their competitiveness in highly innovative markets.</a:t>
              </a:r>
            </a:p>
            <a:p>
              <a:pPr marL="914400" lvl="1" indent="-457200">
                <a:lnSpc>
                  <a:spcPts val="3839"/>
                </a:lnSpc>
                <a:buFont typeface="Arial" panose="020B0604020202020204" pitchFamily="34" charset="0"/>
                <a:buChar char="•"/>
              </a:pPr>
              <a:r>
                <a:rPr lang="en-US" sz="3199" dirty="0">
                  <a:solidFill>
                    <a:srgbClr val="1A3F6B"/>
                  </a:solidFill>
                  <a:latin typeface="Nunito"/>
                  <a:ea typeface="Nunito"/>
                  <a:cs typeface="Nunito"/>
                  <a:sym typeface="Nunito"/>
                </a:rPr>
                <a:t>Commercial validation with clients, suppliers and investors.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3187" y="1515585"/>
            <a:ext cx="3363370" cy="889892"/>
          </a:xfrm>
          <a:custGeom>
            <a:avLst/>
            <a:gdLst/>
            <a:ahLst/>
            <a:cxnLst/>
            <a:rect l="l" t="t" r="r" b="b"/>
            <a:pathLst>
              <a:path w="3363370" h="889892">
                <a:moveTo>
                  <a:pt x="0" y="0"/>
                </a:moveTo>
                <a:lnTo>
                  <a:pt x="3363370" y="0"/>
                </a:lnTo>
                <a:lnTo>
                  <a:pt x="3363370" y="889892"/>
                </a:lnTo>
                <a:lnTo>
                  <a:pt x="0" y="88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Freeform 3"/>
          <p:cNvSpPr/>
          <p:nvPr/>
        </p:nvSpPr>
        <p:spPr>
          <a:xfrm>
            <a:off x="14871103" y="0"/>
            <a:ext cx="3086488" cy="1736149"/>
          </a:xfrm>
          <a:custGeom>
            <a:avLst/>
            <a:gdLst/>
            <a:ahLst/>
            <a:cxnLst/>
            <a:rect l="l" t="t" r="r" b="b"/>
            <a:pathLst>
              <a:path w="3086488" h="1736149">
                <a:moveTo>
                  <a:pt x="0" y="0"/>
                </a:moveTo>
                <a:lnTo>
                  <a:pt x="3086488" y="0"/>
                </a:lnTo>
                <a:lnTo>
                  <a:pt x="3086488" y="1736149"/>
                </a:lnTo>
                <a:lnTo>
                  <a:pt x="0" y="1736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4" name="Group 4"/>
          <p:cNvGrpSpPr/>
          <p:nvPr/>
        </p:nvGrpSpPr>
        <p:grpSpPr>
          <a:xfrm>
            <a:off x="595454" y="1515585"/>
            <a:ext cx="14023372" cy="57150"/>
            <a:chOff x="0" y="0"/>
            <a:chExt cx="18697829" cy="76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697829" cy="76200"/>
            </a:xfrm>
            <a:custGeom>
              <a:avLst/>
              <a:gdLst/>
              <a:ahLst/>
              <a:cxnLst/>
              <a:rect l="l" t="t" r="r" b="b"/>
              <a:pathLst>
                <a:path w="18697829" h="76200">
                  <a:moveTo>
                    <a:pt x="0" y="0"/>
                  </a:moveTo>
                  <a:lnTo>
                    <a:pt x="18697829" y="0"/>
                  </a:lnTo>
                  <a:lnTo>
                    <a:pt x="1869782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1D7B3E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5454" y="471902"/>
            <a:ext cx="1149837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640">
                <a:solidFill>
                  <a:srgbClr val="1D7B3E"/>
                </a:solidFill>
                <a:latin typeface="Arimo Bold"/>
                <a:ea typeface="Arimo Bold"/>
                <a:cs typeface="Arimo Bold"/>
                <a:sym typeface="Arimo Bold"/>
              </a:rPr>
              <a:t>Corfo at Eureka</a:t>
            </a:r>
          </a:p>
        </p:txBody>
      </p:sp>
      <p:sp>
        <p:nvSpPr>
          <p:cNvPr id="7" name="Freeform 7"/>
          <p:cNvSpPr/>
          <p:nvPr/>
        </p:nvSpPr>
        <p:spPr>
          <a:xfrm>
            <a:off x="1513556" y="2276710"/>
            <a:ext cx="1573407" cy="1442012"/>
          </a:xfrm>
          <a:custGeom>
            <a:avLst/>
            <a:gdLst/>
            <a:ahLst/>
            <a:cxnLst/>
            <a:rect l="l" t="t" r="r" b="b"/>
            <a:pathLst>
              <a:path w="1573407" h="1442012">
                <a:moveTo>
                  <a:pt x="0" y="0"/>
                </a:moveTo>
                <a:lnTo>
                  <a:pt x="1573407" y="0"/>
                </a:lnTo>
                <a:lnTo>
                  <a:pt x="1573407" y="1442012"/>
                </a:lnTo>
                <a:lnTo>
                  <a:pt x="0" y="14420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4555" b="-4555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8" name="Freeform 8"/>
          <p:cNvSpPr/>
          <p:nvPr/>
        </p:nvSpPr>
        <p:spPr>
          <a:xfrm>
            <a:off x="1302118" y="7501588"/>
            <a:ext cx="1996279" cy="1716539"/>
          </a:xfrm>
          <a:custGeom>
            <a:avLst/>
            <a:gdLst/>
            <a:ahLst/>
            <a:cxnLst/>
            <a:rect l="l" t="t" r="r" b="b"/>
            <a:pathLst>
              <a:path w="1996279" h="1716539">
                <a:moveTo>
                  <a:pt x="0" y="0"/>
                </a:moveTo>
                <a:lnTo>
                  <a:pt x="1996279" y="0"/>
                </a:lnTo>
                <a:lnTo>
                  <a:pt x="1996279" y="1716539"/>
                </a:lnTo>
                <a:lnTo>
                  <a:pt x="0" y="17165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7476" b="-7476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9" name="Group 9"/>
          <p:cNvGrpSpPr/>
          <p:nvPr/>
        </p:nvGrpSpPr>
        <p:grpSpPr>
          <a:xfrm>
            <a:off x="711134" y="3925972"/>
            <a:ext cx="3178247" cy="958958"/>
            <a:chOff x="0" y="0"/>
            <a:chExt cx="4075066" cy="12295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75066" cy="1229551"/>
            </a:xfrm>
            <a:custGeom>
              <a:avLst/>
              <a:gdLst/>
              <a:ahLst/>
              <a:cxnLst/>
              <a:rect l="l" t="t" r="r" b="b"/>
              <a:pathLst>
                <a:path w="4075066" h="1229551">
                  <a:moveTo>
                    <a:pt x="0" y="0"/>
                  </a:moveTo>
                  <a:lnTo>
                    <a:pt x="4075066" y="0"/>
                  </a:lnTo>
                  <a:lnTo>
                    <a:pt x="4075066" y="1229551"/>
                  </a:lnTo>
                  <a:lnTo>
                    <a:pt x="0" y="12295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4075066" cy="123907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12"/>
                </a:lnSpc>
              </a:pPr>
              <a:r>
                <a:rPr lang="en-US" sz="2700" b="1">
                  <a:solidFill>
                    <a:srgbClr val="5FBD5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Network</a:t>
              </a:r>
            </a:p>
            <a:p>
              <a:pPr algn="ctr">
                <a:lnSpc>
                  <a:spcPts val="3312"/>
                </a:lnSpc>
              </a:pPr>
              <a:r>
                <a:rPr lang="en-US" sz="2700" b="1">
                  <a:solidFill>
                    <a:srgbClr val="5FBD5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Projects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5454" y="9455769"/>
            <a:ext cx="3178247" cy="419074"/>
            <a:chOff x="0" y="0"/>
            <a:chExt cx="4075066" cy="5373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75066" cy="537326"/>
            </a:xfrm>
            <a:custGeom>
              <a:avLst/>
              <a:gdLst/>
              <a:ahLst/>
              <a:cxnLst/>
              <a:rect l="l" t="t" r="r" b="b"/>
              <a:pathLst>
                <a:path w="4075066" h="537326">
                  <a:moveTo>
                    <a:pt x="0" y="0"/>
                  </a:moveTo>
                  <a:lnTo>
                    <a:pt x="4075066" y="0"/>
                  </a:lnTo>
                  <a:lnTo>
                    <a:pt x="4075066" y="537326"/>
                  </a:lnTo>
                  <a:lnTo>
                    <a:pt x="0" y="5373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4075066" cy="54685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12"/>
                </a:lnSpc>
              </a:pPr>
              <a:r>
                <a:rPr lang="en-US" sz="2700" b="1">
                  <a:solidFill>
                    <a:srgbClr val="F4885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Clusters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510015" y="5143500"/>
            <a:ext cx="1453701" cy="1302305"/>
          </a:xfrm>
          <a:custGeom>
            <a:avLst/>
            <a:gdLst/>
            <a:ahLst/>
            <a:cxnLst/>
            <a:rect l="l" t="t" r="r" b="b"/>
            <a:pathLst>
              <a:path w="1453701" h="1302305">
                <a:moveTo>
                  <a:pt x="0" y="0"/>
                </a:moveTo>
                <a:lnTo>
                  <a:pt x="1453701" y="0"/>
                </a:lnTo>
                <a:lnTo>
                  <a:pt x="1453701" y="1302305"/>
                </a:lnTo>
                <a:lnTo>
                  <a:pt x="0" y="13023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497" b="-497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16" name="Group 16"/>
          <p:cNvGrpSpPr/>
          <p:nvPr/>
        </p:nvGrpSpPr>
        <p:grpSpPr>
          <a:xfrm>
            <a:off x="711136" y="6634048"/>
            <a:ext cx="3178247" cy="419074"/>
            <a:chOff x="0" y="0"/>
            <a:chExt cx="4075066" cy="53732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075066" cy="537326"/>
            </a:xfrm>
            <a:custGeom>
              <a:avLst/>
              <a:gdLst/>
              <a:ahLst/>
              <a:cxnLst/>
              <a:rect l="l" t="t" r="r" b="b"/>
              <a:pathLst>
                <a:path w="4075066" h="537326">
                  <a:moveTo>
                    <a:pt x="0" y="0"/>
                  </a:moveTo>
                  <a:lnTo>
                    <a:pt x="4075066" y="0"/>
                  </a:lnTo>
                  <a:lnTo>
                    <a:pt x="4075066" y="537326"/>
                  </a:lnTo>
                  <a:lnTo>
                    <a:pt x="0" y="5373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4075066" cy="54685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12"/>
                </a:lnSpc>
              </a:pPr>
              <a:r>
                <a:rPr lang="en-US" sz="2700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Globalstars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77811" y="8829656"/>
            <a:ext cx="3462942" cy="755338"/>
            <a:chOff x="0" y="0"/>
            <a:chExt cx="3343502" cy="7292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43529" cy="729234"/>
            </a:xfrm>
            <a:custGeom>
              <a:avLst/>
              <a:gdLst/>
              <a:ahLst/>
              <a:cxnLst/>
              <a:rect l="l" t="t" r="r" b="b"/>
              <a:pathLst>
                <a:path w="3343529" h="729234">
                  <a:moveTo>
                    <a:pt x="0" y="0"/>
                  </a:moveTo>
                  <a:lnTo>
                    <a:pt x="3343529" y="0"/>
                  </a:lnTo>
                  <a:lnTo>
                    <a:pt x="3343529" y="729234"/>
                  </a:lnTo>
                  <a:lnTo>
                    <a:pt x="0" y="729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67" b="-174"/>
              </a:stretch>
            </a:blip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67342" y="8814294"/>
            <a:ext cx="3499091" cy="786060"/>
            <a:chOff x="0" y="0"/>
            <a:chExt cx="3378404" cy="75894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378454" cy="758952"/>
            </a:xfrm>
            <a:custGeom>
              <a:avLst/>
              <a:gdLst/>
              <a:ahLst/>
              <a:cxnLst/>
              <a:rect l="l" t="t" r="r" b="b"/>
              <a:pathLst>
                <a:path w="3378454" h="758952">
                  <a:moveTo>
                    <a:pt x="0" y="0"/>
                  </a:moveTo>
                  <a:lnTo>
                    <a:pt x="3378454" y="0"/>
                  </a:lnTo>
                  <a:lnTo>
                    <a:pt x="3378454" y="758952"/>
                  </a:lnTo>
                  <a:lnTo>
                    <a:pt x="0" y="758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139" r="1" b="-139"/>
              </a:stretch>
            </a:blip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80399" y="7688452"/>
            <a:ext cx="2651389" cy="943243"/>
            <a:chOff x="0" y="0"/>
            <a:chExt cx="2559940" cy="9107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559939" cy="910717"/>
            </a:xfrm>
            <a:custGeom>
              <a:avLst/>
              <a:gdLst/>
              <a:ahLst/>
              <a:cxnLst/>
              <a:rect l="l" t="t" r="r" b="b"/>
              <a:pathLst>
                <a:path w="2559939" h="910717">
                  <a:moveTo>
                    <a:pt x="0" y="0"/>
                  </a:moveTo>
                  <a:lnTo>
                    <a:pt x="2559939" y="0"/>
                  </a:lnTo>
                  <a:lnTo>
                    <a:pt x="2559939" y="910717"/>
                  </a:lnTo>
                  <a:lnTo>
                    <a:pt x="0" y="910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2" b="-81"/>
              </a:stretch>
            </a:blip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609514" y="7734768"/>
            <a:ext cx="2770201" cy="734771"/>
            <a:chOff x="0" y="0"/>
            <a:chExt cx="2674654" cy="70942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674620" cy="709422"/>
            </a:xfrm>
            <a:custGeom>
              <a:avLst/>
              <a:gdLst/>
              <a:ahLst/>
              <a:cxnLst/>
              <a:rect l="l" t="t" r="r" b="b"/>
              <a:pathLst>
                <a:path w="2674620" h="709422">
                  <a:moveTo>
                    <a:pt x="0" y="0"/>
                  </a:moveTo>
                  <a:lnTo>
                    <a:pt x="2674620" y="0"/>
                  </a:lnTo>
                  <a:lnTo>
                    <a:pt x="2674620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67" r="-1" b="-67"/>
              </a:stretch>
            </a:blip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138823" y="7806376"/>
            <a:ext cx="2464746" cy="693671"/>
            <a:chOff x="0" y="0"/>
            <a:chExt cx="2379734" cy="6697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379726" cy="669798"/>
            </a:xfrm>
            <a:custGeom>
              <a:avLst/>
              <a:gdLst/>
              <a:ahLst/>
              <a:cxnLst/>
              <a:rect l="l" t="t" r="r" b="b"/>
              <a:pathLst>
                <a:path w="2379726" h="669798">
                  <a:moveTo>
                    <a:pt x="0" y="0"/>
                  </a:moveTo>
                  <a:lnTo>
                    <a:pt x="2379726" y="0"/>
                  </a:lnTo>
                  <a:lnTo>
                    <a:pt x="2379726" y="669798"/>
                  </a:lnTo>
                  <a:lnTo>
                    <a:pt x="0" y="669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b="7"/>
              </a:stretch>
            </a:blip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872660" y="2098433"/>
            <a:ext cx="13748206" cy="3862323"/>
            <a:chOff x="0" y="0"/>
            <a:chExt cx="18330942" cy="514976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331004" cy="5149700"/>
            </a:xfrm>
            <a:custGeom>
              <a:avLst/>
              <a:gdLst/>
              <a:ahLst/>
              <a:cxnLst/>
              <a:rect l="l" t="t" r="r" b="b"/>
              <a:pathLst>
                <a:path w="18331004" h="5149700">
                  <a:moveTo>
                    <a:pt x="0" y="0"/>
                  </a:moveTo>
                  <a:lnTo>
                    <a:pt x="18331004" y="0"/>
                  </a:lnTo>
                  <a:lnTo>
                    <a:pt x="18331004" y="5149700"/>
                  </a:lnTo>
                  <a:lnTo>
                    <a:pt x="0" y="5149700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18330942" cy="514976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l">
                <a:lnSpc>
                  <a:spcPts val="4079"/>
                </a:lnSpc>
                <a:spcBef>
                  <a:spcPct val="0"/>
                </a:spcBef>
              </a:pPr>
              <a:r>
                <a:rPr lang="en-US" sz="3399" b="1" u="none" strike="noStrike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NP Calls:</a:t>
              </a:r>
            </a:p>
            <a:p>
              <a:pPr marL="914400" lvl="1" indent="-457200">
                <a:lnSpc>
                  <a:spcPts val="4079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2800" b="1" u="none" strike="noStrike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Austria, Belgium, France and Spain, open to all industrial sectors (2022)</a:t>
              </a:r>
            </a:p>
            <a:p>
              <a:pPr marL="914400" lvl="1" indent="-457200">
                <a:lnSpc>
                  <a:spcPts val="4079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2800" b="1" u="none" strike="noStrike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Belgium, France and Spain in Green Technologies (2023)</a:t>
              </a:r>
            </a:p>
            <a:p>
              <a:pPr marL="914400" lvl="1" indent="-457200">
                <a:lnSpc>
                  <a:spcPts val="4079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2800" b="1" u="none" strike="noStrike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Lightweighting Technologies (2024)</a:t>
              </a:r>
            </a:p>
            <a:p>
              <a:pPr marL="914400" lvl="1" indent="-457200">
                <a:lnSpc>
                  <a:spcPts val="4079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2800" b="1" u="none" strike="noStrike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The Eureka Resilience (2024)</a:t>
              </a:r>
            </a:p>
            <a:p>
              <a:pPr marL="914400" lvl="1" indent="-457200">
                <a:lnSpc>
                  <a:spcPts val="4079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2800" b="1" u="none" strike="noStrike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Canada </a:t>
              </a:r>
              <a:r>
                <a:rPr lang="en-US" sz="2800" b="1" u="none" strike="noStrike" dirty="0" err="1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Semianual</a:t>
              </a:r>
              <a:r>
                <a:rPr lang="en-US" sz="2800" b="1" u="none" strike="noStrike" dirty="0">
                  <a:solidFill>
                    <a:srgbClr val="1A3F6B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 Network Project Call (2025)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889367" y="5720461"/>
            <a:ext cx="10198569" cy="1283228"/>
            <a:chOff x="-19" y="0"/>
            <a:chExt cx="13598092" cy="171097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3598051" cy="1497435"/>
            </a:xfrm>
            <a:custGeom>
              <a:avLst/>
              <a:gdLst/>
              <a:ahLst/>
              <a:cxnLst/>
              <a:rect l="l" t="t" r="r" b="b"/>
              <a:pathLst>
                <a:path w="13598051" h="1497435">
                  <a:moveTo>
                    <a:pt x="0" y="0"/>
                  </a:moveTo>
                  <a:lnTo>
                    <a:pt x="13598051" y="0"/>
                  </a:lnTo>
                  <a:lnTo>
                    <a:pt x="13598051" y="1497435"/>
                  </a:lnTo>
                  <a:lnTo>
                    <a:pt x="0" y="1497435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-19" y="213472"/>
              <a:ext cx="13598092" cy="149749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4079"/>
                </a:lnSpc>
                <a:spcBef>
                  <a:spcPct val="0"/>
                </a:spcBef>
              </a:pPr>
              <a:r>
                <a:rPr lang="en-US" sz="3399" b="1" dirty="0" err="1">
                  <a:solidFill>
                    <a:srgbClr val="1A3F6B"/>
                  </a:solidFill>
                  <a:latin typeface="Nunito Bold"/>
                  <a:sym typeface="Nunito Bold"/>
                </a:rPr>
                <a:t>Globalstars</a:t>
              </a:r>
              <a:r>
                <a:rPr lang="en-US" sz="3399" b="1" dirty="0">
                  <a:solidFill>
                    <a:srgbClr val="1A3F6B"/>
                  </a:solidFill>
                  <a:latin typeface="Nunito Bold"/>
                  <a:sym typeface="Nunito Bold"/>
                </a:rPr>
                <a:t> Call 2024 with Uruguay: </a:t>
              </a:r>
            </a:p>
            <a:p>
              <a:pPr marL="914400" lvl="1" indent="-457200">
                <a:lnSpc>
                  <a:spcPts val="4079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1A3F6B"/>
                  </a:solidFill>
                  <a:latin typeface="Nunito Bold"/>
                  <a:sym typeface="Nunito Bold"/>
                </a:rPr>
                <a:t>Clean hydrogen and derivative technologies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31545" y="3887523"/>
            <a:ext cx="11224910" cy="1617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5"/>
              </a:lnSpc>
            </a:pPr>
            <a:r>
              <a:rPr lang="en-US" sz="4574" b="1" spc="114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Application procedure and funding requirements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277566" y="2848492"/>
            <a:ext cx="5763482" cy="57150"/>
            <a:chOff x="0" y="0"/>
            <a:chExt cx="7684643" cy="762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84643" cy="76200"/>
            </a:xfrm>
            <a:custGeom>
              <a:avLst/>
              <a:gdLst/>
              <a:ahLst/>
              <a:cxnLst/>
              <a:rect l="l" t="t" r="r" b="b"/>
              <a:pathLst>
                <a:path w="7684643" h="76200">
                  <a:moveTo>
                    <a:pt x="0" y="0"/>
                  </a:moveTo>
                  <a:lnTo>
                    <a:pt x="7684643" y="0"/>
                  </a:lnTo>
                  <a:lnTo>
                    <a:pt x="7684643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1C7D5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79739" y="7381358"/>
            <a:ext cx="5763482" cy="57150"/>
            <a:chOff x="0" y="0"/>
            <a:chExt cx="7684643" cy="76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84643" cy="76200"/>
            </a:xfrm>
            <a:custGeom>
              <a:avLst/>
              <a:gdLst/>
              <a:ahLst/>
              <a:cxnLst/>
              <a:rect l="l" t="t" r="r" b="b"/>
              <a:pathLst>
                <a:path w="7684643" h="76200">
                  <a:moveTo>
                    <a:pt x="0" y="0"/>
                  </a:moveTo>
                  <a:lnTo>
                    <a:pt x="7684643" y="0"/>
                  </a:lnTo>
                  <a:lnTo>
                    <a:pt x="7684643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1C7D5"/>
            </a:solidFill>
          </p:spPr>
          <p:txBody>
            <a:bodyPr/>
            <a:lstStyle/>
            <a:p>
              <a:endParaRPr lang="es-CL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3187" y="1515585"/>
            <a:ext cx="3363370" cy="889892"/>
          </a:xfrm>
          <a:custGeom>
            <a:avLst/>
            <a:gdLst/>
            <a:ahLst/>
            <a:cxnLst/>
            <a:rect l="l" t="t" r="r" b="b"/>
            <a:pathLst>
              <a:path w="3363370" h="889892">
                <a:moveTo>
                  <a:pt x="0" y="0"/>
                </a:moveTo>
                <a:lnTo>
                  <a:pt x="3363370" y="0"/>
                </a:lnTo>
                <a:lnTo>
                  <a:pt x="3363370" y="889892"/>
                </a:lnTo>
                <a:lnTo>
                  <a:pt x="0" y="88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Freeform 3"/>
          <p:cNvSpPr/>
          <p:nvPr/>
        </p:nvSpPr>
        <p:spPr>
          <a:xfrm>
            <a:off x="14871103" y="0"/>
            <a:ext cx="3086488" cy="1736149"/>
          </a:xfrm>
          <a:custGeom>
            <a:avLst/>
            <a:gdLst/>
            <a:ahLst/>
            <a:cxnLst/>
            <a:rect l="l" t="t" r="r" b="b"/>
            <a:pathLst>
              <a:path w="3086488" h="1736149">
                <a:moveTo>
                  <a:pt x="0" y="0"/>
                </a:moveTo>
                <a:lnTo>
                  <a:pt x="3086488" y="0"/>
                </a:lnTo>
                <a:lnTo>
                  <a:pt x="3086488" y="1736149"/>
                </a:lnTo>
                <a:lnTo>
                  <a:pt x="0" y="1736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4" name="Group 4"/>
          <p:cNvGrpSpPr/>
          <p:nvPr/>
        </p:nvGrpSpPr>
        <p:grpSpPr>
          <a:xfrm>
            <a:off x="595454" y="1515585"/>
            <a:ext cx="14023372" cy="57150"/>
            <a:chOff x="0" y="0"/>
            <a:chExt cx="18697829" cy="76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697829" cy="76200"/>
            </a:xfrm>
            <a:custGeom>
              <a:avLst/>
              <a:gdLst/>
              <a:ahLst/>
              <a:cxnLst/>
              <a:rect l="l" t="t" r="r" b="b"/>
              <a:pathLst>
                <a:path w="18697829" h="76200">
                  <a:moveTo>
                    <a:pt x="0" y="0"/>
                  </a:moveTo>
                  <a:lnTo>
                    <a:pt x="18697829" y="0"/>
                  </a:lnTo>
                  <a:lnTo>
                    <a:pt x="1869782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1D7B3E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5454" y="471902"/>
            <a:ext cx="1149837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640">
                <a:solidFill>
                  <a:srgbClr val="1D7B3E"/>
                </a:solidFill>
                <a:latin typeface="Arimo Bold"/>
                <a:ea typeface="Arimo Bold"/>
                <a:cs typeface="Arimo Bold"/>
                <a:sym typeface="Arimo Bold"/>
              </a:rPr>
              <a:t>Application procedure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029862" y="6373397"/>
            <a:ext cx="2723634" cy="656663"/>
            <a:chOff x="0" y="0"/>
            <a:chExt cx="2553126" cy="6155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53126" cy="615554"/>
            </a:xfrm>
            <a:custGeom>
              <a:avLst/>
              <a:gdLst/>
              <a:ahLst/>
              <a:cxnLst/>
              <a:rect l="l" t="t" r="r" b="b"/>
              <a:pathLst>
                <a:path w="2553126" h="615554">
                  <a:moveTo>
                    <a:pt x="0" y="0"/>
                  </a:moveTo>
                  <a:lnTo>
                    <a:pt x="2553126" y="0"/>
                  </a:lnTo>
                  <a:lnTo>
                    <a:pt x="2553126" y="615554"/>
                  </a:lnTo>
                  <a:lnTo>
                    <a:pt x="0" y="6155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2553126" cy="61555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Phase 1 </a:t>
              </a:r>
            </a:p>
            <a:p>
              <a:pPr algn="ctr">
                <a:lnSpc>
                  <a:spcPts val="1800"/>
                </a:lnSpc>
              </a:pPr>
              <a:r>
                <a:rPr lang="en-US" sz="15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closes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416249" y="6243913"/>
            <a:ext cx="2894424" cy="1289899"/>
            <a:chOff x="0" y="0"/>
            <a:chExt cx="2713224" cy="12091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13224" cy="1209147"/>
            </a:xfrm>
            <a:custGeom>
              <a:avLst/>
              <a:gdLst/>
              <a:ahLst/>
              <a:cxnLst/>
              <a:rect l="l" t="t" r="r" b="b"/>
              <a:pathLst>
                <a:path w="2713224" h="1209147">
                  <a:moveTo>
                    <a:pt x="0" y="0"/>
                  </a:moveTo>
                  <a:lnTo>
                    <a:pt x="2713224" y="0"/>
                  </a:lnTo>
                  <a:lnTo>
                    <a:pt x="2713224" y="1209147"/>
                  </a:lnTo>
                  <a:lnTo>
                    <a:pt x="0" y="12091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2713224" cy="12091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International evaluation results. Selected applicants will be allowed to move on to phase 2 and apply to national funding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129823" y="6243913"/>
            <a:ext cx="2333021" cy="1479456"/>
            <a:chOff x="0" y="0"/>
            <a:chExt cx="2426732" cy="153888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26732" cy="1538882"/>
            </a:xfrm>
            <a:custGeom>
              <a:avLst/>
              <a:gdLst/>
              <a:ahLst/>
              <a:cxnLst/>
              <a:rect l="l" t="t" r="r" b="b"/>
              <a:pathLst>
                <a:path w="2426732" h="1538882">
                  <a:moveTo>
                    <a:pt x="0" y="0"/>
                  </a:moveTo>
                  <a:lnTo>
                    <a:pt x="2426732" y="0"/>
                  </a:lnTo>
                  <a:lnTo>
                    <a:pt x="2426732" y="1538882"/>
                  </a:lnTo>
                  <a:lnTo>
                    <a:pt x="0" y="15388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2426732" cy="153888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National application process begins through Alta Tecnología Eureka instrument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281829" y="6328916"/>
            <a:ext cx="2849272" cy="887674"/>
            <a:chOff x="0" y="0"/>
            <a:chExt cx="2963720" cy="92333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963720" cy="923330"/>
            </a:xfrm>
            <a:custGeom>
              <a:avLst/>
              <a:gdLst/>
              <a:ahLst/>
              <a:cxnLst/>
              <a:rect l="l" t="t" r="r" b="b"/>
              <a:pathLst>
                <a:path w="2963720" h="923330">
                  <a:moveTo>
                    <a:pt x="0" y="0"/>
                  </a:moveTo>
                  <a:lnTo>
                    <a:pt x="2963720" y="0"/>
                  </a:lnTo>
                  <a:lnTo>
                    <a:pt x="2963720" y="923330"/>
                  </a:lnTo>
                  <a:lnTo>
                    <a:pt x="0" y="9233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2963720" cy="92333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National funding decision and activation of next stages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5138" y="2759021"/>
            <a:ext cx="10265536" cy="1086002"/>
            <a:chOff x="0" y="0"/>
            <a:chExt cx="10677876" cy="11296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677876" cy="1129624"/>
            </a:xfrm>
            <a:custGeom>
              <a:avLst/>
              <a:gdLst/>
              <a:ahLst/>
              <a:cxnLst/>
              <a:rect l="l" t="t" r="r" b="b"/>
              <a:pathLst>
                <a:path w="10677876" h="1129624">
                  <a:moveTo>
                    <a:pt x="0" y="0"/>
                  </a:moveTo>
                  <a:lnTo>
                    <a:pt x="10677876" y="0"/>
                  </a:lnTo>
                  <a:lnTo>
                    <a:pt x="10677876" y="1129624"/>
                  </a:lnTo>
                  <a:lnTo>
                    <a:pt x="0" y="11296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10677876" cy="112962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999"/>
                </a:lnSpc>
              </a:pPr>
              <a:r>
                <a:rPr lang="en-US" sz="2499" b="1" spc="-3">
                  <a:solidFill>
                    <a:srgbClr val="1D7B3E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PHASE I: INTERNATIONAL</a:t>
              </a:r>
            </a:p>
            <a:p>
              <a:pPr algn="ctr">
                <a:lnSpc>
                  <a:spcPts val="2520"/>
                </a:lnSpc>
              </a:pPr>
              <a:r>
                <a:rPr lang="en-US" sz="21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APPLICATIONS THROUGH</a:t>
              </a:r>
            </a:p>
            <a:p>
              <a:pPr algn="ctr">
                <a:lnSpc>
                  <a:spcPts val="2520"/>
                </a:lnSpc>
              </a:pPr>
              <a:r>
                <a:rPr lang="en-US" sz="21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EUREKA CLUSTER PLATFORM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499890" y="2710277"/>
            <a:ext cx="6631211" cy="1656991"/>
            <a:chOff x="0" y="0"/>
            <a:chExt cx="6897570" cy="172354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97570" cy="1723548"/>
            </a:xfrm>
            <a:custGeom>
              <a:avLst/>
              <a:gdLst/>
              <a:ahLst/>
              <a:cxnLst/>
              <a:rect l="l" t="t" r="r" b="b"/>
              <a:pathLst>
                <a:path w="6897570" h="1723548">
                  <a:moveTo>
                    <a:pt x="0" y="0"/>
                  </a:moveTo>
                  <a:lnTo>
                    <a:pt x="6897570" y="0"/>
                  </a:lnTo>
                  <a:lnTo>
                    <a:pt x="6897570" y="1723548"/>
                  </a:lnTo>
                  <a:lnTo>
                    <a:pt x="0" y="1723548"/>
                  </a:lnTo>
                  <a:close/>
                </a:path>
              </a:pathLst>
            </a:custGeom>
            <a:solidFill>
              <a:srgbClr val="005FAB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6897570" cy="172354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759"/>
                </a:lnSpc>
              </a:pPr>
              <a:r>
                <a:rPr lang="en-US" sz="2299" b="1" spc="-3">
                  <a:solidFill>
                    <a:srgbClr val="005FAB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PHASE II: </a:t>
              </a:r>
            </a:p>
            <a:p>
              <a:pPr algn="ctr">
                <a:lnSpc>
                  <a:spcPts val="2759"/>
                </a:lnSpc>
              </a:pPr>
              <a:r>
                <a:rPr lang="en-US" sz="2299" b="1" spc="-3">
                  <a:solidFill>
                    <a:srgbClr val="005FAB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NATIONAL FUNDING APPLICATION &amp; FULL PROJECT PROPOSAL</a:t>
              </a:r>
            </a:p>
            <a:p>
              <a:pPr algn="ctr">
                <a:lnSpc>
                  <a:spcPts val="2759"/>
                </a:lnSpc>
              </a:pPr>
              <a:r>
                <a:rPr lang="en-US" sz="2299" spc="-3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ALTA TECNOLOGÍA EUREKA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85574" y="8029034"/>
            <a:ext cx="5559065" cy="516513"/>
            <a:chOff x="0" y="0"/>
            <a:chExt cx="3421118" cy="31786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421118" cy="317869"/>
            </a:xfrm>
            <a:custGeom>
              <a:avLst/>
              <a:gdLst/>
              <a:ahLst/>
              <a:cxnLst/>
              <a:rect l="l" t="t" r="r" b="b"/>
              <a:pathLst>
                <a:path w="3421118" h="317869">
                  <a:moveTo>
                    <a:pt x="0" y="0"/>
                  </a:moveTo>
                  <a:lnTo>
                    <a:pt x="3421118" y="0"/>
                  </a:lnTo>
                  <a:lnTo>
                    <a:pt x="3421118" y="317869"/>
                  </a:lnTo>
                  <a:lnTo>
                    <a:pt x="0" y="317869"/>
                  </a:lnTo>
                  <a:close/>
                </a:path>
              </a:pathLst>
            </a:custGeom>
            <a:solidFill>
              <a:srgbClr val="1D7B3E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3421118" cy="36549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66"/>
                </a:lnSpc>
              </a:pPr>
              <a:r>
                <a:rPr lang="en-US" sz="2617" b="1">
                  <a:solidFill>
                    <a:srgbClr val="1D7B3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Matchmaking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11567441" y="4811931"/>
            <a:ext cx="1238905" cy="1238905"/>
          </a:xfrm>
          <a:custGeom>
            <a:avLst/>
            <a:gdLst/>
            <a:ahLst/>
            <a:cxnLst/>
            <a:rect l="l" t="t" r="r" b="b"/>
            <a:pathLst>
              <a:path w="1238905" h="1238905">
                <a:moveTo>
                  <a:pt x="0" y="0"/>
                </a:moveTo>
                <a:lnTo>
                  <a:pt x="1238906" y="0"/>
                </a:lnTo>
                <a:lnTo>
                  <a:pt x="1238906" y="1238905"/>
                </a:lnTo>
                <a:lnTo>
                  <a:pt x="0" y="12389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29" name="Freeform 29"/>
          <p:cNvSpPr/>
          <p:nvPr/>
        </p:nvSpPr>
        <p:spPr>
          <a:xfrm>
            <a:off x="15065559" y="4799729"/>
            <a:ext cx="1238905" cy="1238905"/>
          </a:xfrm>
          <a:custGeom>
            <a:avLst/>
            <a:gdLst/>
            <a:ahLst/>
            <a:cxnLst/>
            <a:rect l="l" t="t" r="r" b="b"/>
            <a:pathLst>
              <a:path w="1238905" h="1238905">
                <a:moveTo>
                  <a:pt x="0" y="0"/>
                </a:moveTo>
                <a:lnTo>
                  <a:pt x="1238905" y="0"/>
                </a:lnTo>
                <a:lnTo>
                  <a:pt x="1238905" y="1238905"/>
                </a:lnTo>
                <a:lnTo>
                  <a:pt x="0" y="12389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30" name="Group 30"/>
          <p:cNvGrpSpPr/>
          <p:nvPr/>
        </p:nvGrpSpPr>
        <p:grpSpPr>
          <a:xfrm>
            <a:off x="11825871" y="5075462"/>
            <a:ext cx="718002" cy="558249"/>
            <a:chOff x="0" y="0"/>
            <a:chExt cx="746842" cy="58067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46842" cy="580672"/>
            </a:xfrm>
            <a:custGeom>
              <a:avLst/>
              <a:gdLst/>
              <a:ahLst/>
              <a:cxnLst/>
              <a:rect l="l" t="t" r="r" b="b"/>
              <a:pathLst>
                <a:path w="746842" h="580672">
                  <a:moveTo>
                    <a:pt x="0" y="0"/>
                  </a:moveTo>
                  <a:lnTo>
                    <a:pt x="746842" y="0"/>
                  </a:lnTo>
                  <a:lnTo>
                    <a:pt x="746842" y="580672"/>
                  </a:lnTo>
                  <a:lnTo>
                    <a:pt x="0" y="5806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746842" cy="59972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66"/>
                </a:lnSpc>
              </a:pPr>
              <a:r>
                <a:rPr lang="en-US" sz="2818" b="1" spc="283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323987" y="5063260"/>
            <a:ext cx="718002" cy="558249"/>
            <a:chOff x="0" y="0"/>
            <a:chExt cx="746842" cy="58067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46842" cy="580672"/>
            </a:xfrm>
            <a:custGeom>
              <a:avLst/>
              <a:gdLst/>
              <a:ahLst/>
              <a:cxnLst/>
              <a:rect l="l" t="t" r="r" b="b"/>
              <a:pathLst>
                <a:path w="746842" h="580672">
                  <a:moveTo>
                    <a:pt x="0" y="0"/>
                  </a:moveTo>
                  <a:lnTo>
                    <a:pt x="746842" y="0"/>
                  </a:lnTo>
                  <a:lnTo>
                    <a:pt x="746842" y="580672"/>
                  </a:lnTo>
                  <a:lnTo>
                    <a:pt x="0" y="5806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746842" cy="59972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66"/>
                </a:lnSpc>
              </a:pPr>
              <a:r>
                <a:rPr lang="en-US" sz="2818" b="1" spc="283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5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77833" y="6243913"/>
            <a:ext cx="2894426" cy="1289899"/>
            <a:chOff x="0" y="0"/>
            <a:chExt cx="2713226" cy="120914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713226" cy="1209147"/>
            </a:xfrm>
            <a:custGeom>
              <a:avLst/>
              <a:gdLst/>
              <a:ahLst/>
              <a:cxnLst/>
              <a:rect l="l" t="t" r="r" b="b"/>
              <a:pathLst>
                <a:path w="2713226" h="1209147">
                  <a:moveTo>
                    <a:pt x="0" y="0"/>
                  </a:moveTo>
                  <a:lnTo>
                    <a:pt x="2713226" y="0"/>
                  </a:lnTo>
                  <a:lnTo>
                    <a:pt x="2713226" y="1209147"/>
                  </a:lnTo>
                  <a:lnTo>
                    <a:pt x="0" y="12091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2713226" cy="12091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Launch of the call. </a:t>
              </a:r>
            </a:p>
            <a:p>
              <a:pPr algn="ctr">
                <a:lnSpc>
                  <a:spcPts val="1800"/>
                </a:lnSpc>
              </a:pPr>
              <a:r>
                <a:rPr lang="en-US" sz="1500" spc="-2">
                  <a:solidFill>
                    <a:srgbClr val="000000"/>
                  </a:solidFill>
                  <a:latin typeface="PT Sans"/>
                  <a:ea typeface="PT Sans"/>
                  <a:cs typeface="PT Sans"/>
                  <a:sym typeface="PT Sans"/>
                </a:rPr>
                <a:t>Please contact Corfo to be fully advised over the application process. Contact us at difusioninnova@corfo.cl.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1607616" y="4767776"/>
            <a:ext cx="1238905" cy="1238905"/>
          </a:xfrm>
          <a:custGeom>
            <a:avLst/>
            <a:gdLst/>
            <a:ahLst/>
            <a:cxnLst/>
            <a:rect l="l" t="t" r="r" b="b"/>
            <a:pathLst>
              <a:path w="1238905" h="1238905">
                <a:moveTo>
                  <a:pt x="0" y="0"/>
                </a:moveTo>
                <a:lnTo>
                  <a:pt x="1238905" y="0"/>
                </a:lnTo>
                <a:lnTo>
                  <a:pt x="1238905" y="1238906"/>
                </a:lnTo>
                <a:lnTo>
                  <a:pt x="0" y="1238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40" name="Freeform 40"/>
          <p:cNvSpPr/>
          <p:nvPr/>
        </p:nvSpPr>
        <p:spPr>
          <a:xfrm>
            <a:off x="4772226" y="4767776"/>
            <a:ext cx="1238905" cy="1238905"/>
          </a:xfrm>
          <a:custGeom>
            <a:avLst/>
            <a:gdLst/>
            <a:ahLst/>
            <a:cxnLst/>
            <a:rect l="l" t="t" r="r" b="b"/>
            <a:pathLst>
              <a:path w="1238905" h="1238905">
                <a:moveTo>
                  <a:pt x="0" y="0"/>
                </a:moveTo>
                <a:lnTo>
                  <a:pt x="1238905" y="0"/>
                </a:lnTo>
                <a:lnTo>
                  <a:pt x="1238905" y="1238906"/>
                </a:lnTo>
                <a:lnTo>
                  <a:pt x="0" y="1238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41" name="Group 41"/>
          <p:cNvGrpSpPr/>
          <p:nvPr/>
        </p:nvGrpSpPr>
        <p:grpSpPr>
          <a:xfrm>
            <a:off x="1866046" y="5031308"/>
            <a:ext cx="718002" cy="558249"/>
            <a:chOff x="0" y="0"/>
            <a:chExt cx="746842" cy="58067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46842" cy="580672"/>
            </a:xfrm>
            <a:custGeom>
              <a:avLst/>
              <a:gdLst/>
              <a:ahLst/>
              <a:cxnLst/>
              <a:rect l="l" t="t" r="r" b="b"/>
              <a:pathLst>
                <a:path w="746842" h="580672">
                  <a:moveTo>
                    <a:pt x="0" y="0"/>
                  </a:moveTo>
                  <a:lnTo>
                    <a:pt x="746842" y="0"/>
                  </a:lnTo>
                  <a:lnTo>
                    <a:pt x="746842" y="580672"/>
                  </a:lnTo>
                  <a:lnTo>
                    <a:pt x="0" y="5806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746842" cy="59972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66"/>
                </a:lnSpc>
              </a:pPr>
              <a:r>
                <a:rPr lang="en-US" sz="2818" b="1" spc="283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030653" y="5031308"/>
            <a:ext cx="718002" cy="558249"/>
            <a:chOff x="0" y="0"/>
            <a:chExt cx="746842" cy="58067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46842" cy="580672"/>
            </a:xfrm>
            <a:custGeom>
              <a:avLst/>
              <a:gdLst/>
              <a:ahLst/>
              <a:cxnLst/>
              <a:rect l="l" t="t" r="r" b="b"/>
              <a:pathLst>
                <a:path w="746842" h="580672">
                  <a:moveTo>
                    <a:pt x="0" y="0"/>
                  </a:moveTo>
                  <a:lnTo>
                    <a:pt x="746842" y="0"/>
                  </a:lnTo>
                  <a:lnTo>
                    <a:pt x="746842" y="580672"/>
                  </a:lnTo>
                  <a:lnTo>
                    <a:pt x="0" y="5806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746842" cy="59972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66"/>
                </a:lnSpc>
              </a:pPr>
              <a:r>
                <a:rPr lang="en-US" sz="2818" b="1" spc="283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8199310" y="4767776"/>
            <a:ext cx="1238905" cy="1238905"/>
          </a:xfrm>
          <a:custGeom>
            <a:avLst/>
            <a:gdLst/>
            <a:ahLst/>
            <a:cxnLst/>
            <a:rect l="l" t="t" r="r" b="b"/>
            <a:pathLst>
              <a:path w="1238905" h="1238905">
                <a:moveTo>
                  <a:pt x="0" y="0"/>
                </a:moveTo>
                <a:lnTo>
                  <a:pt x="1238905" y="0"/>
                </a:lnTo>
                <a:lnTo>
                  <a:pt x="1238905" y="1238906"/>
                </a:lnTo>
                <a:lnTo>
                  <a:pt x="0" y="1238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48" name="Group 48"/>
          <p:cNvGrpSpPr/>
          <p:nvPr/>
        </p:nvGrpSpPr>
        <p:grpSpPr>
          <a:xfrm>
            <a:off x="8457737" y="5031308"/>
            <a:ext cx="718002" cy="558249"/>
            <a:chOff x="0" y="0"/>
            <a:chExt cx="746842" cy="58067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746842" cy="580672"/>
            </a:xfrm>
            <a:custGeom>
              <a:avLst/>
              <a:gdLst/>
              <a:ahLst/>
              <a:cxnLst/>
              <a:rect l="l" t="t" r="r" b="b"/>
              <a:pathLst>
                <a:path w="746842" h="580672">
                  <a:moveTo>
                    <a:pt x="0" y="0"/>
                  </a:moveTo>
                  <a:lnTo>
                    <a:pt x="746842" y="0"/>
                  </a:lnTo>
                  <a:lnTo>
                    <a:pt x="746842" y="580672"/>
                  </a:lnTo>
                  <a:lnTo>
                    <a:pt x="0" y="5806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746842" cy="59972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666"/>
                </a:lnSpc>
              </a:pPr>
              <a:r>
                <a:rPr lang="en-US" sz="2818" spc="283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3187" y="1515585"/>
            <a:ext cx="3363370" cy="889892"/>
          </a:xfrm>
          <a:custGeom>
            <a:avLst/>
            <a:gdLst/>
            <a:ahLst/>
            <a:cxnLst/>
            <a:rect l="l" t="t" r="r" b="b"/>
            <a:pathLst>
              <a:path w="3363370" h="889892">
                <a:moveTo>
                  <a:pt x="0" y="0"/>
                </a:moveTo>
                <a:lnTo>
                  <a:pt x="3363370" y="0"/>
                </a:lnTo>
                <a:lnTo>
                  <a:pt x="3363370" y="889892"/>
                </a:lnTo>
                <a:lnTo>
                  <a:pt x="0" y="88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Freeform 3"/>
          <p:cNvSpPr/>
          <p:nvPr/>
        </p:nvSpPr>
        <p:spPr>
          <a:xfrm>
            <a:off x="14871103" y="0"/>
            <a:ext cx="3086488" cy="1736149"/>
          </a:xfrm>
          <a:custGeom>
            <a:avLst/>
            <a:gdLst/>
            <a:ahLst/>
            <a:cxnLst/>
            <a:rect l="l" t="t" r="r" b="b"/>
            <a:pathLst>
              <a:path w="3086488" h="1736149">
                <a:moveTo>
                  <a:pt x="0" y="0"/>
                </a:moveTo>
                <a:lnTo>
                  <a:pt x="3086488" y="0"/>
                </a:lnTo>
                <a:lnTo>
                  <a:pt x="3086488" y="1736149"/>
                </a:lnTo>
                <a:lnTo>
                  <a:pt x="0" y="1736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4" name="Group 4"/>
          <p:cNvGrpSpPr/>
          <p:nvPr/>
        </p:nvGrpSpPr>
        <p:grpSpPr>
          <a:xfrm>
            <a:off x="595454" y="2586518"/>
            <a:ext cx="14023372" cy="57150"/>
            <a:chOff x="0" y="0"/>
            <a:chExt cx="18697829" cy="76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697829" cy="76200"/>
            </a:xfrm>
            <a:custGeom>
              <a:avLst/>
              <a:gdLst/>
              <a:ahLst/>
              <a:cxnLst/>
              <a:rect l="l" t="t" r="r" b="b"/>
              <a:pathLst>
                <a:path w="18697829" h="76200">
                  <a:moveTo>
                    <a:pt x="0" y="0"/>
                  </a:moveTo>
                  <a:lnTo>
                    <a:pt x="18697829" y="0"/>
                  </a:lnTo>
                  <a:lnTo>
                    <a:pt x="1869782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1D7B3E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1403" y="214727"/>
            <a:ext cx="14187733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638">
                <a:solidFill>
                  <a:srgbClr val="1D7B3E"/>
                </a:solidFill>
                <a:latin typeface="Arimo Bold"/>
                <a:ea typeface="Arimo Bold"/>
                <a:cs typeface="Arimo Bold"/>
                <a:sym typeface="Arimo Bold"/>
              </a:rPr>
              <a:t>Funding</a:t>
            </a:r>
          </a:p>
          <a:p>
            <a:pPr algn="l">
              <a:lnSpc>
                <a:spcPts val="5759"/>
              </a:lnSpc>
            </a:pPr>
            <a:r>
              <a:rPr lang="en-US" sz="4800" b="1" spc="640">
                <a:solidFill>
                  <a:srgbClr val="1D7B3E"/>
                </a:solidFill>
                <a:latin typeface="Arimo Bold"/>
                <a:ea typeface="Arimo Bold"/>
                <a:cs typeface="Arimo Bold"/>
                <a:sym typeface="Arimo Bold"/>
              </a:rPr>
              <a:t>available to participate in Eurogia Cluster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95454" y="2824643"/>
            <a:ext cx="16569235" cy="2285241"/>
            <a:chOff x="0" y="0"/>
            <a:chExt cx="22092314" cy="3046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092238" cy="3046984"/>
            </a:xfrm>
            <a:custGeom>
              <a:avLst/>
              <a:gdLst/>
              <a:ahLst/>
              <a:cxnLst/>
              <a:rect l="l" t="t" r="r" b="b"/>
              <a:pathLst>
                <a:path w="22092238" h="3046984">
                  <a:moveTo>
                    <a:pt x="0" y="0"/>
                  </a:moveTo>
                  <a:lnTo>
                    <a:pt x="22092238" y="0"/>
                  </a:lnTo>
                  <a:lnTo>
                    <a:pt x="22092238" y="3046984"/>
                  </a:lnTo>
                  <a:lnTo>
                    <a:pt x="0" y="3046984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22092314" cy="304698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Matching grant</a:t>
              </a:r>
            </a:p>
            <a:p>
              <a:pPr algn="l">
                <a:lnSpc>
                  <a:spcPts val="3600"/>
                </a:lnSpc>
              </a:pPr>
              <a:r>
                <a:rPr lang="en-US" sz="3000" spc="-4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All interested Chilean companies, who have successfully declared admissible in the international phase, will be allowed to apply to the financial instrument, Alta Tecnología Eureka.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1403" y="5053460"/>
            <a:ext cx="5337036" cy="4380129"/>
            <a:chOff x="0" y="0"/>
            <a:chExt cx="7116048" cy="584017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116013" cy="5840160"/>
            </a:xfrm>
            <a:custGeom>
              <a:avLst/>
              <a:gdLst/>
              <a:ahLst/>
              <a:cxnLst/>
              <a:rect l="l" t="t" r="r" b="b"/>
              <a:pathLst>
                <a:path w="7116013" h="5840160">
                  <a:moveTo>
                    <a:pt x="0" y="0"/>
                  </a:moveTo>
                  <a:lnTo>
                    <a:pt x="7116013" y="0"/>
                  </a:lnTo>
                  <a:lnTo>
                    <a:pt x="7116013" y="5840160"/>
                  </a:lnTo>
                  <a:lnTo>
                    <a:pt x="0" y="5840160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7116048" cy="584017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Goal</a:t>
              </a:r>
            </a:p>
            <a:p>
              <a:pPr algn="just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Supporting the collaborative R&amp;D projects between Chilean companies and companies from Eureka Countries, which are seeking for the development of deep R&amp;D projects with a technological uncertainty.</a:t>
              </a:r>
            </a:p>
            <a:p>
              <a:pPr algn="just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With this grant, we want to stimulate international cooperation to provide technological solutions through R&amp;D projects.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368195" y="5053460"/>
            <a:ext cx="5022006" cy="4385816"/>
            <a:chOff x="0" y="0"/>
            <a:chExt cx="6696007" cy="58477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96004" cy="5847715"/>
            </a:xfrm>
            <a:custGeom>
              <a:avLst/>
              <a:gdLst/>
              <a:ahLst/>
              <a:cxnLst/>
              <a:rect l="l" t="t" r="r" b="b"/>
              <a:pathLst>
                <a:path w="6696004" h="5847715">
                  <a:moveTo>
                    <a:pt x="0" y="0"/>
                  </a:moveTo>
                  <a:lnTo>
                    <a:pt x="6696004" y="0"/>
                  </a:lnTo>
                  <a:lnTo>
                    <a:pt x="6696004" y="5847715"/>
                  </a:lnTo>
                  <a:lnTo>
                    <a:pt x="0" y="5847715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6696007" cy="5847754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Beneficiary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Constituted legal entity in Chile.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3 years old (as registered in the tax office)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Proven record of sales within the last 3 years prior to application (no need to be every month).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Projects can include associates.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759956" y="5140106"/>
            <a:ext cx="5338784" cy="4293483"/>
            <a:chOff x="0" y="0"/>
            <a:chExt cx="7118379" cy="57246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118320" cy="5724652"/>
            </a:xfrm>
            <a:custGeom>
              <a:avLst/>
              <a:gdLst/>
              <a:ahLst/>
              <a:cxnLst/>
              <a:rect l="l" t="t" r="r" b="b"/>
              <a:pathLst>
                <a:path w="7118320" h="5724652">
                  <a:moveTo>
                    <a:pt x="0" y="0"/>
                  </a:moveTo>
                  <a:lnTo>
                    <a:pt x="7118320" y="0"/>
                  </a:lnTo>
                  <a:lnTo>
                    <a:pt x="7118320" y="5724652"/>
                  </a:lnTo>
                  <a:lnTo>
                    <a:pt x="0" y="5724652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7118379" cy="5724644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Grant</a:t>
              </a:r>
            </a:p>
            <a:p>
              <a:pPr algn="just">
                <a:lnSpc>
                  <a:spcPts val="2520"/>
                </a:lnSpc>
              </a:pPr>
              <a:r>
                <a:rPr lang="en-US" sz="2100" b="1" spc="-2">
                  <a:solidFill>
                    <a:srgbClr val="1D7B3E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Until 1,010,000 € (aprox).</a:t>
              </a:r>
            </a:p>
            <a:p>
              <a:pPr algn="just">
                <a:lnSpc>
                  <a:spcPts val="2520"/>
                </a:lnSpc>
              </a:pPr>
              <a:r>
                <a:rPr lang="en-US" sz="2100" b="1" spc="-2">
                  <a:solidFill>
                    <a:srgbClr val="1D7B3E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Extra 10% funding for female-led companies.</a:t>
              </a:r>
            </a:p>
            <a:p>
              <a:pPr algn="just">
                <a:lnSpc>
                  <a:spcPts val="2520"/>
                </a:lnSpc>
              </a:pPr>
              <a:r>
                <a:rPr lang="en-US" sz="2100" b="1" spc="-2">
                  <a:solidFill>
                    <a:srgbClr val="1D7B3E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Co-funding by company size: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Small company: 70%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Medium company: 55%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2">
                  <a:solidFill>
                    <a:srgbClr val="1D7B3E"/>
                  </a:solidFill>
                  <a:latin typeface="PT Sans"/>
                  <a:ea typeface="PT Sans"/>
                  <a:cs typeface="PT Sans"/>
                  <a:sym typeface="PT Sans"/>
                </a:rPr>
                <a:t>Large company: 40%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3187" y="1515585"/>
            <a:ext cx="3363370" cy="889892"/>
          </a:xfrm>
          <a:custGeom>
            <a:avLst/>
            <a:gdLst/>
            <a:ahLst/>
            <a:cxnLst/>
            <a:rect l="l" t="t" r="r" b="b"/>
            <a:pathLst>
              <a:path w="3363370" h="889892">
                <a:moveTo>
                  <a:pt x="0" y="0"/>
                </a:moveTo>
                <a:lnTo>
                  <a:pt x="3363370" y="0"/>
                </a:lnTo>
                <a:lnTo>
                  <a:pt x="3363370" y="889892"/>
                </a:lnTo>
                <a:lnTo>
                  <a:pt x="0" y="88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Freeform 3"/>
          <p:cNvSpPr/>
          <p:nvPr/>
        </p:nvSpPr>
        <p:spPr>
          <a:xfrm>
            <a:off x="14871103" y="0"/>
            <a:ext cx="3086488" cy="1736149"/>
          </a:xfrm>
          <a:custGeom>
            <a:avLst/>
            <a:gdLst/>
            <a:ahLst/>
            <a:cxnLst/>
            <a:rect l="l" t="t" r="r" b="b"/>
            <a:pathLst>
              <a:path w="3086488" h="1736149">
                <a:moveTo>
                  <a:pt x="0" y="0"/>
                </a:moveTo>
                <a:lnTo>
                  <a:pt x="3086488" y="0"/>
                </a:lnTo>
                <a:lnTo>
                  <a:pt x="3086488" y="1736149"/>
                </a:lnTo>
                <a:lnTo>
                  <a:pt x="0" y="1736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4" name="Group 4"/>
          <p:cNvGrpSpPr/>
          <p:nvPr/>
        </p:nvGrpSpPr>
        <p:grpSpPr>
          <a:xfrm>
            <a:off x="595454" y="2348327"/>
            <a:ext cx="14023372" cy="57150"/>
            <a:chOff x="0" y="0"/>
            <a:chExt cx="18697829" cy="76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697829" cy="76200"/>
            </a:xfrm>
            <a:custGeom>
              <a:avLst/>
              <a:gdLst/>
              <a:ahLst/>
              <a:cxnLst/>
              <a:rect l="l" t="t" r="r" b="b"/>
              <a:pathLst>
                <a:path w="18697829" h="76200">
                  <a:moveTo>
                    <a:pt x="0" y="0"/>
                  </a:moveTo>
                  <a:lnTo>
                    <a:pt x="18697829" y="0"/>
                  </a:lnTo>
                  <a:lnTo>
                    <a:pt x="1869782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1D7B3E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5454" y="471902"/>
            <a:ext cx="1149837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640">
                <a:solidFill>
                  <a:srgbClr val="1D7B3E"/>
                </a:solidFill>
                <a:latin typeface="Arimo Bold"/>
                <a:ea typeface="Arimo Bold"/>
                <a:cs typeface="Arimo Bold"/>
                <a:sym typeface="Arimo Bold"/>
              </a:rPr>
              <a:t>Contacts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95454" y="2847403"/>
            <a:ext cx="16663846" cy="7443978"/>
            <a:chOff x="0" y="0"/>
            <a:chExt cx="22218461" cy="99253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218476" cy="9925291"/>
            </a:xfrm>
            <a:custGeom>
              <a:avLst/>
              <a:gdLst/>
              <a:ahLst/>
              <a:cxnLst/>
              <a:rect l="l" t="t" r="r" b="b"/>
              <a:pathLst>
                <a:path w="22218476" h="9925291">
                  <a:moveTo>
                    <a:pt x="0" y="0"/>
                  </a:moveTo>
                  <a:lnTo>
                    <a:pt x="22218476" y="0"/>
                  </a:lnTo>
                  <a:lnTo>
                    <a:pt x="22218476" y="9925291"/>
                  </a:lnTo>
                  <a:lnTo>
                    <a:pt x="0" y="9925291"/>
                  </a:lnTo>
                  <a:close/>
                </a:path>
              </a:pathLst>
            </a:custGeom>
            <a:solidFill>
              <a:srgbClr val="FFFFFF">
                <a:alpha val="47451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22218461" cy="9925304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General inquiries</a:t>
              </a:r>
            </a:p>
            <a:p>
              <a:pPr algn="l">
                <a:lnSpc>
                  <a:spcPts val="5759"/>
                </a:lnSpc>
              </a:pPr>
              <a:r>
                <a:rPr lang="en-US" sz="4800" b="1" u="sng">
                  <a:solidFill>
                    <a:srgbClr val="00B0F0"/>
                  </a:solidFill>
                  <a:latin typeface="Nunito Bold"/>
                  <a:ea typeface="Nunito Bold"/>
                  <a:cs typeface="Nunito Bold"/>
                  <a:sym typeface="Nunito Bold"/>
                  <a:hlinkClick r:id="rId4" tooltip="mailto:difusioninnova@corfo.cl"/>
                </a:rPr>
                <a:t>difusioninnova@corfo.cl</a:t>
              </a:r>
            </a:p>
            <a:p>
              <a:pPr algn="l">
                <a:lnSpc>
                  <a:spcPts val="5759"/>
                </a:lnSpc>
              </a:pPr>
              <a:endParaRPr lang="en-US" sz="4800" b="1" u="sng">
                <a:solidFill>
                  <a:srgbClr val="00B0F0"/>
                </a:solidFill>
                <a:latin typeface="Nunito Bold"/>
                <a:ea typeface="Nunito Bold"/>
                <a:cs typeface="Nunito Bold"/>
                <a:sym typeface="Nunito Bold"/>
                <a:hlinkClick r:id="rId4" tooltip="mailto:difusioninnova@corfo.cl"/>
              </a:endParaRPr>
            </a:p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Eureka National Project Coordinator</a:t>
              </a:r>
            </a:p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Jocelyn Olivari</a:t>
              </a:r>
            </a:p>
            <a:p>
              <a:pPr algn="l">
                <a:lnSpc>
                  <a:spcPts val="5759"/>
                </a:lnSpc>
              </a:pPr>
              <a:r>
                <a:rPr lang="en-US" sz="4800" b="1" u="sng">
                  <a:solidFill>
                    <a:srgbClr val="00B0F0"/>
                  </a:solidFill>
                  <a:latin typeface="Nunito Bold"/>
                  <a:ea typeface="Nunito Bold"/>
                  <a:cs typeface="Nunito Bold"/>
                  <a:sym typeface="Nunito Bold"/>
                  <a:hlinkClick r:id="rId5" tooltip="mailto:jocelyn.olivari@corfo.cl"/>
                </a:rPr>
                <a:t>jocelyn.olivari@corfo.cl</a:t>
              </a:r>
            </a:p>
            <a:p>
              <a:pPr algn="l">
                <a:lnSpc>
                  <a:spcPts val="4680"/>
                </a:lnSpc>
              </a:pPr>
              <a:endParaRPr lang="en-US" sz="4800" b="1" u="sng">
                <a:solidFill>
                  <a:srgbClr val="00B0F0"/>
                </a:solidFill>
                <a:latin typeface="Nunito Bold"/>
                <a:ea typeface="Nunito Bold"/>
                <a:cs typeface="Nunito Bold"/>
                <a:sym typeface="Nunito Bold"/>
                <a:hlinkClick r:id="rId5" tooltip="mailto:jocelyn.olivari@corfo.cl"/>
              </a:endParaRPr>
            </a:p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Eureka Project Officer</a:t>
              </a:r>
            </a:p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1D7B3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Cristián Casanueva B.</a:t>
              </a:r>
            </a:p>
            <a:p>
              <a:pPr algn="l">
                <a:lnSpc>
                  <a:spcPts val="5759"/>
                </a:lnSpc>
              </a:pPr>
              <a:r>
                <a:rPr lang="en-US" sz="4800" b="1" u="sng">
                  <a:solidFill>
                    <a:srgbClr val="00B0F0"/>
                  </a:solidFill>
                  <a:latin typeface="Nunito Bold"/>
                  <a:ea typeface="Nunito Bold"/>
                  <a:cs typeface="Nunito Bold"/>
                  <a:sym typeface="Nunito Bold"/>
                  <a:hlinkClick r:id="rId6" tooltip="mailto:cristian.casanueva@corfo.cl"/>
                </a:rPr>
                <a:t>cristian.casanueva@corfo.cl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9601219"/>
            <a:ext cx="18297525" cy="690520"/>
            <a:chOff x="0" y="0"/>
            <a:chExt cx="24396700" cy="920694"/>
          </a:xfrm>
        </p:grpSpPr>
        <p:sp>
          <p:nvSpPr>
            <p:cNvPr id="3" name="Freeform 3"/>
            <p:cNvSpPr/>
            <p:nvPr/>
          </p:nvSpPr>
          <p:spPr>
            <a:xfrm>
              <a:off x="8509" y="8509"/>
              <a:ext cx="24384001" cy="908050"/>
            </a:xfrm>
            <a:custGeom>
              <a:avLst/>
              <a:gdLst/>
              <a:ahLst/>
              <a:cxnLst/>
              <a:rect l="l" t="t" r="r" b="b"/>
              <a:pathLst>
                <a:path w="24384001" h="908050">
                  <a:moveTo>
                    <a:pt x="0" y="0"/>
                  </a:moveTo>
                  <a:lnTo>
                    <a:pt x="24384001" y="0"/>
                  </a:lnTo>
                  <a:lnTo>
                    <a:pt x="24384001" y="908050"/>
                  </a:lnTo>
                  <a:lnTo>
                    <a:pt x="0" y="908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7B3E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4401018" cy="925068"/>
            </a:xfrm>
            <a:custGeom>
              <a:avLst/>
              <a:gdLst/>
              <a:ahLst/>
              <a:cxnLst/>
              <a:rect l="l" t="t" r="r" b="b"/>
              <a:pathLst>
                <a:path w="24401018" h="925068">
                  <a:moveTo>
                    <a:pt x="8509" y="0"/>
                  </a:moveTo>
                  <a:lnTo>
                    <a:pt x="24392510" y="0"/>
                  </a:lnTo>
                  <a:cubicBezTo>
                    <a:pt x="24397208" y="0"/>
                    <a:pt x="24401018" y="3810"/>
                    <a:pt x="24401018" y="8509"/>
                  </a:cubicBezTo>
                  <a:lnTo>
                    <a:pt x="24401018" y="916559"/>
                  </a:lnTo>
                  <a:cubicBezTo>
                    <a:pt x="24401018" y="921258"/>
                    <a:pt x="24397208" y="925068"/>
                    <a:pt x="24392510" y="925068"/>
                  </a:cubicBezTo>
                  <a:lnTo>
                    <a:pt x="8509" y="925068"/>
                  </a:lnTo>
                  <a:cubicBezTo>
                    <a:pt x="3810" y="925068"/>
                    <a:pt x="0" y="921258"/>
                    <a:pt x="0" y="91655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916559"/>
                  </a:lnTo>
                  <a:lnTo>
                    <a:pt x="8509" y="916559"/>
                  </a:lnTo>
                  <a:lnTo>
                    <a:pt x="8509" y="908050"/>
                  </a:lnTo>
                  <a:lnTo>
                    <a:pt x="24392510" y="908050"/>
                  </a:lnTo>
                  <a:lnTo>
                    <a:pt x="24392510" y="916559"/>
                  </a:lnTo>
                  <a:lnTo>
                    <a:pt x="24384000" y="916559"/>
                  </a:lnTo>
                  <a:lnTo>
                    <a:pt x="24384000" y="8509"/>
                  </a:lnTo>
                  <a:lnTo>
                    <a:pt x="24392510" y="8509"/>
                  </a:lnTo>
                  <a:lnTo>
                    <a:pt x="24392510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7181" y="4453465"/>
            <a:ext cx="6783229" cy="72104"/>
            <a:chOff x="0" y="0"/>
            <a:chExt cx="9044305" cy="961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44305" cy="96139"/>
            </a:xfrm>
            <a:custGeom>
              <a:avLst/>
              <a:gdLst/>
              <a:ahLst/>
              <a:cxnLst/>
              <a:rect l="l" t="t" r="r" b="b"/>
              <a:pathLst>
                <a:path w="9044305" h="96139">
                  <a:moveTo>
                    <a:pt x="254" y="0"/>
                  </a:moveTo>
                  <a:lnTo>
                    <a:pt x="9044305" y="19939"/>
                  </a:lnTo>
                  <a:lnTo>
                    <a:pt x="9044178" y="96139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28785F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1153831"/>
            <a:ext cx="11301259" cy="2994834"/>
          </a:xfrm>
          <a:custGeom>
            <a:avLst/>
            <a:gdLst/>
            <a:ahLst/>
            <a:cxnLst/>
            <a:rect l="l" t="t" r="r" b="b"/>
            <a:pathLst>
              <a:path w="11301259" h="2994834">
                <a:moveTo>
                  <a:pt x="0" y="0"/>
                </a:moveTo>
                <a:lnTo>
                  <a:pt x="11301259" y="0"/>
                </a:lnTo>
                <a:lnTo>
                  <a:pt x="11301259" y="2994834"/>
                </a:lnTo>
                <a:lnTo>
                  <a:pt x="0" y="2994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8" name="Freeform 8"/>
          <p:cNvSpPr/>
          <p:nvPr/>
        </p:nvSpPr>
        <p:spPr>
          <a:xfrm>
            <a:off x="15092616" y="0"/>
            <a:ext cx="3195384" cy="1797404"/>
          </a:xfrm>
          <a:custGeom>
            <a:avLst/>
            <a:gdLst/>
            <a:ahLst/>
            <a:cxnLst/>
            <a:rect l="l" t="t" r="r" b="b"/>
            <a:pathLst>
              <a:path w="3195384" h="1797404">
                <a:moveTo>
                  <a:pt x="0" y="0"/>
                </a:moveTo>
                <a:lnTo>
                  <a:pt x="3195384" y="0"/>
                </a:lnTo>
                <a:lnTo>
                  <a:pt x="3195384" y="1797404"/>
                </a:lnTo>
                <a:lnTo>
                  <a:pt x="0" y="1797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9" name="Freeform 9"/>
          <p:cNvSpPr/>
          <p:nvPr/>
        </p:nvSpPr>
        <p:spPr>
          <a:xfrm>
            <a:off x="15453999" y="8577851"/>
            <a:ext cx="2838764" cy="1023369"/>
          </a:xfrm>
          <a:custGeom>
            <a:avLst/>
            <a:gdLst/>
            <a:ahLst/>
            <a:cxnLst/>
            <a:rect l="l" t="t" r="r" b="b"/>
            <a:pathLst>
              <a:path w="2838764" h="1023369">
                <a:moveTo>
                  <a:pt x="0" y="0"/>
                </a:moveTo>
                <a:lnTo>
                  <a:pt x="2838763" y="0"/>
                </a:lnTo>
                <a:lnTo>
                  <a:pt x="2838763" y="1023368"/>
                </a:lnTo>
                <a:lnTo>
                  <a:pt x="0" y="10233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10" name="TextBox 10"/>
          <p:cNvSpPr txBox="1"/>
          <p:nvPr/>
        </p:nvSpPr>
        <p:spPr>
          <a:xfrm>
            <a:off x="10486479" y="9696865"/>
            <a:ext cx="745599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43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February, 2025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806864"/>
            <a:ext cx="6916918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640">
                <a:solidFill>
                  <a:srgbClr val="1D7B3E"/>
                </a:solidFill>
                <a:latin typeface="Arimo Bold"/>
                <a:ea typeface="Arimo Bold"/>
                <a:cs typeface="Arimo Bold"/>
                <a:sym typeface="Arimo Bold"/>
              </a:rPr>
              <a:t>Chile’s funding requirements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597</Words>
  <Application>Microsoft Office PowerPoint</Application>
  <PresentationFormat>Personalizado</PresentationFormat>
  <Paragraphs>100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5" baseType="lpstr">
      <vt:lpstr>PT Sans Bold</vt:lpstr>
      <vt:lpstr>Calibri</vt:lpstr>
      <vt:lpstr>Arimo Bold</vt:lpstr>
      <vt:lpstr>CS Gordon Serif</vt:lpstr>
      <vt:lpstr>PT Sans</vt:lpstr>
      <vt:lpstr>Montserrat</vt:lpstr>
      <vt:lpstr>Montserrat Bold</vt:lpstr>
      <vt:lpstr>Open Sans Bold</vt:lpstr>
      <vt:lpstr>Nunito</vt:lpstr>
      <vt:lpstr>Arial</vt:lpstr>
      <vt:lpstr>Nunito Bold</vt:lpstr>
      <vt:lpstr>Open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Eurogia</dc:title>
  <cp:lastModifiedBy>Karen Tumani Daccarett</cp:lastModifiedBy>
  <cp:revision>2</cp:revision>
  <dcterms:created xsi:type="dcterms:W3CDTF">2006-08-16T00:00:00Z</dcterms:created>
  <dcterms:modified xsi:type="dcterms:W3CDTF">2025-02-28T15:30:52Z</dcterms:modified>
  <dc:identifier>DAGgYu2HyGo</dc:identifier>
</cp:coreProperties>
</file>