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charts/chart1.xml" ContentType="application/vnd.openxmlformats-officedocument.drawingml.chart+xml"/>
  <Override PartName="/ppt/slideMasters/slideMaster15.xml" ContentType="application/vnd.openxmlformats-officedocument.presentationml.slideMaster+xml"/>
  <Override PartName="/ppt/slides/slide15.xml" ContentType="application/vnd.openxmlformats-officedocument.presentationml.slide+xml"/>
  <Override PartName="/ppt/charts/chart2.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growth</c:v>
                </c:pt>
              </c:strCache>
            </c:strRef>
          </c:tx>
          <c:spPr>
            <a:solidFill>
              <a:srgbClr val="E4D292"/>
            </a:solidFill>
            <a:effectLst/>
          </c:spPr>
          <c:invertIfNegative val="0"/>
          <c:dLbls>
            <c:numFmt formatCode="#,##0" sourceLinked="0"/>
            <c:txPr>
              <a:bodyPr/>
              <a:lstStyle/>
              <a:p>
                <a:pPr>
                  <a:defRPr b="0" i="0" strike="noStrike" sz="1200" u="none">
                    <a:solidFill>
                      <a:srgbClr val="FFFFFF"/>
                    </a:solidFill>
                    <a:latin typeface="Arial"/>
                  </a:defRPr>
                </a:pPr>
              </a:p>
            </c:txPr>
            <c:showLegendKey val="0"/>
            <c:showVal val="0"/>
            <c:showCatName val="0"/>
            <c:showSerName val="0"/>
            <c:showPercent val="0"/>
            <c:showBubbleSize val="0"/>
            <c:showLeaderLines val="0"/>
          </c:dLbls>
          <c:cat>
            <c:multiLvlStrRef>
              <c:f>Sheet1!$A$2:$A$6</c:f>
              <c:multiLvlStrCache>
                <c:ptCount val="5"/>
                <c:lvl>
                  <c:pt idx="0">
                    <c:v>2024</c:v>
                  </c:pt>
                  <c:pt idx="1">
                    <c:v>2025</c:v>
                  </c:pt>
                  <c:pt idx="2">
                    <c:v>2026</c:v>
                  </c:pt>
                  <c:pt idx="3">
                    <c:v>2027</c:v>
                  </c:pt>
                  <c:pt idx="4">
                    <c:v>2028</c:v>
                  </c:pt>
                </c:lvl>
              </c:multiLvlStrCache>
            </c:multiLvlStrRef>
          </c:cat>
          <c:val>
            <c:numRef>
              <c:f>Sheet1!$B$2:$B$6</c:f>
              <c:numCache>
                <c:formatCode>General</c:formatCode>
                <c:ptCount val="5"/>
                <c:pt idx="0">
                  <c:v>150</c:v>
                </c:pt>
                <c:pt idx="1">
                  <c:v>200</c:v>
                </c:pt>
                <c:pt idx="2">
                  <c:v>300</c:v>
                </c:pt>
                <c:pt idx="3">
                  <c:v>450</c:v>
                </c:pt>
                <c:pt idx="4">
                  <c:v>600</c:v>
                </c:pt>
              </c:numCache>
            </c:numRef>
          </c:val>
        </c:ser>
        <c:dLbls>
          <c:numFmt formatCode="#,##0" sourceLinked="0"/>
          <c:txPr>
            <a:bodyPr/>
            <a:lstStyle/>
            <a:p>
              <a:pPr>
                <a:defRPr b="0" i="0" strike="noStrike" sz="1200" u="none">
                  <a:solidFill>
                    <a:srgbClr val="FFFFFF"/>
                  </a:solidFill>
                  <a:latin typeface="Arial"/>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solidFill>
      <a:srgbClr val="F9EFDC"/>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growth</c:v>
                </c:pt>
              </c:strCache>
            </c:strRef>
          </c:tx>
          <c:spPr>
            <a:solidFill>
              <a:schemeClr val="accent1"/>
            </a:solidFill>
            <a:ln w="9525" cap="flat">
              <a:solidFill>
                <a:srgbClr val="F9F9F9"/>
              </a:solidFill>
              <a:prstDash val="solid"/>
              <a:round/>
            </a:ln>
            <a:effectLst/>
          </c:spPr>
          <c:dPt>
            <c:idx val="0"/>
            <c:bubble3D val="0"/>
            <c:spPr>
              <a:solidFill>
                <a:srgbClr val="5DA5DA"/>
              </a:solidFill>
              <a:effectLst/>
            </c:spPr>
          </c:dPt>
          <c:dPt>
            <c:idx val="1"/>
            <c:bubble3D val="0"/>
            <c:spPr>
              <a:solidFill>
                <a:srgbClr val="FAA43A"/>
              </a:solidFill>
              <a:effectLst/>
            </c:spPr>
          </c:dPt>
          <c:dPt>
            <c:idx val="2"/>
            <c:bubble3D val="0"/>
            <c:spPr>
              <a:solidFill>
                <a:srgbClr val="60BD68"/>
              </a:solidFill>
              <a:effectLst/>
            </c:spPr>
          </c:dPt>
          <c:dLbls>
            <c:dLbl>
              <c:idx val="0"/>
              <c:numFmt formatCode="0%" sourceLinked="0"/>
              <c:spPr/>
              <c:txPr>
                <a:bodyPr/>
                <a:lstStyle/>
                <a:p>
                  <a:pPr>
                    <a:defRPr sz="1200" b="0" i="0" u="none" strike="noStrike">
                      <a:solidFill>
                        <a:srgbClr val="000000"/>
                      </a:solidFill>
                      <a:latin typeface="Arial"/>
                    </a:defRPr>
                  </a:pPr>
                </a:p>
              </c:txPr>
              <c:showLegendKey val="0"/>
              <c:showVal val="0"/>
              <c:showCatName val="0"/>
              <c:showSerName val="0"/>
              <c:showPercent val="1"/>
              <c:showBubbleSize val="0"/>
            </c:dLbl>
            <c:dLbl>
              <c:idx val="1"/>
              <c:numFmt formatCode="0%" sourceLinked="0"/>
              <c:spPr/>
              <c:txPr>
                <a:bodyPr/>
                <a:lstStyle/>
                <a:p>
                  <a:pPr>
                    <a:defRPr sz="1200" b="0" i="0" u="none" strike="noStrike">
                      <a:solidFill>
                        <a:srgbClr val="000000"/>
                      </a:solidFill>
                      <a:latin typeface="Arial"/>
                    </a:defRPr>
                  </a:pPr>
                </a:p>
              </c:txPr>
              <c:showLegendKey val="0"/>
              <c:showVal val="0"/>
              <c:showCatName val="0"/>
              <c:showSerName val="0"/>
              <c:showPercent val="1"/>
              <c:showBubbleSize val="0"/>
            </c:dLbl>
            <c:dLbl>
              <c:idx val="2"/>
              <c:numFmt formatCode="0%" sourceLinked="0"/>
              <c:spPr/>
              <c:txPr>
                <a:bodyPr/>
                <a:lstStyle/>
                <a:p>
                  <a:pPr>
                    <a:defRPr sz="1200" b="0" i="0" u="none" strike="noStrike">
                      <a:solidFill>
                        <a:srgbClr val="000000"/>
                      </a:solidFill>
                      <a:latin typeface="Arial"/>
                    </a:defRPr>
                  </a:pPr>
                </a:p>
              </c:txPr>
              <c:showLegendKey val="0"/>
              <c:showVal val="0"/>
              <c:showCatName val="0"/>
              <c:showSerName val="0"/>
              <c:showPercent val="1"/>
              <c:showBubbleSize val="0"/>
            </c:dLbl>
            <c:numFmt formatCode="0%"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Sheet1!$A$2:$A$4</c:f>
              <c:strCache>
                <c:ptCount val="3"/>
                <c:pt idx="0">
                  <c:v>Carbon Emission Reduction</c:v>
                </c:pt>
                <c:pt idx="1">
                  <c:v>Clean Energy Promotion</c:v>
                </c:pt>
                <c:pt idx="2">
                  <c:v>Climate Change Mitigation</c:v>
                </c:pt>
              </c:strCache>
            </c:strRef>
          </c:cat>
          <c:val>
            <c:numRef>
              <c:f>Sheet1!$B$2:$B$4</c:f>
              <c:numCache>
                <c:ptCount val="3"/>
                <c:pt idx="0">
                  <c:v>40</c:v>
                </c:pt>
                <c:pt idx="1">
                  <c:v>30</c:v>
                </c:pt>
                <c:pt idx="2">
                  <c:v>30</c:v>
                </c:pt>
              </c:numCache>
            </c:numRef>
          </c:val>
        </c:ser>
        <c:firstSliceAng val="0"/>
        <c:holeSize val="50"/>
      </c:doughnutChart>
      <c:spPr>
        <a:noFill/>
        <a:ln>
          <a:noFill/>
        </a:ln>
        <a:effectLst/>
      </c:spPr>
    </c:plotArea>
    <c:legend>
      <c:legendPos val="r"/>
      <c:overlay val="0"/>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exels.com/?utm_source=magicslides.app&amp;utm_medium=presentation" TargetMode="External"/><Relationship Id="rId1" Type="http://schemas.openxmlformats.org/officeDocument/2006/relationships/image" Target="../media/Slide-1-image-1.png"/><Relationship Id="rId2" Type="http://schemas.openxmlformats.org/officeDocument/2006/relationships/image" Target="../media/image-1-2.jpe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png"/><Relationship Id="rId11" Type="http://schemas.openxmlformats.org/officeDocument/2006/relationships/image" Target="../media/image-2-2.png"/><Relationship Id="rId12" Type="http://schemas.openxmlformats.org/officeDocument/2006/relationships/image" Target="../media/image-2-3.png"/><Relationship Id="rId13" Type="http://schemas.openxmlformats.org/officeDocument/2006/relationships/image" Target="../media/image-2-4.png"/><Relationship Id="rId14" Type="http://schemas.openxmlformats.org/officeDocument/2006/relationships/image" Target="../media/image-2-2.png"/><Relationship Id="rId15" Type="http://schemas.openxmlformats.org/officeDocument/2006/relationships/image" Target="../media/image-2-3.png"/><Relationship Id="rId16" Type="http://schemas.openxmlformats.org/officeDocument/2006/relationships/image" Target="../media/image-2-4.png"/><Relationship Id="rId17" Type="http://schemas.openxmlformats.org/officeDocument/2006/relationships/image" Target="../media/image-2-2.png"/><Relationship Id="rId18" Type="http://schemas.openxmlformats.org/officeDocument/2006/relationships/image" Target="../media/image-2-3.png"/><Relationship Id="rId19" Type="http://schemas.openxmlformats.org/officeDocument/2006/relationships/image" Target="../media/image-2-4.png"/><Relationship Id="rId20" Type="http://schemas.openxmlformats.org/officeDocument/2006/relationships/image" Target="../media/image-2-2.png"/><Relationship Id="rId21" Type="http://schemas.openxmlformats.org/officeDocument/2006/relationships/image" Target="../media/image-2-3.png"/><Relationship Id="rId22" Type="http://schemas.openxmlformats.org/officeDocument/2006/relationships/image" Target="../media/image-2-4.png"/><Relationship Id="rId23" Type="http://schemas.openxmlformats.org/officeDocument/2006/relationships/image" Target="../media/image-2-2.png"/><Relationship Id="rId24" Type="http://schemas.openxmlformats.org/officeDocument/2006/relationships/image" Target="../media/image-2-3.png"/><Relationship Id="rId25" Type="http://schemas.openxmlformats.org/officeDocument/2006/relationships/image" Target="../media/image-2-4.png"/><Relationship Id="rId26" Type="http://schemas.openxmlformats.org/officeDocument/2006/relationships/slideLayout" Target="../slideLayouts/slideLayout1.xml"/><Relationship Id="rId2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2.png"/><Relationship Id="rId12" Type="http://schemas.openxmlformats.org/officeDocument/2006/relationships/image" Target="../media/image-3-3.png"/><Relationship Id="rId13" Type="http://schemas.openxmlformats.org/officeDocument/2006/relationships/image" Target="../media/image-3-4.png"/><Relationship Id="rId14" Type="http://schemas.openxmlformats.org/officeDocument/2006/relationships/slideLayout" Target="../slideLayouts/slideLayout1.xml"/><Relationship Id="rId1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pexels.com/?utm_source=magicslides.app&amp;utm_medium=presentation" TargetMode="External"/><Relationship Id="rId1" Type="http://schemas.openxmlformats.org/officeDocument/2006/relationships/image" Target="../media/Slide-4-image-1.jpeg"/><Relationship Id="rId2" Type="http://schemas.openxmlformats.org/officeDocument/2006/relationships/image" Target="../media/image-4-2.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s://pexels.com/?utm_source=magicslides.app&amp;utm_medium=presentation" TargetMode="External"/><Relationship Id="rId1" Type="http://schemas.openxmlformats.org/officeDocument/2006/relationships/image" Target="../media/Slide-5-image-1.jpeg"/><Relationship Id="rId2"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jpeg"/><Relationship Id="rId2" Type="http://schemas.openxmlformats.org/officeDocument/2006/relationships/image" Target="../media/image-6-2.png"/><Relationship Id="rId3" Type="http://schemas.openxmlformats.org/officeDocument/2006/relationships/image" Target="../media/image-6-2.png"/><Relationship Id="rId4" Type="http://schemas.openxmlformats.org/officeDocument/2006/relationships/image" Target="../media/image-6-2.png"/><Relationship Id="rId5" Type="http://schemas.openxmlformats.org/officeDocument/2006/relationships/image" Target="../media/image-6-2.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jpe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jpe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8-3.png"/><Relationship Id="rId8" Type="http://schemas.openxmlformats.org/officeDocument/2006/relationships/image" Target="../media/image-8-4.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png"/><Relationship Id="rId12" Type="http://schemas.openxmlformats.org/officeDocument/2006/relationships/image" Target="../media/image-8-10.png"/><Relationship Id="rId13" Type="http://schemas.openxmlformats.org/officeDocument/2006/relationships/image" Target="../media/image-8-11.png"/><Relationship Id="rId14" Type="http://schemas.openxmlformats.org/officeDocument/2006/relationships/image" Target="../media/image-8-10.png"/><Relationship Id="rId15" Type="http://schemas.openxmlformats.org/officeDocument/2006/relationships/image" Target="../media/image-8-11.png"/><Relationship Id="rId16" Type="http://schemas.openxmlformats.org/officeDocument/2006/relationships/slideLayout" Target="../slideLayouts/slideLayout1.xml"/><Relationship Id="rId1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jpeg"/><Relationship Id="rId2" Type="http://schemas.openxmlformats.org/officeDocument/2006/relationships/image" Target="../media/image-10-2.png"/><Relationship Id="rId3" Type="http://schemas.openxmlformats.org/officeDocument/2006/relationships/image" Target="../media/image-10-2.png"/><Relationship Id="rId4" Type="http://schemas.openxmlformats.org/officeDocument/2006/relationships/image" Target="../media/image-10-2.png"/><Relationship Id="rId5" Type="http://schemas.openxmlformats.org/officeDocument/2006/relationships/image" Target="../media/image-10-2.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jpe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jpeg"/><Relationship Id="rId2" Type="http://schemas.openxmlformats.org/officeDocument/2006/relationships/image" Target="../media/image-12-2.png"/><Relationship Id="rId3" Type="http://schemas.openxmlformats.org/officeDocument/2006/relationships/image" Target="../media/image-12-2.png"/><Relationship Id="rId4" Type="http://schemas.openxmlformats.org/officeDocument/2006/relationships/image" Target="../media/image-12-2.png"/><Relationship Id="rId5" Type="http://schemas.openxmlformats.org/officeDocument/2006/relationships/image" Target="../media/image-12-2.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3.png"/><Relationship Id="rId6" Type="http://schemas.openxmlformats.org/officeDocument/2006/relationships/image" Target="../media/image-13-4.png"/><Relationship Id="rId7" Type="http://schemas.openxmlformats.org/officeDocument/2006/relationships/image" Target="../media/image-13-3.png"/><Relationship Id="rId8" Type="http://schemas.openxmlformats.org/officeDocument/2006/relationships/image" Target="../media/image-13-4.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0.png"/><Relationship Id="rId13" Type="http://schemas.openxmlformats.org/officeDocument/2006/relationships/image" Target="../media/image-13-11.png"/><Relationship Id="rId14" Type="http://schemas.openxmlformats.org/officeDocument/2006/relationships/image" Target="../media/image-13-10.png"/><Relationship Id="rId15" Type="http://schemas.openxmlformats.org/officeDocument/2006/relationships/image" Target="../media/image-13-11.png"/><Relationship Id="rId16" Type="http://schemas.openxmlformats.org/officeDocument/2006/relationships/slideLayout" Target="../slideLayouts/slideLayout1.xml"/><Relationship Id="rId1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5" Type="http://schemas.openxmlformats.org/officeDocument/2006/relationships/hyperlink" Target="https://pexels.com/?utm_source=magicslides.app&amp;utm_medium=presentation" TargetMode="External"/><Relationship Id="rId4" Type="http://schemas.openxmlformats.org/officeDocument/2006/relationships/chart" Target="/ppt/charts/chart1.xml"/><Relationship Id="rId1" Type="http://schemas.openxmlformats.org/officeDocument/2006/relationships/image" Target="../media/Slide-14-image-1.jpeg"/><Relationship Id="rId2" Type="http://schemas.openxmlformats.org/officeDocument/2006/relationships/image" Target="../media/image-14-2.jpeg"/><Relationship Id="rId3" Type="http://schemas.openxmlformats.org/officeDocument/2006/relationships/image" Target="../media/image-14-3.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5" Type="http://schemas.openxmlformats.org/officeDocument/2006/relationships/hyperlink" Target="https://pexels.com/?utm_source=magicslides.app&amp;utm_medium=presentation" TargetMode="External"/><Relationship Id="rId4" Type="http://schemas.openxmlformats.org/officeDocument/2006/relationships/chart" Target="/ppt/charts/chart2.xml"/><Relationship Id="rId1" Type="http://schemas.openxmlformats.org/officeDocument/2006/relationships/image" Target="../media/Slide-15-image-1.jpeg"/><Relationship Id="rId2" Type="http://schemas.openxmlformats.org/officeDocument/2006/relationships/image" Target="../media/image-15-2.jpeg"/><Relationship Id="rId3" Type="http://schemas.openxmlformats.org/officeDocument/2006/relationships/image" Target="../media/image-15-3.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3.png"/><Relationship Id="rId6" Type="http://schemas.openxmlformats.org/officeDocument/2006/relationships/image" Target="../media/image-16-4.png"/><Relationship Id="rId7" Type="http://schemas.openxmlformats.org/officeDocument/2006/relationships/image" Target="../media/image-16-3.png"/><Relationship Id="rId8" Type="http://schemas.openxmlformats.org/officeDocument/2006/relationships/image" Target="../media/image-16-4.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0.png"/><Relationship Id="rId13" Type="http://schemas.openxmlformats.org/officeDocument/2006/relationships/image" Target="../media/image-16-11.png"/><Relationship Id="rId14" Type="http://schemas.openxmlformats.org/officeDocument/2006/relationships/image" Target="../media/image-16-10.png"/><Relationship Id="rId15" Type="http://schemas.openxmlformats.org/officeDocument/2006/relationships/image" Target="../media/image-16-11.png"/><Relationship Id="rId16" Type="http://schemas.openxmlformats.org/officeDocument/2006/relationships/slideLayout" Target="../slideLayouts/slideLayout1.xml"/><Relationship Id="rId1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jpeg"/><Relationship Id="rId2" Type="http://schemas.openxmlformats.org/officeDocument/2006/relationships/image" Target="../media/image-17-2.png"/><Relationship Id="rId3" Type="http://schemas.openxmlformats.org/officeDocument/2006/relationships/image" Target="../media/image-17-2.png"/><Relationship Id="rId4" Type="http://schemas.openxmlformats.org/officeDocument/2006/relationships/image" Target="../media/image-17-2.png"/><Relationship Id="rId5" Type="http://schemas.openxmlformats.org/officeDocument/2006/relationships/image" Target="../media/image-17-2.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7" Type="http://schemas.openxmlformats.org/officeDocument/2006/relationships/hyperlink" Target="https://pexels.com/?utm_source=magicslides.app&amp;utm_medium=presentation" TargetMode="External"/><Relationship Id="rId1" Type="http://schemas.openxmlformats.org/officeDocument/2006/relationships/image" Target="../media/Slide-18-image-1.jpeg"/><Relationship Id="rId2" Type="http://schemas.openxmlformats.org/officeDocument/2006/relationships/image" Target="../media/image-18-2.png"/><Relationship Id="rId3" Type="http://schemas.openxmlformats.org/officeDocument/2006/relationships/image" Target="../media/image-18-2.png"/><Relationship Id="rId4" Type="http://schemas.openxmlformats.org/officeDocument/2006/relationships/image" Target="../media/image-18-2.png"/><Relationship Id="rId5" Type="http://schemas.openxmlformats.org/officeDocument/2006/relationships/image" Target="../media/image-18-2.png"/><Relationship Id="rId6" Type="http://schemas.openxmlformats.org/officeDocument/2006/relationships/image" Target="../media/image-18-6.jpeg"/><Relationship Id="rId8" Type="http://schemas.openxmlformats.org/officeDocument/2006/relationships/slideLayout" Target="../slideLayouts/slideLayout2.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jpeg"/><Relationship Id="rId2" Type="http://schemas.openxmlformats.org/officeDocument/2006/relationships/image" Target="../media/image-19-2.png"/><Relationship Id="rId3" Type="http://schemas.openxmlformats.org/officeDocument/2006/relationships/image" Target="../media/image-19-2.png"/><Relationship Id="rId4" Type="http://schemas.openxmlformats.org/officeDocument/2006/relationships/image" Target="../media/image-19-2.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457200" y="1697355"/>
            <a:ext cx="5029200" cy="914400"/>
          </a:xfrm>
          <a:prstGeom prst="rect">
            <a:avLst/>
          </a:prstGeom>
          <a:noFill/>
          <a:ln/>
        </p:spPr>
        <p:txBody>
          <a:bodyPr wrap="square" rtlCol="0" anchor="t"/>
          <a:lstStyle/>
          <a:p>
            <a:pPr algn="l" indent="0" marL="0">
              <a:buNone/>
            </a:pPr>
            <a:r>
              <a:rPr lang="en-US" sz="3000" b="1" dirty="0">
                <a:solidFill>
                  <a:srgbClr val="FFFFFF"/>
                </a:solidFill>
                <a:latin typeface="Plus Jakarta Sans" pitchFamily="34" charset="0"/>
                <a:ea typeface="Plus Jakarta Sans" pitchFamily="34" charset="-122"/>
                <a:cs typeface="Plus Jakarta Sans" pitchFamily="34" charset="-120"/>
              </a:rPr>
              <a:t>Transforming Energy with Green Hydrogen</a:t>
            </a:r>
            <a:endParaRPr lang="en-US" sz="3000" dirty="0"/>
          </a:p>
        </p:txBody>
      </p:sp>
      <p:sp>
        <p:nvSpPr>
          <p:cNvPr id="3" name="Text 1"/>
          <p:cNvSpPr/>
          <p:nvPr/>
        </p:nvSpPr>
        <p:spPr>
          <a:xfrm>
            <a:off x="457200" y="3086100"/>
            <a:ext cx="5029200" cy="731520"/>
          </a:xfrm>
          <a:prstGeom prst="rect">
            <a:avLst/>
          </a:prstGeom>
          <a:noFill/>
          <a:ln/>
        </p:spPr>
        <p:txBody>
          <a:bodyPr wrap="square" rtlCol="0" anchor="t"/>
          <a:lstStyle/>
          <a:p>
            <a:pPr algn="l" indent="0" marL="0">
              <a:buNone/>
            </a:pPr>
            <a:r>
              <a:rPr lang="en-US" sz="1300" dirty="0">
                <a:solidFill>
                  <a:srgbClr val="FFFFFF"/>
                </a:solidFill>
                <a:latin typeface="Plus Jakarta Sans" pitchFamily="34" charset="0"/>
                <a:ea typeface="Plus Jakarta Sans" pitchFamily="34" charset="-122"/>
                <a:cs typeface="Plus Jakarta Sans" pitchFamily="34" charset="-120"/>
              </a:rPr>
              <a:t>Discover how ONESTONE is revolutionizing the energy sector sustainably!</a:t>
            </a:r>
            <a:endParaRPr lang="en-US" sz="1300" dirty="0"/>
          </a:p>
        </p:txBody>
      </p:sp>
      <p:pic>
        <p:nvPicPr>
          <p:cNvPr id="4" name="Image 0" descr="https://images.pexels.com/photos/4350288/pexels-photo-4350288.jpeg?auto=compress&amp;cs=tinysrgb&amp;fit=crop&amp;h=1200&amp;w=800">    </p:cNvPr>
          <p:cNvPicPr>
            <a:picLocks noChangeAspect="1"/>
          </p:cNvPicPr>
          <p:nvPr/>
        </p:nvPicPr>
        <p:blipFill>
          <a:blip r:embed="rId2"/>
          <a:stretch>
            <a:fillRect/>
          </a:stretch>
        </p:blipFill>
        <p:spPr>
          <a:xfrm>
            <a:off x="5760720" y="257175"/>
            <a:ext cx="3108960" cy="4629150"/>
          </a:xfrm>
          <a:prstGeom prst="rect">
            <a:avLst/>
          </a:prstGeom>
        </p:spPr>
      </p:pic>
      <p:sp>
        <p:nvSpPr>
          <p:cNvPr id="5" name="Text 2"/>
          <p:cNvSpPr/>
          <p:nvPr/>
        </p:nvSpPr>
        <p:spPr>
          <a:xfrm>
            <a:off x="6217920" y="3343275"/>
            <a:ext cx="1828800" cy="457200"/>
          </a:xfrm>
          <a:prstGeom prst="rect">
            <a:avLst/>
          </a:prstGeom>
          <a:noFill/>
          <a:ln/>
        </p:spPr>
        <p:txBody>
          <a:bodyPr wrap="square" rtlCol="0" anchor="ctr"/>
          <a:lstStyle/>
          <a:p>
            <a:pPr indent="0" marL="0">
              <a:buNone/>
            </a:pPr>
            <a:r>
              <a:rPr lang="en-US" sz="800" u="sng" dirty="0">
                <a:solidFill>
                  <a:srgbClr val="FFFFFF"/>
                </a:solidFill>
                <a:hlinkClick r:id="rId3" invalidUrl="" action="" tgtFrame="" tooltip="Pexel" history="1" highlightClick="0" endSnd="0">
                  <a:extLst>
                    <a:ext uri="{A12FA001-AC4F-418D-AE19-62706E023703}">
                      <ahyp:hlinkClr xmlns:ahyp="http://schemas.microsoft.com/office/drawing/2018/hyperlinkcolor" val="tx"/>
                    </a:ext>
                  </a:extLst>
                </a:hlinkClick>
              </a:rPr>
              <a:t>Photo by Pexels</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360045"/>
            <a:ext cx="8229600" cy="457200"/>
          </a:xfrm>
          <a:prstGeom prst="rect">
            <a:avLst/>
          </a:prstGeom>
          <a:noFill/>
          <a:ln/>
        </p:spPr>
        <p:txBody>
          <a:bodyPr wrap="square" rtlCol="0" anchor="b"/>
          <a:lstStyle/>
          <a:p>
            <a:pPr indent="0" marL="0">
              <a:lnSpc>
                <a:spcPts val="3500"/>
              </a:lnSpc>
              <a:buNone/>
            </a:pPr>
            <a:r>
              <a:rPr lang="en-US" sz="3000" b="1" dirty="0">
                <a:solidFill>
                  <a:srgbClr val="000000"/>
                </a:solidFill>
                <a:latin typeface="Plus Jakarta Sans" pitchFamily="34" charset="0"/>
                <a:ea typeface="Plus Jakarta Sans" pitchFamily="34" charset="-122"/>
                <a:cs typeface="Plus Jakarta Sans" pitchFamily="34" charset="-120"/>
              </a:rPr>
              <a:t>Table of content</a:t>
            </a:r>
            <a:endParaRPr lang="en-US" sz="3000" dirty="0"/>
          </a:p>
        </p:txBody>
      </p:sp>
      <p:pic>
        <p:nvPicPr>
          <p:cNvPr id="3" name="Image 0" descr="https://djgurnpwsdoqjscwqbsj.supabase.co/storage/v1/object/public/presentation-templates-data/section16_tableOfCont_box.png">    </p:cNvPr>
          <p:cNvPicPr>
            <a:picLocks noChangeAspect="1"/>
          </p:cNvPicPr>
          <p:nvPr/>
        </p:nvPicPr>
        <p:blipFill>
          <a:blip r:embed="rId2"/>
          <a:stretch>
            <a:fillRect/>
          </a:stretch>
        </p:blipFill>
        <p:spPr>
          <a:xfrm>
            <a:off x="182880" y="1028700"/>
            <a:ext cx="4206240" cy="514350"/>
          </a:xfrm>
          <a:prstGeom prst="rect">
            <a:avLst/>
          </a:prstGeom>
        </p:spPr>
      </p:pic>
      <p:pic>
        <p:nvPicPr>
          <p:cNvPr id="4" name="Image 1" descr="https://djgurnpwsdoqjscwqbsj.supabase.co/storage/v1/object/public/presentation-templates-data/section16_no_box.png">    </p:cNvPr>
          <p:cNvPicPr>
            <a:picLocks noChangeAspect="1"/>
          </p:cNvPicPr>
          <p:nvPr/>
        </p:nvPicPr>
        <p:blipFill>
          <a:blip r:embed="rId3"/>
          <a:stretch>
            <a:fillRect/>
          </a:stretch>
        </p:blipFill>
        <p:spPr>
          <a:xfrm>
            <a:off x="274320" y="1080135"/>
            <a:ext cx="411480" cy="411480"/>
          </a:xfrm>
          <a:prstGeom prst="rect">
            <a:avLst/>
          </a:prstGeom>
        </p:spPr>
      </p:pic>
      <p:sp>
        <p:nvSpPr>
          <p:cNvPr id="5" name="Text 1"/>
          <p:cNvSpPr/>
          <p:nvPr/>
        </p:nvSpPr>
        <p:spPr>
          <a:xfrm>
            <a:off x="274320" y="113157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01</a:t>
            </a:r>
            <a:endParaRPr lang="en-US" sz="1300" dirty="0"/>
          </a:p>
        </p:txBody>
      </p:sp>
      <p:sp>
        <p:nvSpPr>
          <p:cNvPr id="6" name="Text 2"/>
          <p:cNvSpPr/>
          <p:nvPr/>
        </p:nvSpPr>
        <p:spPr>
          <a:xfrm>
            <a:off x="731520" y="108013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Unveiling ONESTONE Holdings Inc.</a:t>
            </a:r>
            <a:endParaRPr lang="en-US" sz="1300" dirty="0"/>
          </a:p>
        </p:txBody>
      </p:sp>
      <p:pic>
        <p:nvPicPr>
          <p:cNvPr id="7" name="Image 2" descr="https://djgurnpwsdoqjscwqbsj.supabase.co/storage/v1/object/public/presentation-templates-data/section16_Button%20Arrow.png">    </p:cNvPr>
          <p:cNvPicPr>
            <a:picLocks noChangeAspect="1"/>
          </p:cNvPicPr>
          <p:nvPr/>
        </p:nvPicPr>
        <p:blipFill>
          <a:blip r:embed="rId4"/>
          <a:stretch>
            <a:fillRect/>
          </a:stretch>
        </p:blipFill>
        <p:spPr>
          <a:xfrm>
            <a:off x="4069080" y="1157288"/>
            <a:ext cx="274320" cy="257175"/>
          </a:xfrm>
          <a:prstGeom prst="rect">
            <a:avLst/>
          </a:prstGeom>
        </p:spPr>
      </p:pic>
      <p:pic>
        <p:nvPicPr>
          <p:cNvPr id="8" name="Image 3" descr="https://djgurnpwsdoqjscwqbsj.supabase.co/storage/v1/object/public/presentation-templates-data/section16_tableOfCont_box.png">    </p:cNvPr>
          <p:cNvPicPr>
            <a:picLocks noChangeAspect="1"/>
          </p:cNvPicPr>
          <p:nvPr/>
        </p:nvPicPr>
        <p:blipFill>
          <a:blip r:embed="rId5"/>
          <a:stretch>
            <a:fillRect/>
          </a:stretch>
        </p:blipFill>
        <p:spPr>
          <a:xfrm>
            <a:off x="4480560" y="1028700"/>
            <a:ext cx="4206240" cy="514350"/>
          </a:xfrm>
          <a:prstGeom prst="rect">
            <a:avLst/>
          </a:prstGeom>
        </p:spPr>
      </p:pic>
      <p:pic>
        <p:nvPicPr>
          <p:cNvPr id="9" name="Image 4" descr="https://djgurnpwsdoqjscwqbsj.supabase.co/storage/v1/object/public/presentation-templates-data/section16_no_box.png">    </p:cNvPr>
          <p:cNvPicPr>
            <a:picLocks noChangeAspect="1"/>
          </p:cNvPicPr>
          <p:nvPr/>
        </p:nvPicPr>
        <p:blipFill>
          <a:blip r:embed="rId6"/>
          <a:stretch>
            <a:fillRect/>
          </a:stretch>
        </p:blipFill>
        <p:spPr>
          <a:xfrm>
            <a:off x="4572000" y="1080135"/>
            <a:ext cx="411480" cy="411480"/>
          </a:xfrm>
          <a:prstGeom prst="rect">
            <a:avLst/>
          </a:prstGeom>
        </p:spPr>
      </p:pic>
      <p:sp>
        <p:nvSpPr>
          <p:cNvPr id="10" name="Text 3"/>
          <p:cNvSpPr/>
          <p:nvPr/>
        </p:nvSpPr>
        <p:spPr>
          <a:xfrm>
            <a:off x="4572000" y="113157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02</a:t>
            </a:r>
            <a:endParaRPr lang="en-US" sz="1300" dirty="0"/>
          </a:p>
        </p:txBody>
      </p:sp>
      <p:sp>
        <p:nvSpPr>
          <p:cNvPr id="11" name="Text 4"/>
          <p:cNvSpPr/>
          <p:nvPr/>
        </p:nvSpPr>
        <p:spPr>
          <a:xfrm>
            <a:off x="5029200" y="108013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Liquid Green Hydrogen Explained</a:t>
            </a:r>
            <a:endParaRPr lang="en-US" sz="1300" dirty="0"/>
          </a:p>
        </p:txBody>
      </p:sp>
      <p:pic>
        <p:nvPicPr>
          <p:cNvPr id="12" name="Image 5" descr="https://djgurnpwsdoqjscwqbsj.supabase.co/storage/v1/object/public/presentation-templates-data/section16_Button%20Arrow.png">    </p:cNvPr>
          <p:cNvPicPr>
            <a:picLocks noChangeAspect="1"/>
          </p:cNvPicPr>
          <p:nvPr/>
        </p:nvPicPr>
        <p:blipFill>
          <a:blip r:embed="rId7"/>
          <a:stretch>
            <a:fillRect/>
          </a:stretch>
        </p:blipFill>
        <p:spPr>
          <a:xfrm>
            <a:off x="8366760" y="1157288"/>
            <a:ext cx="274320" cy="257175"/>
          </a:xfrm>
          <a:prstGeom prst="rect">
            <a:avLst/>
          </a:prstGeom>
        </p:spPr>
      </p:pic>
      <p:pic>
        <p:nvPicPr>
          <p:cNvPr id="13" name="Image 6" descr="https://djgurnpwsdoqjscwqbsj.supabase.co/storage/v1/object/public/presentation-templates-data/section16_tableOfCont_box.png">    </p:cNvPr>
          <p:cNvPicPr>
            <a:picLocks noChangeAspect="1"/>
          </p:cNvPicPr>
          <p:nvPr/>
        </p:nvPicPr>
        <p:blipFill>
          <a:blip r:embed="rId8"/>
          <a:stretch>
            <a:fillRect/>
          </a:stretch>
        </p:blipFill>
        <p:spPr>
          <a:xfrm>
            <a:off x="182880" y="1748790"/>
            <a:ext cx="4206240" cy="514350"/>
          </a:xfrm>
          <a:prstGeom prst="rect">
            <a:avLst/>
          </a:prstGeom>
        </p:spPr>
      </p:pic>
      <p:pic>
        <p:nvPicPr>
          <p:cNvPr id="14" name="Image 7" descr="https://djgurnpwsdoqjscwqbsj.supabase.co/storage/v1/object/public/presentation-templates-data/section16_no_box.png">    </p:cNvPr>
          <p:cNvPicPr>
            <a:picLocks noChangeAspect="1"/>
          </p:cNvPicPr>
          <p:nvPr/>
        </p:nvPicPr>
        <p:blipFill>
          <a:blip r:embed="rId9"/>
          <a:stretch>
            <a:fillRect/>
          </a:stretch>
        </p:blipFill>
        <p:spPr>
          <a:xfrm>
            <a:off x="274320" y="1800225"/>
            <a:ext cx="411480" cy="411480"/>
          </a:xfrm>
          <a:prstGeom prst="rect">
            <a:avLst/>
          </a:prstGeom>
        </p:spPr>
      </p:pic>
      <p:sp>
        <p:nvSpPr>
          <p:cNvPr id="15" name="Text 5"/>
          <p:cNvSpPr/>
          <p:nvPr/>
        </p:nvSpPr>
        <p:spPr>
          <a:xfrm>
            <a:off x="274320" y="185166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03</a:t>
            </a:r>
            <a:endParaRPr lang="en-US" sz="1300" dirty="0"/>
          </a:p>
        </p:txBody>
      </p:sp>
      <p:sp>
        <p:nvSpPr>
          <p:cNvPr id="16" name="Text 6"/>
          <p:cNvSpPr/>
          <p:nvPr/>
        </p:nvSpPr>
        <p:spPr>
          <a:xfrm>
            <a:off x="731520" y="180022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The Science Behind Hydrogen</a:t>
            </a:r>
            <a:endParaRPr lang="en-US" sz="1300" dirty="0"/>
          </a:p>
        </p:txBody>
      </p:sp>
      <p:pic>
        <p:nvPicPr>
          <p:cNvPr id="17" name="Image 8" descr="https://djgurnpwsdoqjscwqbsj.supabase.co/storage/v1/object/public/presentation-templates-data/section16_Button%20Arrow.png">    </p:cNvPr>
          <p:cNvPicPr>
            <a:picLocks noChangeAspect="1"/>
          </p:cNvPicPr>
          <p:nvPr/>
        </p:nvPicPr>
        <p:blipFill>
          <a:blip r:embed="rId10"/>
          <a:stretch>
            <a:fillRect/>
          </a:stretch>
        </p:blipFill>
        <p:spPr>
          <a:xfrm>
            <a:off x="4069080" y="1877378"/>
            <a:ext cx="274320" cy="257175"/>
          </a:xfrm>
          <a:prstGeom prst="rect">
            <a:avLst/>
          </a:prstGeom>
        </p:spPr>
      </p:pic>
      <p:pic>
        <p:nvPicPr>
          <p:cNvPr id="18" name="Image 9" descr="https://djgurnpwsdoqjscwqbsj.supabase.co/storage/v1/object/public/presentation-templates-data/section16_tableOfCont_box.png">    </p:cNvPr>
          <p:cNvPicPr>
            <a:picLocks noChangeAspect="1"/>
          </p:cNvPicPr>
          <p:nvPr/>
        </p:nvPicPr>
        <p:blipFill>
          <a:blip r:embed="rId11"/>
          <a:stretch>
            <a:fillRect/>
          </a:stretch>
        </p:blipFill>
        <p:spPr>
          <a:xfrm>
            <a:off x="4480560" y="1748790"/>
            <a:ext cx="4206240" cy="514350"/>
          </a:xfrm>
          <a:prstGeom prst="rect">
            <a:avLst/>
          </a:prstGeom>
        </p:spPr>
      </p:pic>
      <p:pic>
        <p:nvPicPr>
          <p:cNvPr id="19" name="Image 10" descr="https://djgurnpwsdoqjscwqbsj.supabase.co/storage/v1/object/public/presentation-templates-data/section16_no_box.png">    </p:cNvPr>
          <p:cNvPicPr>
            <a:picLocks noChangeAspect="1"/>
          </p:cNvPicPr>
          <p:nvPr/>
        </p:nvPicPr>
        <p:blipFill>
          <a:blip r:embed="rId12"/>
          <a:stretch>
            <a:fillRect/>
          </a:stretch>
        </p:blipFill>
        <p:spPr>
          <a:xfrm>
            <a:off x="4572000" y="1800225"/>
            <a:ext cx="411480" cy="411480"/>
          </a:xfrm>
          <a:prstGeom prst="rect">
            <a:avLst/>
          </a:prstGeom>
        </p:spPr>
      </p:pic>
      <p:sp>
        <p:nvSpPr>
          <p:cNvPr id="20" name="Text 7"/>
          <p:cNvSpPr/>
          <p:nvPr/>
        </p:nvSpPr>
        <p:spPr>
          <a:xfrm>
            <a:off x="4572000" y="185166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04</a:t>
            </a:r>
            <a:endParaRPr lang="en-US" sz="1300" dirty="0"/>
          </a:p>
        </p:txBody>
      </p:sp>
      <p:sp>
        <p:nvSpPr>
          <p:cNvPr id="21" name="Text 8"/>
          <p:cNvSpPr/>
          <p:nvPr/>
        </p:nvSpPr>
        <p:spPr>
          <a:xfrm>
            <a:off x="5029200" y="180022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Hydrogen Production Process</a:t>
            </a:r>
            <a:endParaRPr lang="en-US" sz="1300" dirty="0"/>
          </a:p>
        </p:txBody>
      </p:sp>
      <p:pic>
        <p:nvPicPr>
          <p:cNvPr id="22" name="Image 11" descr="https://djgurnpwsdoqjscwqbsj.supabase.co/storage/v1/object/public/presentation-templates-data/section16_Button%20Arrow.png">    </p:cNvPr>
          <p:cNvPicPr>
            <a:picLocks noChangeAspect="1"/>
          </p:cNvPicPr>
          <p:nvPr/>
        </p:nvPicPr>
        <p:blipFill>
          <a:blip r:embed="rId13"/>
          <a:stretch>
            <a:fillRect/>
          </a:stretch>
        </p:blipFill>
        <p:spPr>
          <a:xfrm>
            <a:off x="8366760" y="1877378"/>
            <a:ext cx="274320" cy="257175"/>
          </a:xfrm>
          <a:prstGeom prst="rect">
            <a:avLst/>
          </a:prstGeom>
        </p:spPr>
      </p:pic>
      <p:pic>
        <p:nvPicPr>
          <p:cNvPr id="23" name="Image 12" descr="https://djgurnpwsdoqjscwqbsj.supabase.co/storage/v1/object/public/presentation-templates-data/section16_tableOfCont_box.png">    </p:cNvPr>
          <p:cNvPicPr>
            <a:picLocks noChangeAspect="1"/>
          </p:cNvPicPr>
          <p:nvPr/>
        </p:nvPicPr>
        <p:blipFill>
          <a:blip r:embed="rId14"/>
          <a:stretch>
            <a:fillRect/>
          </a:stretch>
        </p:blipFill>
        <p:spPr>
          <a:xfrm>
            <a:off x="182880" y="2468880"/>
            <a:ext cx="4206240" cy="514350"/>
          </a:xfrm>
          <a:prstGeom prst="rect">
            <a:avLst/>
          </a:prstGeom>
        </p:spPr>
      </p:pic>
      <p:pic>
        <p:nvPicPr>
          <p:cNvPr id="24" name="Image 13" descr="https://djgurnpwsdoqjscwqbsj.supabase.co/storage/v1/object/public/presentation-templates-data/section16_no_box.png">    </p:cNvPr>
          <p:cNvPicPr>
            <a:picLocks noChangeAspect="1"/>
          </p:cNvPicPr>
          <p:nvPr/>
        </p:nvPicPr>
        <p:blipFill>
          <a:blip r:embed="rId15"/>
          <a:stretch>
            <a:fillRect/>
          </a:stretch>
        </p:blipFill>
        <p:spPr>
          <a:xfrm>
            <a:off x="274320" y="2520315"/>
            <a:ext cx="411480" cy="411480"/>
          </a:xfrm>
          <a:prstGeom prst="rect">
            <a:avLst/>
          </a:prstGeom>
        </p:spPr>
      </p:pic>
      <p:sp>
        <p:nvSpPr>
          <p:cNvPr id="25" name="Text 9"/>
          <p:cNvSpPr/>
          <p:nvPr/>
        </p:nvSpPr>
        <p:spPr>
          <a:xfrm>
            <a:off x="274320" y="257175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05</a:t>
            </a:r>
            <a:endParaRPr lang="en-US" sz="1300" dirty="0"/>
          </a:p>
        </p:txBody>
      </p:sp>
      <p:sp>
        <p:nvSpPr>
          <p:cNvPr id="26" name="Text 10"/>
          <p:cNvSpPr/>
          <p:nvPr/>
        </p:nvSpPr>
        <p:spPr>
          <a:xfrm>
            <a:off x="731520" y="252031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Sustainable Usages of Green Hydrogen</a:t>
            </a:r>
            <a:endParaRPr lang="en-US" sz="1300" dirty="0"/>
          </a:p>
        </p:txBody>
      </p:sp>
      <p:pic>
        <p:nvPicPr>
          <p:cNvPr id="27" name="Image 14" descr="https://djgurnpwsdoqjscwqbsj.supabase.co/storage/v1/object/public/presentation-templates-data/section16_Button%20Arrow.png">    </p:cNvPr>
          <p:cNvPicPr>
            <a:picLocks noChangeAspect="1"/>
          </p:cNvPicPr>
          <p:nvPr/>
        </p:nvPicPr>
        <p:blipFill>
          <a:blip r:embed="rId16"/>
          <a:stretch>
            <a:fillRect/>
          </a:stretch>
        </p:blipFill>
        <p:spPr>
          <a:xfrm>
            <a:off x="4069080" y="2597468"/>
            <a:ext cx="274320" cy="257175"/>
          </a:xfrm>
          <a:prstGeom prst="rect">
            <a:avLst/>
          </a:prstGeom>
        </p:spPr>
      </p:pic>
      <p:pic>
        <p:nvPicPr>
          <p:cNvPr id="28" name="Image 15" descr="https://djgurnpwsdoqjscwqbsj.supabase.co/storage/v1/object/public/presentation-templates-data/section16_tableOfCont_box.png">    </p:cNvPr>
          <p:cNvPicPr>
            <a:picLocks noChangeAspect="1"/>
          </p:cNvPicPr>
          <p:nvPr/>
        </p:nvPicPr>
        <p:blipFill>
          <a:blip r:embed="rId17"/>
          <a:stretch>
            <a:fillRect/>
          </a:stretch>
        </p:blipFill>
        <p:spPr>
          <a:xfrm>
            <a:off x="4480560" y="2468880"/>
            <a:ext cx="4206240" cy="514350"/>
          </a:xfrm>
          <a:prstGeom prst="rect">
            <a:avLst/>
          </a:prstGeom>
        </p:spPr>
      </p:pic>
      <p:pic>
        <p:nvPicPr>
          <p:cNvPr id="29" name="Image 16" descr="https://djgurnpwsdoqjscwqbsj.supabase.co/storage/v1/object/public/presentation-templates-data/section16_no_box.png">    </p:cNvPr>
          <p:cNvPicPr>
            <a:picLocks noChangeAspect="1"/>
          </p:cNvPicPr>
          <p:nvPr/>
        </p:nvPicPr>
        <p:blipFill>
          <a:blip r:embed="rId18"/>
          <a:stretch>
            <a:fillRect/>
          </a:stretch>
        </p:blipFill>
        <p:spPr>
          <a:xfrm>
            <a:off x="4572000" y="2520315"/>
            <a:ext cx="411480" cy="411480"/>
          </a:xfrm>
          <a:prstGeom prst="rect">
            <a:avLst/>
          </a:prstGeom>
        </p:spPr>
      </p:pic>
      <p:sp>
        <p:nvSpPr>
          <p:cNvPr id="30" name="Text 11"/>
          <p:cNvSpPr/>
          <p:nvPr/>
        </p:nvSpPr>
        <p:spPr>
          <a:xfrm>
            <a:off x="4572000" y="257175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06</a:t>
            </a:r>
            <a:endParaRPr lang="en-US" sz="1300" dirty="0"/>
          </a:p>
        </p:txBody>
      </p:sp>
      <p:sp>
        <p:nvSpPr>
          <p:cNvPr id="31" name="Text 12"/>
          <p:cNvSpPr/>
          <p:nvPr/>
        </p:nvSpPr>
        <p:spPr>
          <a:xfrm>
            <a:off x="5029200" y="252031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Maritime Engineering Innovations</a:t>
            </a:r>
            <a:endParaRPr lang="en-US" sz="1300" dirty="0"/>
          </a:p>
        </p:txBody>
      </p:sp>
      <p:pic>
        <p:nvPicPr>
          <p:cNvPr id="32" name="Image 17" descr="https://djgurnpwsdoqjscwqbsj.supabase.co/storage/v1/object/public/presentation-templates-data/section16_Button%20Arrow.png">    </p:cNvPr>
          <p:cNvPicPr>
            <a:picLocks noChangeAspect="1"/>
          </p:cNvPicPr>
          <p:nvPr/>
        </p:nvPicPr>
        <p:blipFill>
          <a:blip r:embed="rId19"/>
          <a:stretch>
            <a:fillRect/>
          </a:stretch>
        </p:blipFill>
        <p:spPr>
          <a:xfrm>
            <a:off x="8366760" y="2597468"/>
            <a:ext cx="274320" cy="257175"/>
          </a:xfrm>
          <a:prstGeom prst="rect">
            <a:avLst/>
          </a:prstGeom>
        </p:spPr>
      </p:pic>
      <p:pic>
        <p:nvPicPr>
          <p:cNvPr id="33" name="Image 18" descr="https://djgurnpwsdoqjscwqbsj.supabase.co/storage/v1/object/public/presentation-templates-data/section16_tableOfCont_box.png">    </p:cNvPr>
          <p:cNvPicPr>
            <a:picLocks noChangeAspect="1"/>
          </p:cNvPicPr>
          <p:nvPr/>
        </p:nvPicPr>
        <p:blipFill>
          <a:blip r:embed="rId20"/>
          <a:stretch>
            <a:fillRect/>
          </a:stretch>
        </p:blipFill>
        <p:spPr>
          <a:xfrm>
            <a:off x="182880" y="3188970"/>
            <a:ext cx="4206240" cy="514350"/>
          </a:xfrm>
          <a:prstGeom prst="rect">
            <a:avLst/>
          </a:prstGeom>
        </p:spPr>
      </p:pic>
      <p:pic>
        <p:nvPicPr>
          <p:cNvPr id="34" name="Image 19" descr="https://djgurnpwsdoqjscwqbsj.supabase.co/storage/v1/object/public/presentation-templates-data/section16_no_box.png">    </p:cNvPr>
          <p:cNvPicPr>
            <a:picLocks noChangeAspect="1"/>
          </p:cNvPicPr>
          <p:nvPr/>
        </p:nvPicPr>
        <p:blipFill>
          <a:blip r:embed="rId21"/>
          <a:stretch>
            <a:fillRect/>
          </a:stretch>
        </p:blipFill>
        <p:spPr>
          <a:xfrm>
            <a:off x="274320" y="3240405"/>
            <a:ext cx="411480" cy="411480"/>
          </a:xfrm>
          <a:prstGeom prst="rect">
            <a:avLst/>
          </a:prstGeom>
        </p:spPr>
      </p:pic>
      <p:sp>
        <p:nvSpPr>
          <p:cNvPr id="35" name="Text 13"/>
          <p:cNvSpPr/>
          <p:nvPr/>
        </p:nvSpPr>
        <p:spPr>
          <a:xfrm>
            <a:off x="274320" y="329184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07</a:t>
            </a:r>
            <a:endParaRPr lang="en-US" sz="1300" dirty="0"/>
          </a:p>
        </p:txBody>
      </p:sp>
      <p:sp>
        <p:nvSpPr>
          <p:cNvPr id="36" name="Text 14"/>
          <p:cNvSpPr/>
          <p:nvPr/>
        </p:nvSpPr>
        <p:spPr>
          <a:xfrm>
            <a:off x="731520" y="324040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Investing in Green Hydrogen: A Bright Future</a:t>
            </a:r>
            <a:endParaRPr lang="en-US" sz="1300" dirty="0"/>
          </a:p>
        </p:txBody>
      </p:sp>
      <p:pic>
        <p:nvPicPr>
          <p:cNvPr id="37" name="Image 20" descr="https://djgurnpwsdoqjscwqbsj.supabase.co/storage/v1/object/public/presentation-templates-data/section16_Button%20Arrow.png">    </p:cNvPr>
          <p:cNvPicPr>
            <a:picLocks noChangeAspect="1"/>
          </p:cNvPicPr>
          <p:nvPr/>
        </p:nvPicPr>
        <p:blipFill>
          <a:blip r:embed="rId22"/>
          <a:stretch>
            <a:fillRect/>
          </a:stretch>
        </p:blipFill>
        <p:spPr>
          <a:xfrm>
            <a:off x="4069080" y="3317558"/>
            <a:ext cx="274320" cy="257175"/>
          </a:xfrm>
          <a:prstGeom prst="rect">
            <a:avLst/>
          </a:prstGeom>
        </p:spPr>
      </p:pic>
      <p:pic>
        <p:nvPicPr>
          <p:cNvPr id="38" name="Image 21" descr="https://djgurnpwsdoqjscwqbsj.supabase.co/storage/v1/object/public/presentation-templates-data/section16_tableOfCont_box.png">    </p:cNvPr>
          <p:cNvPicPr>
            <a:picLocks noChangeAspect="1"/>
          </p:cNvPicPr>
          <p:nvPr/>
        </p:nvPicPr>
        <p:blipFill>
          <a:blip r:embed="rId23"/>
          <a:stretch>
            <a:fillRect/>
          </a:stretch>
        </p:blipFill>
        <p:spPr>
          <a:xfrm>
            <a:off x="4480560" y="3188970"/>
            <a:ext cx="4206240" cy="514350"/>
          </a:xfrm>
          <a:prstGeom prst="rect">
            <a:avLst/>
          </a:prstGeom>
        </p:spPr>
      </p:pic>
      <p:pic>
        <p:nvPicPr>
          <p:cNvPr id="39" name="Image 22" descr="https://djgurnpwsdoqjscwqbsj.supabase.co/storage/v1/object/public/presentation-templates-data/section16_no_box.png">    </p:cNvPr>
          <p:cNvPicPr>
            <a:picLocks noChangeAspect="1"/>
          </p:cNvPicPr>
          <p:nvPr/>
        </p:nvPicPr>
        <p:blipFill>
          <a:blip r:embed="rId24"/>
          <a:stretch>
            <a:fillRect/>
          </a:stretch>
        </p:blipFill>
        <p:spPr>
          <a:xfrm>
            <a:off x="4572000" y="3240405"/>
            <a:ext cx="411480" cy="411480"/>
          </a:xfrm>
          <a:prstGeom prst="rect">
            <a:avLst/>
          </a:prstGeom>
        </p:spPr>
      </p:pic>
      <p:sp>
        <p:nvSpPr>
          <p:cNvPr id="40" name="Text 15"/>
          <p:cNvSpPr/>
          <p:nvPr/>
        </p:nvSpPr>
        <p:spPr>
          <a:xfrm>
            <a:off x="4572000" y="329184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08</a:t>
            </a:r>
            <a:endParaRPr lang="en-US" sz="1300" dirty="0"/>
          </a:p>
        </p:txBody>
      </p:sp>
      <p:sp>
        <p:nvSpPr>
          <p:cNvPr id="41" name="Text 16"/>
          <p:cNvSpPr/>
          <p:nvPr/>
        </p:nvSpPr>
        <p:spPr>
          <a:xfrm>
            <a:off x="5029200" y="324040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Environmental Benefits of Green Hydrogen</a:t>
            </a:r>
            <a:endParaRPr lang="en-US" sz="1300" dirty="0"/>
          </a:p>
        </p:txBody>
      </p:sp>
      <p:pic>
        <p:nvPicPr>
          <p:cNvPr id="42" name="Image 23" descr="https://djgurnpwsdoqjscwqbsj.supabase.co/storage/v1/object/public/presentation-templates-data/section16_Button%20Arrow.png">    </p:cNvPr>
          <p:cNvPicPr>
            <a:picLocks noChangeAspect="1"/>
          </p:cNvPicPr>
          <p:nvPr/>
        </p:nvPicPr>
        <p:blipFill>
          <a:blip r:embed="rId25"/>
          <a:stretch>
            <a:fillRect/>
          </a:stretch>
        </p:blipFill>
        <p:spPr>
          <a:xfrm>
            <a:off x="8366760" y="3317558"/>
            <a:ext cx="274320" cy="2571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360045"/>
            <a:ext cx="8229600" cy="457200"/>
          </a:xfrm>
          <a:prstGeom prst="rect">
            <a:avLst/>
          </a:prstGeom>
          <a:noFill/>
          <a:ln/>
        </p:spPr>
        <p:txBody>
          <a:bodyPr wrap="square" rtlCol="0" anchor="b"/>
          <a:lstStyle/>
          <a:p>
            <a:pPr indent="0" marL="0">
              <a:lnSpc>
                <a:spcPts val="3500"/>
              </a:lnSpc>
              <a:buNone/>
            </a:pPr>
            <a:r>
              <a:rPr lang="en-US" sz="3000" b="1" dirty="0">
                <a:solidFill>
                  <a:srgbClr val="000000"/>
                </a:solidFill>
                <a:latin typeface="Plus Jakarta Sans" pitchFamily="34" charset="0"/>
                <a:ea typeface="Plus Jakarta Sans" pitchFamily="34" charset="-122"/>
                <a:cs typeface="Plus Jakarta Sans" pitchFamily="34" charset="-120"/>
              </a:rPr>
              <a:t>Table of content</a:t>
            </a:r>
            <a:endParaRPr lang="en-US" sz="3000" dirty="0"/>
          </a:p>
        </p:txBody>
      </p:sp>
      <p:pic>
        <p:nvPicPr>
          <p:cNvPr id="3" name="Image 0" descr="https://djgurnpwsdoqjscwqbsj.supabase.co/storage/v1/object/public/presentation-templates-data/section16_tableOfCont_box.png">    </p:cNvPr>
          <p:cNvPicPr>
            <a:picLocks noChangeAspect="1"/>
          </p:cNvPicPr>
          <p:nvPr/>
        </p:nvPicPr>
        <p:blipFill>
          <a:blip r:embed="rId2"/>
          <a:stretch>
            <a:fillRect/>
          </a:stretch>
        </p:blipFill>
        <p:spPr>
          <a:xfrm>
            <a:off x="182880" y="1028700"/>
            <a:ext cx="4206240" cy="514350"/>
          </a:xfrm>
          <a:prstGeom prst="rect">
            <a:avLst/>
          </a:prstGeom>
        </p:spPr>
      </p:pic>
      <p:pic>
        <p:nvPicPr>
          <p:cNvPr id="4" name="Image 1" descr="https://djgurnpwsdoqjscwqbsj.supabase.co/storage/v1/object/public/presentation-templates-data/section16_no_box.png">    </p:cNvPr>
          <p:cNvPicPr>
            <a:picLocks noChangeAspect="1"/>
          </p:cNvPicPr>
          <p:nvPr/>
        </p:nvPicPr>
        <p:blipFill>
          <a:blip r:embed="rId3"/>
          <a:stretch>
            <a:fillRect/>
          </a:stretch>
        </p:blipFill>
        <p:spPr>
          <a:xfrm>
            <a:off x="274320" y="1080135"/>
            <a:ext cx="411480" cy="411480"/>
          </a:xfrm>
          <a:prstGeom prst="rect">
            <a:avLst/>
          </a:prstGeom>
        </p:spPr>
      </p:pic>
      <p:sp>
        <p:nvSpPr>
          <p:cNvPr id="5" name="Text 1"/>
          <p:cNvSpPr/>
          <p:nvPr/>
        </p:nvSpPr>
        <p:spPr>
          <a:xfrm>
            <a:off x="274320" y="113157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09</a:t>
            </a:r>
            <a:endParaRPr lang="en-US" sz="1300" dirty="0"/>
          </a:p>
        </p:txBody>
      </p:sp>
      <p:sp>
        <p:nvSpPr>
          <p:cNvPr id="6" name="Text 2"/>
          <p:cNvSpPr/>
          <p:nvPr/>
        </p:nvSpPr>
        <p:spPr>
          <a:xfrm>
            <a:off x="731520" y="108013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Challenges in Hydrogen Adoption</a:t>
            </a:r>
            <a:endParaRPr lang="en-US" sz="1300" dirty="0"/>
          </a:p>
        </p:txBody>
      </p:sp>
      <p:pic>
        <p:nvPicPr>
          <p:cNvPr id="7" name="Image 2" descr="https://djgurnpwsdoqjscwqbsj.supabase.co/storage/v1/object/public/presentation-templates-data/section16_Button%20Arrow.png">    </p:cNvPr>
          <p:cNvPicPr>
            <a:picLocks noChangeAspect="1"/>
          </p:cNvPicPr>
          <p:nvPr/>
        </p:nvPicPr>
        <p:blipFill>
          <a:blip r:embed="rId4"/>
          <a:stretch>
            <a:fillRect/>
          </a:stretch>
        </p:blipFill>
        <p:spPr>
          <a:xfrm>
            <a:off x="4069080" y="1157288"/>
            <a:ext cx="274320" cy="257175"/>
          </a:xfrm>
          <a:prstGeom prst="rect">
            <a:avLst/>
          </a:prstGeom>
        </p:spPr>
      </p:pic>
      <p:pic>
        <p:nvPicPr>
          <p:cNvPr id="8" name="Image 3" descr="https://djgurnpwsdoqjscwqbsj.supabase.co/storage/v1/object/public/presentation-templates-data/section16_tableOfCont_box.png">    </p:cNvPr>
          <p:cNvPicPr>
            <a:picLocks noChangeAspect="1"/>
          </p:cNvPicPr>
          <p:nvPr/>
        </p:nvPicPr>
        <p:blipFill>
          <a:blip r:embed="rId5"/>
          <a:stretch>
            <a:fillRect/>
          </a:stretch>
        </p:blipFill>
        <p:spPr>
          <a:xfrm>
            <a:off x="4480560" y="1028700"/>
            <a:ext cx="4206240" cy="514350"/>
          </a:xfrm>
          <a:prstGeom prst="rect">
            <a:avLst/>
          </a:prstGeom>
        </p:spPr>
      </p:pic>
      <p:pic>
        <p:nvPicPr>
          <p:cNvPr id="9" name="Image 4" descr="https://djgurnpwsdoqjscwqbsj.supabase.co/storage/v1/object/public/presentation-templates-data/section16_no_box.png">    </p:cNvPr>
          <p:cNvPicPr>
            <a:picLocks noChangeAspect="1"/>
          </p:cNvPicPr>
          <p:nvPr/>
        </p:nvPicPr>
        <p:blipFill>
          <a:blip r:embed="rId6"/>
          <a:stretch>
            <a:fillRect/>
          </a:stretch>
        </p:blipFill>
        <p:spPr>
          <a:xfrm>
            <a:off x="4572000" y="1080135"/>
            <a:ext cx="411480" cy="411480"/>
          </a:xfrm>
          <a:prstGeom prst="rect">
            <a:avLst/>
          </a:prstGeom>
        </p:spPr>
      </p:pic>
      <p:sp>
        <p:nvSpPr>
          <p:cNvPr id="10" name="Text 3"/>
          <p:cNvSpPr/>
          <p:nvPr/>
        </p:nvSpPr>
        <p:spPr>
          <a:xfrm>
            <a:off x="4572000" y="113157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10</a:t>
            </a:r>
            <a:endParaRPr lang="en-US" sz="1300" dirty="0"/>
          </a:p>
        </p:txBody>
      </p:sp>
      <p:sp>
        <p:nvSpPr>
          <p:cNvPr id="11" name="Text 4"/>
          <p:cNvSpPr/>
          <p:nvPr/>
        </p:nvSpPr>
        <p:spPr>
          <a:xfrm>
            <a:off x="5029200" y="108013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Future Outlook for Green Hydrogen</a:t>
            </a:r>
            <a:endParaRPr lang="en-US" sz="1300" dirty="0"/>
          </a:p>
        </p:txBody>
      </p:sp>
      <p:pic>
        <p:nvPicPr>
          <p:cNvPr id="12" name="Image 5" descr="https://djgurnpwsdoqjscwqbsj.supabase.co/storage/v1/object/public/presentation-templates-data/section16_Button%20Arrow.png">    </p:cNvPr>
          <p:cNvPicPr>
            <a:picLocks noChangeAspect="1"/>
          </p:cNvPicPr>
          <p:nvPr/>
        </p:nvPicPr>
        <p:blipFill>
          <a:blip r:embed="rId7"/>
          <a:stretch>
            <a:fillRect/>
          </a:stretch>
        </p:blipFill>
        <p:spPr>
          <a:xfrm>
            <a:off x="8366760" y="1157288"/>
            <a:ext cx="274320" cy="257175"/>
          </a:xfrm>
          <a:prstGeom prst="rect">
            <a:avLst/>
          </a:prstGeom>
        </p:spPr>
      </p:pic>
      <p:pic>
        <p:nvPicPr>
          <p:cNvPr id="13" name="Image 6" descr="https://djgurnpwsdoqjscwqbsj.supabase.co/storage/v1/object/public/presentation-templates-data/section16_tableOfCont_box.png">    </p:cNvPr>
          <p:cNvPicPr>
            <a:picLocks noChangeAspect="1"/>
          </p:cNvPicPr>
          <p:nvPr/>
        </p:nvPicPr>
        <p:blipFill>
          <a:blip r:embed="rId8"/>
          <a:stretch>
            <a:fillRect/>
          </a:stretch>
        </p:blipFill>
        <p:spPr>
          <a:xfrm>
            <a:off x="182880" y="1748790"/>
            <a:ext cx="4206240" cy="514350"/>
          </a:xfrm>
          <a:prstGeom prst="rect">
            <a:avLst/>
          </a:prstGeom>
        </p:spPr>
      </p:pic>
      <p:pic>
        <p:nvPicPr>
          <p:cNvPr id="14" name="Image 7" descr="https://djgurnpwsdoqjscwqbsj.supabase.co/storage/v1/object/public/presentation-templates-data/section16_no_box.png">    </p:cNvPr>
          <p:cNvPicPr>
            <a:picLocks noChangeAspect="1"/>
          </p:cNvPicPr>
          <p:nvPr/>
        </p:nvPicPr>
        <p:blipFill>
          <a:blip r:embed="rId9"/>
          <a:stretch>
            <a:fillRect/>
          </a:stretch>
        </p:blipFill>
        <p:spPr>
          <a:xfrm>
            <a:off x="274320" y="1800225"/>
            <a:ext cx="411480" cy="411480"/>
          </a:xfrm>
          <a:prstGeom prst="rect">
            <a:avLst/>
          </a:prstGeom>
        </p:spPr>
      </p:pic>
      <p:sp>
        <p:nvSpPr>
          <p:cNvPr id="15" name="Text 5"/>
          <p:cNvSpPr/>
          <p:nvPr/>
        </p:nvSpPr>
        <p:spPr>
          <a:xfrm>
            <a:off x="274320" y="185166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11</a:t>
            </a:r>
            <a:endParaRPr lang="en-US" sz="1300" dirty="0"/>
          </a:p>
        </p:txBody>
      </p:sp>
      <p:sp>
        <p:nvSpPr>
          <p:cNvPr id="16" name="Text 6"/>
          <p:cNvSpPr/>
          <p:nvPr/>
        </p:nvSpPr>
        <p:spPr>
          <a:xfrm>
            <a:off x="731520" y="180022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Connect with ONESTONE Initiatives</a:t>
            </a:r>
            <a:endParaRPr lang="en-US" sz="1300" dirty="0"/>
          </a:p>
        </p:txBody>
      </p:sp>
      <p:pic>
        <p:nvPicPr>
          <p:cNvPr id="17" name="Image 8" descr="https://djgurnpwsdoqjscwqbsj.supabase.co/storage/v1/object/public/presentation-templates-data/section16_Button%20Arrow.png">    </p:cNvPr>
          <p:cNvPicPr>
            <a:picLocks noChangeAspect="1"/>
          </p:cNvPicPr>
          <p:nvPr/>
        </p:nvPicPr>
        <p:blipFill>
          <a:blip r:embed="rId10"/>
          <a:stretch>
            <a:fillRect/>
          </a:stretch>
        </p:blipFill>
        <p:spPr>
          <a:xfrm>
            <a:off x="4069080" y="1877378"/>
            <a:ext cx="274320" cy="257175"/>
          </a:xfrm>
          <a:prstGeom prst="rect">
            <a:avLst/>
          </a:prstGeom>
        </p:spPr>
      </p:pic>
      <p:pic>
        <p:nvPicPr>
          <p:cNvPr id="18" name="Image 9" descr="https://djgurnpwsdoqjscwqbsj.supabase.co/storage/v1/object/public/presentation-templates-data/section16_tableOfCont_box.png">    </p:cNvPr>
          <p:cNvPicPr>
            <a:picLocks noChangeAspect="1"/>
          </p:cNvPicPr>
          <p:nvPr/>
        </p:nvPicPr>
        <p:blipFill>
          <a:blip r:embed="rId11"/>
          <a:stretch>
            <a:fillRect/>
          </a:stretch>
        </p:blipFill>
        <p:spPr>
          <a:xfrm>
            <a:off x="4480560" y="1748790"/>
            <a:ext cx="4206240" cy="514350"/>
          </a:xfrm>
          <a:prstGeom prst="rect">
            <a:avLst/>
          </a:prstGeom>
        </p:spPr>
      </p:pic>
      <p:pic>
        <p:nvPicPr>
          <p:cNvPr id="19" name="Image 10" descr="https://djgurnpwsdoqjscwqbsj.supabase.co/storage/v1/object/public/presentation-templates-data/section16_no_box.png">    </p:cNvPr>
          <p:cNvPicPr>
            <a:picLocks noChangeAspect="1"/>
          </p:cNvPicPr>
          <p:nvPr/>
        </p:nvPicPr>
        <p:blipFill>
          <a:blip r:embed="rId12"/>
          <a:stretch>
            <a:fillRect/>
          </a:stretch>
        </p:blipFill>
        <p:spPr>
          <a:xfrm>
            <a:off x="4572000" y="1800225"/>
            <a:ext cx="411480" cy="411480"/>
          </a:xfrm>
          <a:prstGeom prst="rect">
            <a:avLst/>
          </a:prstGeom>
        </p:spPr>
      </p:pic>
      <p:sp>
        <p:nvSpPr>
          <p:cNvPr id="20" name="Text 7"/>
          <p:cNvSpPr/>
          <p:nvPr/>
        </p:nvSpPr>
        <p:spPr>
          <a:xfrm>
            <a:off x="4572000" y="1851660"/>
            <a:ext cx="411480" cy="360045"/>
          </a:xfrm>
          <a:prstGeom prst="rect">
            <a:avLst/>
          </a:prstGeom>
          <a:noFill/>
          <a:ln/>
        </p:spPr>
        <p:txBody>
          <a:bodyPr wrap="square"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12</a:t>
            </a:r>
            <a:endParaRPr lang="en-US" sz="1300" dirty="0"/>
          </a:p>
        </p:txBody>
      </p:sp>
      <p:sp>
        <p:nvSpPr>
          <p:cNvPr id="21" name="Text 8"/>
          <p:cNvSpPr/>
          <p:nvPr/>
        </p:nvSpPr>
        <p:spPr>
          <a:xfrm>
            <a:off x="5029200" y="1800225"/>
            <a:ext cx="3017520" cy="411480"/>
          </a:xfrm>
          <a:prstGeom prst="rect">
            <a:avLst/>
          </a:prstGeom>
          <a:noFill/>
          <a:ln/>
        </p:spPr>
        <p:txBody>
          <a:bodyPr wrap="square" rtlCol="0" anchor="ctr"/>
          <a:lstStyle/>
          <a:p>
            <a:pPr algn="l" indent="0" marL="0">
              <a:buNone/>
            </a:pPr>
            <a:r>
              <a:rPr lang="en-US" sz="1300" b="1" dirty="0">
                <a:solidFill>
                  <a:srgbClr val="000000"/>
                </a:solidFill>
                <a:latin typeface="Plus Jakarta Sans" pitchFamily="34" charset="0"/>
                <a:ea typeface="Plus Jakarta Sans" pitchFamily="34" charset="-122"/>
                <a:cs typeface="Plus Jakarta Sans" pitchFamily="34" charset="-120"/>
              </a:rPr>
              <a:t>Wrap Up and Q&amp;A Session</a:t>
            </a:r>
            <a:endParaRPr lang="en-US" sz="1300" dirty="0"/>
          </a:p>
        </p:txBody>
      </p:sp>
      <p:pic>
        <p:nvPicPr>
          <p:cNvPr id="22" name="Image 11" descr="https://djgurnpwsdoqjscwqbsj.supabase.co/storage/v1/object/public/presentation-templates-data/section16_Button%20Arrow.png">    </p:cNvPr>
          <p:cNvPicPr>
            <a:picLocks noChangeAspect="1"/>
          </p:cNvPicPr>
          <p:nvPr/>
        </p:nvPicPr>
        <p:blipFill>
          <a:blip r:embed="rId13"/>
          <a:stretch>
            <a:fillRect/>
          </a:stretch>
        </p:blipFill>
        <p:spPr>
          <a:xfrm>
            <a:off x="8366760" y="1877378"/>
            <a:ext cx="274320" cy="2571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257175"/>
            <a:ext cx="5486400" cy="914400"/>
          </a:xfrm>
          <a:prstGeom prst="rect">
            <a:avLst/>
          </a:prstGeom>
          <a:noFill/>
          <a:ln/>
        </p:spPr>
        <p:txBody>
          <a:bodyPr wrap="square" rtlCol="0" anchor="b"/>
          <a:lstStyle/>
          <a:p>
            <a:pPr indent="0" marL="0">
              <a:buNone/>
            </a:pPr>
            <a:r>
              <a:rPr lang="en-US" sz="3000" b="1" dirty="0">
                <a:solidFill>
                  <a:srgbClr val="000000"/>
                </a:solidFill>
                <a:latin typeface="Plus Jakarta Sans" pitchFamily="34" charset="0"/>
                <a:ea typeface="Plus Jakarta Sans" pitchFamily="34" charset="-122"/>
                <a:cs typeface="Plus Jakarta Sans" pitchFamily="34" charset="-120"/>
              </a:rPr>
              <a:t>Unveiling ONESTONE Holdings Inc.</a:t>
            </a:r>
            <a:endParaRPr lang="en-US" sz="3000" dirty="0"/>
          </a:p>
        </p:txBody>
      </p:sp>
      <p:sp>
        <p:nvSpPr>
          <p:cNvPr id="3" name="Text 1"/>
          <p:cNvSpPr/>
          <p:nvPr/>
        </p:nvSpPr>
        <p:spPr>
          <a:xfrm>
            <a:off x="274320" y="1285875"/>
            <a:ext cx="4572000" cy="914400"/>
          </a:xfrm>
          <a:prstGeom prst="rect">
            <a:avLst/>
          </a:prstGeom>
          <a:noFill/>
          <a:ln/>
        </p:spPr>
        <p:txBody>
          <a:bodyPr wrap="square" rtlCol="0" anchor="t"/>
          <a:lstStyle/>
          <a:p>
            <a:pPr indent="0" marL="0">
              <a:buNone/>
            </a:pPr>
            <a:r>
              <a:rPr lang="en-US" sz="1200" dirty="0">
                <a:solidFill>
                  <a:srgbClr val="000000"/>
                </a:solidFill>
                <a:latin typeface="Plus Jakarta Sans" pitchFamily="34" charset="0"/>
                <a:ea typeface="Plus Jakarta Sans" pitchFamily="34" charset="-122"/>
                <a:cs typeface="Plus Jakarta Sans" pitchFamily="34" charset="-120"/>
              </a:rPr>
              <a:t>Discover ONESTONE Holdings Inc., a pioneering leader in liquid green hydrogen production, driving sustainable energy solutions for a cleaner future.</a:t>
            </a:r>
            <a:endParaRPr lang="en-US" sz="1200" dirty="0"/>
          </a:p>
        </p:txBody>
      </p:sp>
      <p:sp>
        <p:nvSpPr>
          <p:cNvPr id="4" name="Shape 2"/>
          <p:cNvSpPr/>
          <p:nvPr/>
        </p:nvSpPr>
        <p:spPr>
          <a:xfrm>
            <a:off x="274320" y="2314575"/>
            <a:ext cx="548640" cy="514350"/>
          </a:xfrm>
          <a:prstGeom prst="ellipse">
            <a:avLst/>
          </a:prstGeom>
          <a:solidFill>
            <a:srgbClr val="F9EFDC"/>
          </a:solidFill>
          <a:ln/>
        </p:spPr>
      </p:sp>
      <p:sp>
        <p:nvSpPr>
          <p:cNvPr id="5" name="Text 3"/>
          <p:cNvSpPr/>
          <p:nvPr/>
        </p:nvSpPr>
        <p:spPr>
          <a:xfrm>
            <a:off x="365760" y="2443163"/>
            <a:ext cx="457200" cy="228600"/>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01</a:t>
            </a:r>
            <a:endParaRPr lang="en-US" sz="1500" dirty="0"/>
          </a:p>
        </p:txBody>
      </p:sp>
      <p:sp>
        <p:nvSpPr>
          <p:cNvPr id="6" name="Text 4"/>
          <p:cNvSpPr/>
          <p:nvPr/>
        </p:nvSpPr>
        <p:spPr>
          <a:xfrm>
            <a:off x="914400" y="2314575"/>
            <a:ext cx="4572000" cy="228600"/>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What is ONESTONE?</a:t>
            </a:r>
            <a:endParaRPr lang="en-US" sz="1500" dirty="0"/>
          </a:p>
        </p:txBody>
      </p:sp>
      <p:sp>
        <p:nvSpPr>
          <p:cNvPr id="7" name="Text 5"/>
          <p:cNvSpPr/>
          <p:nvPr/>
        </p:nvSpPr>
        <p:spPr>
          <a:xfrm>
            <a:off x="914400" y="2571750"/>
            <a:ext cx="457200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ONESTONE Holdings Inc. is a forefront company in liquid green hydrogen production, offering innovative energy solutions that promote sustainability and...</a:t>
            </a:r>
            <a:endParaRPr lang="en-US" sz="1000" dirty="0"/>
          </a:p>
        </p:txBody>
      </p:sp>
      <p:sp>
        <p:nvSpPr>
          <p:cNvPr id="8" name="Shape 6"/>
          <p:cNvSpPr/>
          <p:nvPr/>
        </p:nvSpPr>
        <p:spPr>
          <a:xfrm>
            <a:off x="274320" y="3086100"/>
            <a:ext cx="548640" cy="514350"/>
          </a:xfrm>
          <a:prstGeom prst="ellipse">
            <a:avLst/>
          </a:prstGeom>
          <a:solidFill>
            <a:srgbClr val="F9EFDC"/>
          </a:solidFill>
          <a:ln/>
        </p:spPr>
      </p:sp>
      <p:sp>
        <p:nvSpPr>
          <p:cNvPr id="9" name="Text 7"/>
          <p:cNvSpPr/>
          <p:nvPr/>
        </p:nvSpPr>
        <p:spPr>
          <a:xfrm>
            <a:off x="365760" y="3214688"/>
            <a:ext cx="457200" cy="228600"/>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02</a:t>
            </a:r>
            <a:endParaRPr lang="en-US" sz="1500" dirty="0"/>
          </a:p>
        </p:txBody>
      </p:sp>
      <p:sp>
        <p:nvSpPr>
          <p:cNvPr id="10" name="Text 8"/>
          <p:cNvSpPr/>
          <p:nvPr/>
        </p:nvSpPr>
        <p:spPr>
          <a:xfrm>
            <a:off x="914400" y="3086100"/>
            <a:ext cx="4572000" cy="228600"/>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Green Hydrogen Production</a:t>
            </a:r>
            <a:endParaRPr lang="en-US" sz="1500" dirty="0"/>
          </a:p>
        </p:txBody>
      </p:sp>
      <p:sp>
        <p:nvSpPr>
          <p:cNvPr id="11" name="Text 9"/>
          <p:cNvSpPr/>
          <p:nvPr/>
        </p:nvSpPr>
        <p:spPr>
          <a:xfrm>
            <a:off x="914400" y="3343275"/>
            <a:ext cx="457200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Learn about the cutting-edge technologies used by ONESTONE in producing liquid green hydrogen and its significance in the renewable energy...</a:t>
            </a:r>
            <a:endParaRPr lang="en-US" sz="1000" dirty="0"/>
          </a:p>
        </p:txBody>
      </p:sp>
      <p:sp>
        <p:nvSpPr>
          <p:cNvPr id="12" name="Shape 10"/>
          <p:cNvSpPr/>
          <p:nvPr/>
        </p:nvSpPr>
        <p:spPr>
          <a:xfrm>
            <a:off x="274320" y="3857625"/>
            <a:ext cx="548640" cy="514350"/>
          </a:xfrm>
          <a:prstGeom prst="ellipse">
            <a:avLst/>
          </a:prstGeom>
          <a:solidFill>
            <a:srgbClr val="F9EFDC"/>
          </a:solidFill>
          <a:ln/>
        </p:spPr>
      </p:sp>
      <p:sp>
        <p:nvSpPr>
          <p:cNvPr id="13" name="Text 11"/>
          <p:cNvSpPr/>
          <p:nvPr/>
        </p:nvSpPr>
        <p:spPr>
          <a:xfrm>
            <a:off x="365760" y="3986213"/>
            <a:ext cx="457200" cy="228600"/>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03</a:t>
            </a:r>
            <a:endParaRPr lang="en-US" sz="1500" dirty="0"/>
          </a:p>
        </p:txBody>
      </p:sp>
      <p:sp>
        <p:nvSpPr>
          <p:cNvPr id="14" name="Text 12"/>
          <p:cNvSpPr/>
          <p:nvPr/>
        </p:nvSpPr>
        <p:spPr>
          <a:xfrm>
            <a:off x="914400" y="3857625"/>
            <a:ext cx="4572000" cy="228600"/>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Industry Impact</a:t>
            </a:r>
            <a:endParaRPr lang="en-US" sz="1500" dirty="0"/>
          </a:p>
        </p:txBody>
      </p:sp>
      <p:sp>
        <p:nvSpPr>
          <p:cNvPr id="15" name="Text 13"/>
          <p:cNvSpPr/>
          <p:nvPr/>
        </p:nvSpPr>
        <p:spPr>
          <a:xfrm>
            <a:off x="914400" y="4114800"/>
            <a:ext cx="457200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Explore how ONESTONE's advancements in hydrogen production are shaping industries, reducing carbon footprints, and enhancing energy efficiency globally.</a:t>
            </a:r>
            <a:endParaRPr lang="en-US" sz="1000" dirty="0"/>
          </a:p>
        </p:txBody>
      </p:sp>
      <p:pic>
        <p:nvPicPr>
          <p:cNvPr id="16" name="Image 0" descr="https://djgurnpwsdoqjscwqbsj.supabase.co/storage/v1/object/public/presentation-templates-data/section16_2nd_image.png">    </p:cNvPr>
          <p:cNvPicPr>
            <a:picLocks noChangeAspect="1"/>
          </p:cNvPicPr>
          <p:nvPr/>
        </p:nvPicPr>
        <p:blipFill>
          <a:blip r:embed="rId2"/>
          <a:stretch>
            <a:fillRect/>
          </a:stretch>
        </p:blipFill>
        <p:spPr>
          <a:xfrm>
            <a:off x="5669280" y="1131570"/>
            <a:ext cx="3200400" cy="3600450"/>
          </a:xfrm>
          <a:prstGeom prst="rect">
            <a:avLst/>
          </a:prstGeom>
        </p:spPr>
      </p:pic>
      <p:sp>
        <p:nvSpPr>
          <p:cNvPr id="17" name="Text 14"/>
          <p:cNvSpPr/>
          <p:nvPr/>
        </p:nvSpPr>
        <p:spPr>
          <a:xfrm>
            <a:off x="6858000" y="3343275"/>
            <a:ext cx="1828800" cy="457200"/>
          </a:xfrm>
          <a:prstGeom prst="rect">
            <a:avLst/>
          </a:prstGeom>
          <a:noFill/>
          <a:ln/>
        </p:spPr>
        <p:txBody>
          <a:bodyPr wrap="square" rtlCol="0" anchor="ctr"/>
          <a:lstStyle/>
          <a:p>
            <a:pPr indent="0" marL="0">
              <a:buNone/>
            </a:pPr>
            <a:r>
              <a:rPr lang="en-US" sz="800" u="sng" dirty="0">
                <a:solidFill>
                  <a:srgbClr val="FFFFFF"/>
                </a:solidFill>
                <a:hlinkClick r:id="rId3" invalidUrl="" action="" tgtFrame="" tooltip="Pexel" history="1" highlightClick="0" endSnd="0">
                  <a:extLst>
                    <a:ext uri="{A12FA001-AC4F-418D-AE19-62706E023703}">
                      <ahyp:hlinkClr xmlns:ahyp="http://schemas.microsoft.com/office/drawing/2018/hyperlinkcolor" val="tx"/>
                    </a:ext>
                  </a:extLst>
                </a:hlinkClick>
              </a:rPr>
              <a:t>Photo by Pexels</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257175"/>
            <a:ext cx="5486400" cy="914400"/>
          </a:xfrm>
          <a:prstGeom prst="rect">
            <a:avLst/>
          </a:prstGeom>
          <a:noFill/>
          <a:ln/>
        </p:spPr>
        <p:txBody>
          <a:bodyPr wrap="square" rtlCol="0" anchor="b"/>
          <a:lstStyle/>
          <a:p>
            <a:pPr indent="0" marL="0">
              <a:buNone/>
            </a:pPr>
            <a:r>
              <a:rPr lang="en-US" sz="3000" b="1" dirty="0">
                <a:solidFill>
                  <a:srgbClr val="000000"/>
                </a:solidFill>
                <a:latin typeface="Plus Jakarta Sans" pitchFamily="34" charset="0"/>
                <a:ea typeface="Plus Jakarta Sans" pitchFamily="34" charset="-122"/>
                <a:cs typeface="Plus Jakarta Sans" pitchFamily="34" charset="-120"/>
              </a:rPr>
              <a:t>Unveiling ONESTONE Holdings Inc.</a:t>
            </a:r>
            <a:endParaRPr lang="en-US" sz="3000" dirty="0"/>
          </a:p>
        </p:txBody>
      </p:sp>
      <p:sp>
        <p:nvSpPr>
          <p:cNvPr id="3" name="Text 1"/>
          <p:cNvSpPr/>
          <p:nvPr/>
        </p:nvSpPr>
        <p:spPr>
          <a:xfrm>
            <a:off x="274320" y="1285875"/>
            <a:ext cx="4572000" cy="914400"/>
          </a:xfrm>
          <a:prstGeom prst="rect">
            <a:avLst/>
          </a:prstGeom>
          <a:noFill/>
          <a:ln/>
        </p:spPr>
        <p:txBody>
          <a:bodyPr wrap="square" rtlCol="0" anchor="t"/>
          <a:lstStyle/>
          <a:p>
            <a:pPr indent="0" marL="0">
              <a:buNone/>
            </a:pPr>
            <a:r>
              <a:rPr lang="en-US" sz="1200" dirty="0">
                <a:solidFill>
                  <a:srgbClr val="000000"/>
                </a:solidFill>
                <a:latin typeface="Plus Jakarta Sans" pitchFamily="34" charset="0"/>
                <a:ea typeface="Plus Jakarta Sans" pitchFamily="34" charset="-122"/>
                <a:cs typeface="Plus Jakarta Sans" pitchFamily="34" charset="-120"/>
              </a:rPr>
              <a:t>Discover ONESTONE Holdings Inc., a pioneering leader in liquid green hydrogen production, driving sustainable energy solutions for a cleaner future.</a:t>
            </a:r>
            <a:endParaRPr lang="en-US" sz="1200" dirty="0"/>
          </a:p>
        </p:txBody>
      </p:sp>
      <p:sp>
        <p:nvSpPr>
          <p:cNvPr id="4" name="Shape 2"/>
          <p:cNvSpPr/>
          <p:nvPr/>
        </p:nvSpPr>
        <p:spPr>
          <a:xfrm>
            <a:off x="274320" y="2314575"/>
            <a:ext cx="548640" cy="514350"/>
          </a:xfrm>
          <a:prstGeom prst="ellipse">
            <a:avLst/>
          </a:prstGeom>
          <a:solidFill>
            <a:srgbClr val="F9EFDC"/>
          </a:solidFill>
          <a:ln/>
        </p:spPr>
      </p:sp>
      <p:sp>
        <p:nvSpPr>
          <p:cNvPr id="5" name="Text 3"/>
          <p:cNvSpPr/>
          <p:nvPr/>
        </p:nvSpPr>
        <p:spPr>
          <a:xfrm>
            <a:off x="365760" y="2443163"/>
            <a:ext cx="457200" cy="228600"/>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04</a:t>
            </a:r>
            <a:endParaRPr lang="en-US" sz="1500" dirty="0"/>
          </a:p>
        </p:txBody>
      </p:sp>
      <p:sp>
        <p:nvSpPr>
          <p:cNvPr id="6" name="Text 4"/>
          <p:cNvSpPr/>
          <p:nvPr/>
        </p:nvSpPr>
        <p:spPr>
          <a:xfrm>
            <a:off x="914400" y="2314575"/>
            <a:ext cx="4572000" cy="228600"/>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Future Vision</a:t>
            </a:r>
            <a:endParaRPr lang="en-US" sz="1500" dirty="0"/>
          </a:p>
        </p:txBody>
      </p:sp>
      <p:sp>
        <p:nvSpPr>
          <p:cNvPr id="7" name="Text 5"/>
          <p:cNvSpPr/>
          <p:nvPr/>
        </p:nvSpPr>
        <p:spPr>
          <a:xfrm>
            <a:off x="914400" y="2571750"/>
            <a:ext cx="457200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Discover ONESTONE's roadmap for the future of green hydrogen, including expansion plans, strategic partnerships, and contributions to a sustainable energy...</a:t>
            </a:r>
            <a:endParaRPr lang="en-US" sz="1000" dirty="0"/>
          </a:p>
        </p:txBody>
      </p:sp>
      <p:pic>
        <p:nvPicPr>
          <p:cNvPr id="8" name="Image 0" descr="https://djgurnpwsdoqjscwqbsj.supabase.co/storage/v1/object/public/presentation-templates-data/section16_2nd_image.png">    </p:cNvPr>
          <p:cNvPicPr>
            <a:picLocks noChangeAspect="1"/>
          </p:cNvPicPr>
          <p:nvPr/>
        </p:nvPicPr>
        <p:blipFill>
          <a:blip r:embed="rId2"/>
          <a:stretch>
            <a:fillRect/>
          </a:stretch>
        </p:blipFill>
        <p:spPr>
          <a:xfrm>
            <a:off x="5669280" y="1131570"/>
            <a:ext cx="3200400" cy="3600450"/>
          </a:xfrm>
          <a:prstGeom prst="rect">
            <a:avLst/>
          </a:prstGeom>
        </p:spPr>
      </p:pic>
      <p:sp>
        <p:nvSpPr>
          <p:cNvPr id="9" name="Text 6"/>
          <p:cNvSpPr/>
          <p:nvPr/>
        </p:nvSpPr>
        <p:spPr>
          <a:xfrm>
            <a:off x="6858000" y="3343275"/>
            <a:ext cx="1828800" cy="457200"/>
          </a:xfrm>
          <a:prstGeom prst="rect">
            <a:avLst/>
          </a:prstGeom>
          <a:noFill/>
          <a:ln/>
        </p:spPr>
        <p:txBody>
          <a:bodyPr wrap="square" rtlCol="0" anchor="ctr"/>
          <a:lstStyle/>
          <a:p>
            <a:pPr indent="0" marL="0">
              <a:buNone/>
            </a:pPr>
            <a:r>
              <a:rPr lang="en-US" sz="800" u="sng" dirty="0">
                <a:solidFill>
                  <a:srgbClr val="FFFFFF"/>
                </a:solidFill>
                <a:hlinkClick r:id="rId3" invalidUrl="" action="" tgtFrame="" tooltip="Pexel" history="1" highlightClick="0" endSnd="0">
                  <a:extLst>
                    <a:ext uri="{A12FA001-AC4F-418D-AE19-62706E023703}">
                      <ahyp:hlinkClr xmlns:ahyp="http://schemas.microsoft.com/office/drawing/2018/hyperlinkcolor" val="tx"/>
                    </a:ext>
                  </a:extLst>
                </a:hlinkClick>
              </a:rPr>
              <a:t>Photo by Pexels</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514350"/>
            <a:ext cx="8229600" cy="457200"/>
          </a:xfrm>
          <a:prstGeom prst="rect">
            <a:avLst/>
          </a:prstGeom>
          <a:noFill/>
          <a:ln/>
        </p:spPr>
        <p:txBody>
          <a:bodyPr wrap="square" rtlCol="0" anchor="b"/>
          <a:lstStyle/>
          <a:p>
            <a:pPr indent="0" marL="0">
              <a:buNone/>
            </a:pPr>
            <a:r>
              <a:rPr lang="en-US" sz="3000" b="1" dirty="0">
                <a:solidFill>
                  <a:srgbClr val="000000"/>
                </a:solidFill>
                <a:latin typeface="Plus Jakarta Sans" pitchFamily="34" charset="0"/>
                <a:ea typeface="Plus Jakarta Sans" pitchFamily="34" charset="-122"/>
                <a:cs typeface="Plus Jakarta Sans" pitchFamily="34" charset="-120"/>
              </a:rPr>
              <a:t>Liquid Green Hydrogen Explained</a:t>
            </a:r>
            <a:endParaRPr lang="en-US" sz="3000" dirty="0"/>
          </a:p>
        </p:txBody>
      </p:sp>
      <p:sp>
        <p:nvSpPr>
          <p:cNvPr id="3" name="Shape 1"/>
          <p:cNvSpPr/>
          <p:nvPr/>
        </p:nvSpPr>
        <p:spPr>
          <a:xfrm>
            <a:off x="548640" y="1285875"/>
            <a:ext cx="45720" cy="3857625"/>
          </a:xfrm>
          <a:prstGeom prst="rect">
            <a:avLst/>
          </a:prstGeom>
          <a:solidFill>
            <a:srgbClr val="000000"/>
          </a:solidFill>
          <a:ln/>
        </p:spPr>
      </p:sp>
      <p:sp>
        <p:nvSpPr>
          <p:cNvPr id="4" name="Shape 2"/>
          <p:cNvSpPr/>
          <p:nvPr/>
        </p:nvSpPr>
        <p:spPr>
          <a:xfrm>
            <a:off x="530352" y="1285875"/>
            <a:ext cx="82296" cy="82296"/>
          </a:xfrm>
          <a:prstGeom prst="ellipse">
            <a:avLst/>
          </a:prstGeom>
          <a:solidFill>
            <a:srgbClr val="FFFFFF"/>
          </a:solidFill>
          <a:ln w="12700">
            <a:solidFill>
              <a:srgbClr val="000000"/>
            </a:solidFill>
            <a:prstDash val="solid"/>
          </a:ln>
        </p:spPr>
      </p:sp>
      <p:pic>
        <p:nvPicPr>
          <p:cNvPr id="5" name="Image 0" descr="https://djgurnpwsdoqjscwqbsj.supabase.co/storage/v1/object/public/presentation-templates-data/section16_arrowbox.png">    </p:cNvPr>
          <p:cNvPicPr>
            <a:picLocks noChangeAspect="1"/>
          </p:cNvPicPr>
          <p:nvPr/>
        </p:nvPicPr>
        <p:blipFill>
          <a:blip r:embed="rId2"/>
          <a:stretch>
            <a:fillRect/>
          </a:stretch>
        </p:blipFill>
        <p:spPr>
          <a:xfrm>
            <a:off x="731520" y="1414463"/>
            <a:ext cx="1463040" cy="438912"/>
          </a:xfrm>
          <a:prstGeom prst="rect">
            <a:avLst/>
          </a:prstGeom>
        </p:spPr>
      </p:pic>
      <p:sp>
        <p:nvSpPr>
          <p:cNvPr id="6" name="Text 3"/>
          <p:cNvSpPr/>
          <p:nvPr/>
        </p:nvSpPr>
        <p:spPr>
          <a:xfrm>
            <a:off x="822960" y="141446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2020</a:t>
            </a:r>
            <a:endParaRPr lang="en-US" sz="1500" dirty="0"/>
          </a:p>
        </p:txBody>
      </p:sp>
      <p:sp>
        <p:nvSpPr>
          <p:cNvPr id="7" name="Text 4"/>
          <p:cNvSpPr/>
          <p:nvPr/>
        </p:nvSpPr>
        <p:spPr>
          <a:xfrm>
            <a:off x="2286000" y="134759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Concept Development</a:t>
            </a:r>
            <a:endParaRPr lang="en-US" sz="1500" dirty="0"/>
          </a:p>
        </p:txBody>
      </p:sp>
      <p:sp>
        <p:nvSpPr>
          <p:cNvPr id="8" name="Text 5"/>
          <p:cNvSpPr/>
          <p:nvPr/>
        </p:nvSpPr>
        <p:spPr>
          <a:xfrm>
            <a:off x="4114800" y="134759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The initial concepts of liquid green hydrogen began taking shape, focusing on electrolysis powered by renewable energy sources to create hydrogen. Researchers explored methods to improve efficiency and reduce costs in hydrogen production.</a:t>
            </a:r>
            <a:endParaRPr lang="en-US" sz="1000" dirty="0"/>
          </a:p>
        </p:txBody>
      </p:sp>
      <p:sp>
        <p:nvSpPr>
          <p:cNvPr id="9" name="Shape 6"/>
          <p:cNvSpPr/>
          <p:nvPr/>
        </p:nvSpPr>
        <p:spPr>
          <a:xfrm>
            <a:off x="530352" y="2160270"/>
            <a:ext cx="82296" cy="82296"/>
          </a:xfrm>
          <a:prstGeom prst="ellipse">
            <a:avLst/>
          </a:prstGeom>
          <a:solidFill>
            <a:srgbClr val="FFFFFF"/>
          </a:solidFill>
          <a:ln w="12700">
            <a:solidFill>
              <a:srgbClr val="000000"/>
            </a:solidFill>
            <a:prstDash val="solid"/>
          </a:ln>
        </p:spPr>
      </p:sp>
      <p:pic>
        <p:nvPicPr>
          <p:cNvPr id="10" name="Image 1" descr="https://djgurnpwsdoqjscwqbsj.supabase.co/storage/v1/object/public/presentation-templates-data/section16_arrowbox.png">    </p:cNvPr>
          <p:cNvPicPr>
            <a:picLocks noChangeAspect="1"/>
          </p:cNvPicPr>
          <p:nvPr/>
        </p:nvPicPr>
        <p:blipFill>
          <a:blip r:embed="rId3"/>
          <a:stretch>
            <a:fillRect/>
          </a:stretch>
        </p:blipFill>
        <p:spPr>
          <a:xfrm>
            <a:off x="731520" y="2288858"/>
            <a:ext cx="1463040" cy="438912"/>
          </a:xfrm>
          <a:prstGeom prst="rect">
            <a:avLst/>
          </a:prstGeom>
        </p:spPr>
      </p:pic>
      <p:sp>
        <p:nvSpPr>
          <p:cNvPr id="11" name="Text 7"/>
          <p:cNvSpPr/>
          <p:nvPr/>
        </p:nvSpPr>
        <p:spPr>
          <a:xfrm>
            <a:off x="822960" y="2288858"/>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2021</a:t>
            </a:r>
            <a:endParaRPr lang="en-US" sz="1500" dirty="0"/>
          </a:p>
        </p:txBody>
      </p:sp>
      <p:sp>
        <p:nvSpPr>
          <p:cNvPr id="12" name="Text 8"/>
          <p:cNvSpPr/>
          <p:nvPr/>
        </p:nvSpPr>
        <p:spPr>
          <a:xfrm>
            <a:off x="2286000" y="2221992"/>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Early Demonstrations</a:t>
            </a:r>
            <a:endParaRPr lang="en-US" sz="1500" dirty="0"/>
          </a:p>
        </p:txBody>
      </p:sp>
      <p:sp>
        <p:nvSpPr>
          <p:cNvPr id="13" name="Text 9"/>
          <p:cNvSpPr/>
          <p:nvPr/>
        </p:nvSpPr>
        <p:spPr>
          <a:xfrm>
            <a:off x="4114800" y="2221992"/>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Pilot projects demonstrated the viability of liquid green hydrogen, showcasing its potential as a clean fuel alternative. These initiatives emphasized the importance of green hydrogen in reducing carbon emissions and transitioning to sustainable energy sources.</a:t>
            </a:r>
            <a:endParaRPr lang="en-US" sz="1000" dirty="0"/>
          </a:p>
        </p:txBody>
      </p:sp>
      <p:sp>
        <p:nvSpPr>
          <p:cNvPr id="14" name="Shape 10"/>
          <p:cNvSpPr/>
          <p:nvPr/>
        </p:nvSpPr>
        <p:spPr>
          <a:xfrm>
            <a:off x="530352" y="3034665"/>
            <a:ext cx="82296" cy="82296"/>
          </a:xfrm>
          <a:prstGeom prst="ellipse">
            <a:avLst/>
          </a:prstGeom>
          <a:solidFill>
            <a:srgbClr val="FFFFFF"/>
          </a:solidFill>
          <a:ln w="12700">
            <a:solidFill>
              <a:srgbClr val="000000"/>
            </a:solidFill>
            <a:prstDash val="solid"/>
          </a:ln>
        </p:spPr>
      </p:sp>
      <p:pic>
        <p:nvPicPr>
          <p:cNvPr id="15" name="Image 2" descr="https://djgurnpwsdoqjscwqbsj.supabase.co/storage/v1/object/public/presentation-templates-data/section16_arrowbox.png">    </p:cNvPr>
          <p:cNvPicPr>
            <a:picLocks noChangeAspect="1"/>
          </p:cNvPicPr>
          <p:nvPr/>
        </p:nvPicPr>
        <p:blipFill>
          <a:blip r:embed="rId4"/>
          <a:stretch>
            <a:fillRect/>
          </a:stretch>
        </p:blipFill>
        <p:spPr>
          <a:xfrm>
            <a:off x="731520" y="3163253"/>
            <a:ext cx="1463040" cy="438912"/>
          </a:xfrm>
          <a:prstGeom prst="rect">
            <a:avLst/>
          </a:prstGeom>
        </p:spPr>
      </p:pic>
      <p:sp>
        <p:nvSpPr>
          <p:cNvPr id="16" name="Text 11"/>
          <p:cNvSpPr/>
          <p:nvPr/>
        </p:nvSpPr>
        <p:spPr>
          <a:xfrm>
            <a:off x="822960" y="316325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2022</a:t>
            </a:r>
            <a:endParaRPr lang="en-US" sz="1500" dirty="0"/>
          </a:p>
        </p:txBody>
      </p:sp>
      <p:sp>
        <p:nvSpPr>
          <p:cNvPr id="17" name="Text 12"/>
          <p:cNvSpPr/>
          <p:nvPr/>
        </p:nvSpPr>
        <p:spPr>
          <a:xfrm>
            <a:off x="2286000" y="309638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Policy Support</a:t>
            </a:r>
            <a:endParaRPr lang="en-US" sz="1500" dirty="0"/>
          </a:p>
        </p:txBody>
      </p:sp>
      <p:sp>
        <p:nvSpPr>
          <p:cNvPr id="18" name="Text 13"/>
          <p:cNvSpPr/>
          <p:nvPr/>
        </p:nvSpPr>
        <p:spPr>
          <a:xfrm>
            <a:off x="4114800" y="309638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Governments worldwide introduced policies to support green hydrogen production, providing funding and incentives for research and development. This legislative backing highlighted the urgency of transitioning to low-emission energy solutions.</a:t>
            </a:r>
            <a:endParaRPr lang="en-US" sz="1000" dirty="0"/>
          </a:p>
        </p:txBody>
      </p:sp>
      <p:sp>
        <p:nvSpPr>
          <p:cNvPr id="19" name="Shape 14"/>
          <p:cNvSpPr/>
          <p:nvPr/>
        </p:nvSpPr>
        <p:spPr>
          <a:xfrm>
            <a:off x="530352" y="3909060"/>
            <a:ext cx="82296" cy="82296"/>
          </a:xfrm>
          <a:prstGeom prst="ellipse">
            <a:avLst/>
          </a:prstGeom>
          <a:solidFill>
            <a:srgbClr val="FFFFFF"/>
          </a:solidFill>
          <a:ln w="12700">
            <a:solidFill>
              <a:srgbClr val="000000"/>
            </a:solidFill>
            <a:prstDash val="solid"/>
          </a:ln>
        </p:spPr>
      </p:sp>
      <p:pic>
        <p:nvPicPr>
          <p:cNvPr id="20" name="Image 3" descr="https://djgurnpwsdoqjscwqbsj.supabase.co/storage/v1/object/public/presentation-templates-data/section16_arrowbox.png">    </p:cNvPr>
          <p:cNvPicPr>
            <a:picLocks noChangeAspect="1"/>
          </p:cNvPicPr>
          <p:nvPr/>
        </p:nvPicPr>
        <p:blipFill>
          <a:blip r:embed="rId5"/>
          <a:stretch>
            <a:fillRect/>
          </a:stretch>
        </p:blipFill>
        <p:spPr>
          <a:xfrm>
            <a:off x="731520" y="4037648"/>
            <a:ext cx="1463040" cy="438912"/>
          </a:xfrm>
          <a:prstGeom prst="rect">
            <a:avLst/>
          </a:prstGeom>
        </p:spPr>
      </p:pic>
      <p:sp>
        <p:nvSpPr>
          <p:cNvPr id="21" name="Text 15"/>
          <p:cNvSpPr/>
          <p:nvPr/>
        </p:nvSpPr>
        <p:spPr>
          <a:xfrm>
            <a:off x="822960" y="4037648"/>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2023</a:t>
            </a:r>
            <a:endParaRPr lang="en-US" sz="1500" dirty="0"/>
          </a:p>
        </p:txBody>
      </p:sp>
      <p:sp>
        <p:nvSpPr>
          <p:cNvPr id="22" name="Text 16"/>
          <p:cNvSpPr/>
          <p:nvPr/>
        </p:nvSpPr>
        <p:spPr>
          <a:xfrm>
            <a:off x="2286000" y="3970782"/>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Commercialization Efforts</a:t>
            </a:r>
            <a:endParaRPr lang="en-US" sz="1500" dirty="0"/>
          </a:p>
        </p:txBody>
      </p:sp>
      <p:sp>
        <p:nvSpPr>
          <p:cNvPr id="23" name="Text 17"/>
          <p:cNvSpPr/>
          <p:nvPr/>
        </p:nvSpPr>
        <p:spPr>
          <a:xfrm>
            <a:off x="4114800" y="3970782"/>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Countries and companies began large-scale investments in liquid green hydrogen infrastructure, aiming to commercialize the technology. The focus shifted to developing storage, transportation, and distribution systems necessary for widespread implementation.</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514350"/>
            <a:ext cx="8229600" cy="457200"/>
          </a:xfrm>
          <a:prstGeom prst="rect">
            <a:avLst/>
          </a:prstGeom>
          <a:noFill/>
          <a:ln/>
        </p:spPr>
        <p:txBody>
          <a:bodyPr wrap="square" rtlCol="0" anchor="b"/>
          <a:lstStyle/>
          <a:p>
            <a:pPr indent="0" marL="0">
              <a:buNone/>
            </a:pPr>
            <a:r>
              <a:rPr lang="en-US" sz="3000" b="1" dirty="0">
                <a:solidFill>
                  <a:srgbClr val="000000"/>
                </a:solidFill>
                <a:latin typeface="Plus Jakarta Sans" pitchFamily="34" charset="0"/>
                <a:ea typeface="Plus Jakarta Sans" pitchFamily="34" charset="-122"/>
                <a:cs typeface="Plus Jakarta Sans" pitchFamily="34" charset="-120"/>
              </a:rPr>
              <a:t>Liquid Green Hydrogen Explained</a:t>
            </a:r>
            <a:endParaRPr lang="en-US" sz="3000" dirty="0"/>
          </a:p>
        </p:txBody>
      </p:sp>
      <p:sp>
        <p:nvSpPr>
          <p:cNvPr id="3" name="Shape 1"/>
          <p:cNvSpPr/>
          <p:nvPr/>
        </p:nvSpPr>
        <p:spPr>
          <a:xfrm>
            <a:off x="548640" y="1285875"/>
            <a:ext cx="45720" cy="3857625"/>
          </a:xfrm>
          <a:prstGeom prst="rect">
            <a:avLst/>
          </a:prstGeom>
          <a:solidFill>
            <a:srgbClr val="000000"/>
          </a:solidFill>
          <a:ln/>
        </p:spPr>
      </p:sp>
      <p:sp>
        <p:nvSpPr>
          <p:cNvPr id="4" name="Shape 2"/>
          <p:cNvSpPr/>
          <p:nvPr/>
        </p:nvSpPr>
        <p:spPr>
          <a:xfrm>
            <a:off x="530352" y="1285875"/>
            <a:ext cx="82296" cy="82296"/>
          </a:xfrm>
          <a:prstGeom prst="ellipse">
            <a:avLst/>
          </a:prstGeom>
          <a:solidFill>
            <a:srgbClr val="FFFFFF"/>
          </a:solidFill>
          <a:ln w="12700">
            <a:solidFill>
              <a:srgbClr val="000000"/>
            </a:solidFill>
            <a:prstDash val="solid"/>
          </a:ln>
        </p:spPr>
      </p:sp>
      <p:pic>
        <p:nvPicPr>
          <p:cNvPr id="5" name="Image 0" descr="https://djgurnpwsdoqjscwqbsj.supabase.co/storage/v1/object/public/presentation-templates-data/section16_arrowbox.png">    </p:cNvPr>
          <p:cNvPicPr>
            <a:picLocks noChangeAspect="1"/>
          </p:cNvPicPr>
          <p:nvPr/>
        </p:nvPicPr>
        <p:blipFill>
          <a:blip r:embed="rId2"/>
          <a:stretch>
            <a:fillRect/>
          </a:stretch>
        </p:blipFill>
        <p:spPr>
          <a:xfrm>
            <a:off x="731520" y="1414463"/>
            <a:ext cx="1463040" cy="438912"/>
          </a:xfrm>
          <a:prstGeom prst="rect">
            <a:avLst/>
          </a:prstGeom>
        </p:spPr>
      </p:pic>
      <p:sp>
        <p:nvSpPr>
          <p:cNvPr id="6" name="Text 3"/>
          <p:cNvSpPr/>
          <p:nvPr/>
        </p:nvSpPr>
        <p:spPr>
          <a:xfrm>
            <a:off x="822960" y="141446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2025</a:t>
            </a:r>
            <a:endParaRPr lang="en-US" sz="1500" dirty="0"/>
          </a:p>
        </p:txBody>
      </p:sp>
      <p:sp>
        <p:nvSpPr>
          <p:cNvPr id="7" name="Text 4"/>
          <p:cNvSpPr/>
          <p:nvPr/>
        </p:nvSpPr>
        <p:spPr>
          <a:xfrm>
            <a:off x="2286000" y="134759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Global Adoption</a:t>
            </a:r>
            <a:endParaRPr lang="en-US" sz="1500" dirty="0"/>
          </a:p>
        </p:txBody>
      </p:sp>
      <p:sp>
        <p:nvSpPr>
          <p:cNvPr id="8" name="Text 5"/>
          <p:cNvSpPr/>
          <p:nvPr/>
        </p:nvSpPr>
        <p:spPr>
          <a:xfrm>
            <a:off x="4114800" y="134759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Joint efforts among nations and industries led to a significant increase in the adoption of liquid green hydrogen. It emerged as a key player in various sectors, including transportation, industry, and energy storage, helping to meet climate goals.</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0"/>
            <a:ext cx="8229600" cy="914400"/>
          </a:xfrm>
          <a:prstGeom prst="rect">
            <a:avLst/>
          </a:prstGeom>
          <a:noFill/>
          <a:ln/>
        </p:spPr>
        <p:txBody>
          <a:bodyPr wrap="square" rtlCol="0" anchor="ctr"/>
          <a:lstStyle/>
          <a:p>
            <a:pPr algn="l" indent="0" marL="0">
              <a:lnSpc>
                <a:spcPts val="2700"/>
              </a:lnSpc>
              <a:buNone/>
            </a:pPr>
            <a:r>
              <a:rPr lang="en-US" sz="3000" b="1" dirty="0">
                <a:solidFill>
                  <a:srgbClr val="000000"/>
                </a:solidFill>
              </a:rPr>
              <a:t>The Science Behind Hydrogen</a:t>
            </a:r>
            <a:endParaRPr lang="en-US" sz="3000" dirty="0"/>
          </a:p>
        </p:txBody>
      </p:sp>
      <p:sp>
        <p:nvSpPr>
          <p:cNvPr id="3" name="Shape 1"/>
          <p:cNvSpPr/>
          <p:nvPr/>
        </p:nvSpPr>
        <p:spPr>
          <a:xfrm>
            <a:off x="274320" y="1080135"/>
            <a:ext cx="4023360" cy="411480"/>
          </a:xfrm>
          <a:prstGeom prst="roundRect">
            <a:avLst/>
          </a:prstGeom>
          <a:solidFill>
            <a:srgbClr val="F9EFDC"/>
          </a:solidFill>
          <a:ln/>
        </p:spPr>
      </p:sp>
      <p:sp>
        <p:nvSpPr>
          <p:cNvPr id="4" name="Text 2"/>
          <p:cNvSpPr/>
          <p:nvPr/>
        </p:nvSpPr>
        <p:spPr>
          <a:xfrm>
            <a:off x="274320" y="1080135"/>
            <a:ext cx="3474720" cy="411480"/>
          </a:xfrm>
          <a:prstGeom prst="rect">
            <a:avLst/>
          </a:prstGeom>
          <a:noFill/>
          <a:ln/>
        </p:spPr>
        <p:txBody>
          <a:bodyPr wrap="square" rtlCol="0" anchor="ctr"/>
          <a:lstStyle/>
          <a:p>
            <a:pPr algn="l" indent="0" marL="0">
              <a:buNone/>
            </a:pPr>
            <a:r>
              <a:rPr lang="en-US" sz="2000" b="1" dirty="0">
                <a:solidFill>
                  <a:srgbClr val="000000"/>
                </a:solidFill>
                <a:latin typeface="Plus Jakarta Sans" pitchFamily="34" charset="0"/>
                <a:ea typeface="Plus Jakarta Sans" pitchFamily="34" charset="-122"/>
                <a:cs typeface="Plus Jakarta Sans" pitchFamily="34" charset="-120"/>
              </a:rPr>
              <a:t>Benefits of Hydrogen</a:t>
            </a:r>
            <a:endParaRPr lang="en-US" sz="2000" dirty="0"/>
          </a:p>
        </p:txBody>
      </p:sp>
      <p:pic>
        <p:nvPicPr>
          <p:cNvPr id="5" name="Image 0" descr="https://djgurnpwsdoqjscwqbsj.supabase.co/storage/v1/object/public/presentation-templates-data/ThumbsUp_green.png">    </p:cNvPr>
          <p:cNvPicPr>
            <a:picLocks noChangeAspect="1"/>
          </p:cNvPicPr>
          <p:nvPr/>
        </p:nvPicPr>
        <p:blipFill>
          <a:blip r:embed="rId2"/>
          <a:stretch>
            <a:fillRect/>
          </a:stretch>
        </p:blipFill>
        <p:spPr>
          <a:xfrm>
            <a:off x="3840480" y="1131570"/>
            <a:ext cx="320040" cy="334328"/>
          </a:xfrm>
          <a:prstGeom prst="rect">
            <a:avLst/>
          </a:prstGeom>
        </p:spPr>
      </p:pic>
      <p:pic>
        <p:nvPicPr>
          <p:cNvPr id="6" name="Image 1" descr="https://djgurnpwsdoqjscwqbsj.supabase.co/storage/v1/object/public/presentation-templates-data/section16_pros.png">    </p:cNvPr>
          <p:cNvPicPr>
            <a:picLocks noChangeAspect="1"/>
          </p:cNvPicPr>
          <p:nvPr/>
        </p:nvPicPr>
        <p:blipFill>
          <a:blip r:embed="rId3"/>
          <a:stretch>
            <a:fillRect/>
          </a:stretch>
        </p:blipFill>
        <p:spPr>
          <a:xfrm>
            <a:off x="274320" y="1594485"/>
            <a:ext cx="4023360" cy="771525"/>
          </a:xfrm>
          <a:prstGeom prst="rect">
            <a:avLst/>
          </a:prstGeom>
        </p:spPr>
      </p:pic>
      <p:sp>
        <p:nvSpPr>
          <p:cNvPr id="7" name="Text 3"/>
          <p:cNvSpPr/>
          <p:nvPr/>
        </p:nvSpPr>
        <p:spPr>
          <a:xfrm>
            <a:off x="640080" y="16716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Hydrogen is the most abundant element in the universe, making it a readily available resource for various applications.</a:t>
            </a:r>
            <a:endParaRPr lang="en-US" sz="1000" dirty="0"/>
          </a:p>
        </p:txBody>
      </p:sp>
      <p:pic>
        <p:nvPicPr>
          <p:cNvPr id="8" name="Image 2" descr="https://djgurnpwsdoqjscwqbsj.supabase.co/storage/v1/object/public/presentation-templates-data/Checkmark.png">    </p:cNvPr>
          <p:cNvPicPr>
            <a:picLocks noChangeAspect="1"/>
          </p:cNvPicPr>
          <p:nvPr/>
        </p:nvPicPr>
        <p:blipFill>
          <a:blip r:embed="rId4"/>
          <a:stretch>
            <a:fillRect/>
          </a:stretch>
        </p:blipFill>
        <p:spPr>
          <a:xfrm>
            <a:off x="365760" y="1851660"/>
            <a:ext cx="219456" cy="205740"/>
          </a:xfrm>
          <a:prstGeom prst="rect">
            <a:avLst/>
          </a:prstGeom>
        </p:spPr>
      </p:pic>
      <p:pic>
        <p:nvPicPr>
          <p:cNvPr id="9" name="Image 3" descr="https://djgurnpwsdoqjscwqbsj.supabase.co/storage/v1/object/public/presentation-templates-data/section16_pros.png">    </p:cNvPr>
          <p:cNvPicPr>
            <a:picLocks noChangeAspect="1"/>
          </p:cNvPicPr>
          <p:nvPr/>
        </p:nvPicPr>
        <p:blipFill>
          <a:blip r:embed="rId5"/>
          <a:stretch>
            <a:fillRect/>
          </a:stretch>
        </p:blipFill>
        <p:spPr>
          <a:xfrm>
            <a:off x="274320" y="2623185"/>
            <a:ext cx="4023360" cy="771525"/>
          </a:xfrm>
          <a:prstGeom prst="rect">
            <a:avLst/>
          </a:prstGeom>
        </p:spPr>
      </p:pic>
      <p:sp>
        <p:nvSpPr>
          <p:cNvPr id="10" name="Text 4"/>
          <p:cNvSpPr/>
          <p:nvPr/>
        </p:nvSpPr>
        <p:spPr>
          <a:xfrm>
            <a:off x="640080" y="27003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It produces only water vapor when burned, making it an eco-friendly fuel option compared to fossil fuels.</a:t>
            </a:r>
            <a:endParaRPr lang="en-US" sz="1000" dirty="0"/>
          </a:p>
        </p:txBody>
      </p:sp>
      <p:pic>
        <p:nvPicPr>
          <p:cNvPr id="11" name="Image 4" descr="https://djgurnpwsdoqjscwqbsj.supabase.co/storage/v1/object/public/presentation-templates-data/Checkmark.png">    </p:cNvPr>
          <p:cNvPicPr>
            <a:picLocks noChangeAspect="1"/>
          </p:cNvPicPr>
          <p:nvPr/>
        </p:nvPicPr>
        <p:blipFill>
          <a:blip r:embed="rId6"/>
          <a:stretch>
            <a:fillRect/>
          </a:stretch>
        </p:blipFill>
        <p:spPr>
          <a:xfrm>
            <a:off x="365760" y="2880360"/>
            <a:ext cx="219456" cy="205740"/>
          </a:xfrm>
          <a:prstGeom prst="rect">
            <a:avLst/>
          </a:prstGeom>
        </p:spPr>
      </p:pic>
      <p:pic>
        <p:nvPicPr>
          <p:cNvPr id="12" name="Image 5" descr="https://djgurnpwsdoqjscwqbsj.supabase.co/storage/v1/object/public/presentation-templates-data/section16_pros.png">    </p:cNvPr>
          <p:cNvPicPr>
            <a:picLocks noChangeAspect="1"/>
          </p:cNvPicPr>
          <p:nvPr/>
        </p:nvPicPr>
        <p:blipFill>
          <a:blip r:embed="rId7"/>
          <a:stretch>
            <a:fillRect/>
          </a:stretch>
        </p:blipFill>
        <p:spPr>
          <a:xfrm>
            <a:off x="274320" y="3651885"/>
            <a:ext cx="4023360" cy="771525"/>
          </a:xfrm>
          <a:prstGeom prst="rect">
            <a:avLst/>
          </a:prstGeom>
        </p:spPr>
      </p:pic>
      <p:sp>
        <p:nvSpPr>
          <p:cNvPr id="13" name="Text 5"/>
          <p:cNvSpPr/>
          <p:nvPr/>
        </p:nvSpPr>
        <p:spPr>
          <a:xfrm>
            <a:off x="640080" y="37290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Hydrogen fuel cells can provide efficient energy conversion, significantly reducing greenhouse gas emissions in transportation.</a:t>
            </a:r>
            <a:endParaRPr lang="en-US" sz="1000" dirty="0"/>
          </a:p>
        </p:txBody>
      </p:sp>
      <p:pic>
        <p:nvPicPr>
          <p:cNvPr id="14" name="Image 6" descr="https://djgurnpwsdoqjscwqbsj.supabase.co/storage/v1/object/public/presentation-templates-data/Checkmark.png">    </p:cNvPr>
          <p:cNvPicPr>
            <a:picLocks noChangeAspect="1"/>
          </p:cNvPicPr>
          <p:nvPr/>
        </p:nvPicPr>
        <p:blipFill>
          <a:blip r:embed="rId8"/>
          <a:stretch>
            <a:fillRect/>
          </a:stretch>
        </p:blipFill>
        <p:spPr>
          <a:xfrm>
            <a:off x="365760" y="3909060"/>
            <a:ext cx="219456" cy="205740"/>
          </a:xfrm>
          <a:prstGeom prst="rect">
            <a:avLst/>
          </a:prstGeom>
        </p:spPr>
      </p:pic>
      <p:sp>
        <p:nvSpPr>
          <p:cNvPr id="15" name="Shape 6"/>
          <p:cNvSpPr/>
          <p:nvPr/>
        </p:nvSpPr>
        <p:spPr>
          <a:xfrm>
            <a:off x="4663440" y="1080135"/>
            <a:ext cx="4023360" cy="411480"/>
          </a:xfrm>
          <a:prstGeom prst="roundRect">
            <a:avLst/>
          </a:prstGeom>
          <a:solidFill>
            <a:srgbClr val="F9EFDC"/>
          </a:solidFill>
          <a:ln/>
        </p:spPr>
      </p:sp>
      <p:sp>
        <p:nvSpPr>
          <p:cNvPr id="16" name="Text 7"/>
          <p:cNvSpPr/>
          <p:nvPr/>
        </p:nvSpPr>
        <p:spPr>
          <a:xfrm>
            <a:off x="4663440" y="1080135"/>
            <a:ext cx="3474720" cy="411480"/>
          </a:xfrm>
          <a:prstGeom prst="rect">
            <a:avLst/>
          </a:prstGeom>
          <a:noFill/>
          <a:ln/>
        </p:spPr>
        <p:txBody>
          <a:bodyPr wrap="square" rtlCol="0" anchor="ctr"/>
          <a:lstStyle/>
          <a:p>
            <a:pPr algn="l" indent="0" marL="0">
              <a:buNone/>
            </a:pPr>
            <a:r>
              <a:rPr lang="en-US" sz="2000" b="1" dirty="0">
                <a:solidFill>
                  <a:srgbClr val="000000"/>
                </a:solidFill>
                <a:latin typeface="Plus Jakarta Sans" pitchFamily="34" charset="0"/>
                <a:ea typeface="Plus Jakarta Sans" pitchFamily="34" charset="-122"/>
                <a:cs typeface="Plus Jakarta Sans" pitchFamily="34" charset="-120"/>
              </a:rPr>
              <a:t>Drawbacks of Hydrogen</a:t>
            </a:r>
            <a:endParaRPr lang="en-US" sz="2000" dirty="0"/>
          </a:p>
        </p:txBody>
      </p:sp>
      <p:pic>
        <p:nvPicPr>
          <p:cNvPr id="17" name="Image 7" descr="https://djgurnpwsdoqjscwqbsj.supabase.co/storage/v1/object/public/presentation-templates-data/thumbdown_red.png">    </p:cNvPr>
          <p:cNvPicPr>
            <a:picLocks noChangeAspect="1"/>
          </p:cNvPicPr>
          <p:nvPr/>
        </p:nvPicPr>
        <p:blipFill>
          <a:blip r:embed="rId9"/>
          <a:stretch>
            <a:fillRect/>
          </a:stretch>
        </p:blipFill>
        <p:spPr>
          <a:xfrm>
            <a:off x="8229600" y="1183005"/>
            <a:ext cx="274320" cy="257175"/>
          </a:xfrm>
          <a:prstGeom prst="rect">
            <a:avLst/>
          </a:prstGeom>
        </p:spPr>
      </p:pic>
      <p:pic>
        <p:nvPicPr>
          <p:cNvPr id="18" name="Image 8" descr="https://djgurnpwsdoqjscwqbsj.supabase.co/storage/v1/object/public/presentation-templates-data/section16_consbox.png">    </p:cNvPr>
          <p:cNvPicPr>
            <a:picLocks noChangeAspect="1"/>
          </p:cNvPicPr>
          <p:nvPr/>
        </p:nvPicPr>
        <p:blipFill>
          <a:blip r:embed="rId10"/>
          <a:stretch>
            <a:fillRect/>
          </a:stretch>
        </p:blipFill>
        <p:spPr>
          <a:xfrm>
            <a:off x="4663440" y="1594485"/>
            <a:ext cx="4023360" cy="771525"/>
          </a:xfrm>
          <a:prstGeom prst="rect">
            <a:avLst/>
          </a:prstGeom>
        </p:spPr>
      </p:pic>
      <p:sp>
        <p:nvSpPr>
          <p:cNvPr id="19" name="Text 8"/>
          <p:cNvSpPr/>
          <p:nvPr/>
        </p:nvSpPr>
        <p:spPr>
          <a:xfrm>
            <a:off x="5029200" y="16716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Hydrogen production can be energy-intensive, particularly if derived from non-renewable sources, raising concerns about sustainability.</a:t>
            </a:r>
            <a:endParaRPr lang="en-US" sz="1000" dirty="0"/>
          </a:p>
        </p:txBody>
      </p:sp>
      <p:pic>
        <p:nvPicPr>
          <p:cNvPr id="20" name="Image 9" descr="https://djgurnpwsdoqjscwqbsj.supabase.co/storage/v1/object/public/presentation-templates-data/yellow%20checkmark.png">    </p:cNvPr>
          <p:cNvPicPr>
            <a:picLocks noChangeAspect="1"/>
          </p:cNvPicPr>
          <p:nvPr/>
        </p:nvPicPr>
        <p:blipFill>
          <a:blip r:embed="rId11"/>
          <a:stretch>
            <a:fillRect/>
          </a:stretch>
        </p:blipFill>
        <p:spPr>
          <a:xfrm>
            <a:off x="4754880" y="1851660"/>
            <a:ext cx="219456" cy="205740"/>
          </a:xfrm>
          <a:prstGeom prst="rect">
            <a:avLst/>
          </a:prstGeom>
        </p:spPr>
      </p:pic>
      <p:pic>
        <p:nvPicPr>
          <p:cNvPr id="21" name="Image 10" descr="https://djgurnpwsdoqjscwqbsj.supabase.co/storage/v1/object/public/presentation-templates-data/section16_consbox.png">    </p:cNvPr>
          <p:cNvPicPr>
            <a:picLocks noChangeAspect="1"/>
          </p:cNvPicPr>
          <p:nvPr/>
        </p:nvPicPr>
        <p:blipFill>
          <a:blip r:embed="rId12"/>
          <a:stretch>
            <a:fillRect/>
          </a:stretch>
        </p:blipFill>
        <p:spPr>
          <a:xfrm>
            <a:off x="4663440" y="2623185"/>
            <a:ext cx="4023360" cy="771525"/>
          </a:xfrm>
          <a:prstGeom prst="rect">
            <a:avLst/>
          </a:prstGeom>
        </p:spPr>
      </p:pic>
      <p:sp>
        <p:nvSpPr>
          <p:cNvPr id="22" name="Text 9"/>
          <p:cNvSpPr/>
          <p:nvPr/>
        </p:nvSpPr>
        <p:spPr>
          <a:xfrm>
            <a:off x="5029200" y="27003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Storage and transportation of hydrogen pose safety risks due to its flammability and low energy density.</a:t>
            </a:r>
            <a:endParaRPr lang="en-US" sz="1000" dirty="0"/>
          </a:p>
        </p:txBody>
      </p:sp>
      <p:pic>
        <p:nvPicPr>
          <p:cNvPr id="23" name="Image 11" descr="https://djgurnpwsdoqjscwqbsj.supabase.co/storage/v1/object/public/presentation-templates-data/yellow%20checkmark.png">    </p:cNvPr>
          <p:cNvPicPr>
            <a:picLocks noChangeAspect="1"/>
          </p:cNvPicPr>
          <p:nvPr/>
        </p:nvPicPr>
        <p:blipFill>
          <a:blip r:embed="rId13"/>
          <a:stretch>
            <a:fillRect/>
          </a:stretch>
        </p:blipFill>
        <p:spPr>
          <a:xfrm>
            <a:off x="4754880" y="2880360"/>
            <a:ext cx="219456" cy="205740"/>
          </a:xfrm>
          <a:prstGeom prst="rect">
            <a:avLst/>
          </a:prstGeom>
        </p:spPr>
      </p:pic>
      <p:pic>
        <p:nvPicPr>
          <p:cNvPr id="24" name="Image 12" descr="https://djgurnpwsdoqjscwqbsj.supabase.co/storage/v1/object/public/presentation-templates-data/section16_consbox.png">    </p:cNvPr>
          <p:cNvPicPr>
            <a:picLocks noChangeAspect="1"/>
          </p:cNvPicPr>
          <p:nvPr/>
        </p:nvPicPr>
        <p:blipFill>
          <a:blip r:embed="rId14"/>
          <a:stretch>
            <a:fillRect/>
          </a:stretch>
        </p:blipFill>
        <p:spPr>
          <a:xfrm>
            <a:off x="4663440" y="3651885"/>
            <a:ext cx="4023360" cy="771525"/>
          </a:xfrm>
          <a:prstGeom prst="rect">
            <a:avLst/>
          </a:prstGeom>
        </p:spPr>
      </p:pic>
      <p:sp>
        <p:nvSpPr>
          <p:cNvPr id="25" name="Text 10"/>
          <p:cNvSpPr/>
          <p:nvPr/>
        </p:nvSpPr>
        <p:spPr>
          <a:xfrm>
            <a:off x="5029200" y="37290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Current infrastructure for hydrogen distribution is underdeveloped, limiting its widespread use and accessibility.</a:t>
            </a:r>
            <a:endParaRPr lang="en-US" sz="1000" dirty="0"/>
          </a:p>
        </p:txBody>
      </p:sp>
      <p:pic>
        <p:nvPicPr>
          <p:cNvPr id="26" name="Image 13" descr="https://djgurnpwsdoqjscwqbsj.supabase.co/storage/v1/object/public/presentation-templates-data/yellow%20checkmark.png">    </p:cNvPr>
          <p:cNvPicPr>
            <a:picLocks noChangeAspect="1"/>
          </p:cNvPicPr>
          <p:nvPr/>
        </p:nvPicPr>
        <p:blipFill>
          <a:blip r:embed="rId15"/>
          <a:stretch>
            <a:fillRect/>
          </a:stretch>
        </p:blipFill>
        <p:spPr>
          <a:xfrm>
            <a:off x="4754880" y="3909060"/>
            <a:ext cx="219456" cy="2057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0"/>
            <a:ext cx="8229600" cy="914400"/>
          </a:xfrm>
          <a:prstGeom prst="rect">
            <a:avLst/>
          </a:prstGeom>
          <a:noFill/>
          <a:ln/>
        </p:spPr>
        <p:txBody>
          <a:bodyPr wrap="square" rtlCol="0" anchor="ctr"/>
          <a:lstStyle/>
          <a:p>
            <a:pPr algn="l" indent="0" marL="0">
              <a:lnSpc>
                <a:spcPts val="2700"/>
              </a:lnSpc>
              <a:buNone/>
            </a:pPr>
            <a:r>
              <a:rPr lang="en-US" sz="3000" b="1" dirty="0">
                <a:solidFill>
                  <a:srgbClr val="000000"/>
                </a:solidFill>
              </a:rPr>
              <a:t>The Science Behind Hydrogen</a:t>
            </a:r>
            <a:endParaRPr lang="en-US" sz="3000" dirty="0"/>
          </a:p>
        </p:txBody>
      </p:sp>
      <p:sp>
        <p:nvSpPr>
          <p:cNvPr id="3" name="Shape 1"/>
          <p:cNvSpPr/>
          <p:nvPr/>
        </p:nvSpPr>
        <p:spPr>
          <a:xfrm>
            <a:off x="274320" y="1080135"/>
            <a:ext cx="4023360" cy="411480"/>
          </a:xfrm>
          <a:prstGeom prst="roundRect">
            <a:avLst/>
          </a:prstGeom>
          <a:solidFill>
            <a:srgbClr val="F9EFDC"/>
          </a:solidFill>
          <a:ln/>
        </p:spPr>
      </p:sp>
      <p:sp>
        <p:nvSpPr>
          <p:cNvPr id="4" name="Text 2"/>
          <p:cNvSpPr/>
          <p:nvPr/>
        </p:nvSpPr>
        <p:spPr>
          <a:xfrm>
            <a:off x="274320" y="1080135"/>
            <a:ext cx="3474720" cy="411480"/>
          </a:xfrm>
          <a:prstGeom prst="rect">
            <a:avLst/>
          </a:prstGeom>
          <a:noFill/>
          <a:ln/>
        </p:spPr>
        <p:txBody>
          <a:bodyPr wrap="square" rtlCol="0" anchor="ctr"/>
          <a:lstStyle/>
          <a:p>
            <a:pPr algn="l" indent="0" marL="0">
              <a:buNone/>
            </a:pPr>
            <a:r>
              <a:rPr lang="en-US" sz="2000" b="1" dirty="0">
                <a:solidFill>
                  <a:srgbClr val="000000"/>
                </a:solidFill>
                <a:latin typeface="Plus Jakarta Sans" pitchFamily="34" charset="0"/>
                <a:ea typeface="Plus Jakarta Sans" pitchFamily="34" charset="-122"/>
                <a:cs typeface="Plus Jakarta Sans" pitchFamily="34" charset="-120"/>
              </a:rPr>
              <a:t>Benefits of Hydrogen</a:t>
            </a:r>
            <a:endParaRPr lang="en-US" sz="2000" dirty="0"/>
          </a:p>
        </p:txBody>
      </p:sp>
      <p:pic>
        <p:nvPicPr>
          <p:cNvPr id="5" name="Image 0" descr="https://djgurnpwsdoqjscwqbsj.supabase.co/storage/v1/object/public/presentation-templates-data/ThumbsUp_green.png">    </p:cNvPr>
          <p:cNvPicPr>
            <a:picLocks noChangeAspect="1"/>
          </p:cNvPicPr>
          <p:nvPr/>
        </p:nvPicPr>
        <p:blipFill>
          <a:blip r:embed="rId2"/>
          <a:stretch>
            <a:fillRect/>
          </a:stretch>
        </p:blipFill>
        <p:spPr>
          <a:xfrm>
            <a:off x="3840480" y="1131570"/>
            <a:ext cx="320040" cy="334328"/>
          </a:xfrm>
          <a:prstGeom prst="rect">
            <a:avLst/>
          </a:prstGeom>
        </p:spPr>
      </p:pic>
      <p:pic>
        <p:nvPicPr>
          <p:cNvPr id="6" name="Image 1" descr="https://djgurnpwsdoqjscwqbsj.supabase.co/storage/v1/object/public/presentation-templates-data/section16_pros.png">    </p:cNvPr>
          <p:cNvPicPr>
            <a:picLocks noChangeAspect="1"/>
          </p:cNvPicPr>
          <p:nvPr/>
        </p:nvPicPr>
        <p:blipFill>
          <a:blip r:embed="rId3"/>
          <a:stretch>
            <a:fillRect/>
          </a:stretch>
        </p:blipFill>
        <p:spPr>
          <a:xfrm>
            <a:off x="274320" y="1594485"/>
            <a:ext cx="4023360" cy="771525"/>
          </a:xfrm>
          <a:prstGeom prst="rect">
            <a:avLst/>
          </a:prstGeom>
        </p:spPr>
      </p:pic>
      <p:sp>
        <p:nvSpPr>
          <p:cNvPr id="7" name="Text 3"/>
          <p:cNvSpPr/>
          <p:nvPr/>
        </p:nvSpPr>
        <p:spPr>
          <a:xfrm>
            <a:off x="640080" y="16716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Hydrogen can be sourced from water, biomass, and natural gas, offering diverse production pathways.</a:t>
            </a:r>
            <a:endParaRPr lang="en-US" sz="1000" dirty="0"/>
          </a:p>
        </p:txBody>
      </p:sp>
      <p:pic>
        <p:nvPicPr>
          <p:cNvPr id="8" name="Image 2" descr="https://djgurnpwsdoqjscwqbsj.supabase.co/storage/v1/object/public/presentation-templates-data/Checkmark.png">    </p:cNvPr>
          <p:cNvPicPr>
            <a:picLocks noChangeAspect="1"/>
          </p:cNvPicPr>
          <p:nvPr/>
        </p:nvPicPr>
        <p:blipFill>
          <a:blip r:embed="rId4"/>
          <a:stretch>
            <a:fillRect/>
          </a:stretch>
        </p:blipFill>
        <p:spPr>
          <a:xfrm>
            <a:off x="365760" y="1851660"/>
            <a:ext cx="219456" cy="205740"/>
          </a:xfrm>
          <a:prstGeom prst="rect">
            <a:avLst/>
          </a:prstGeom>
        </p:spPr>
      </p:pic>
      <p:sp>
        <p:nvSpPr>
          <p:cNvPr id="9" name="Shape 4"/>
          <p:cNvSpPr/>
          <p:nvPr/>
        </p:nvSpPr>
        <p:spPr>
          <a:xfrm>
            <a:off x="4663440" y="1080135"/>
            <a:ext cx="4023360" cy="411480"/>
          </a:xfrm>
          <a:prstGeom prst="roundRect">
            <a:avLst/>
          </a:prstGeom>
          <a:solidFill>
            <a:srgbClr val="F9EFDC"/>
          </a:solidFill>
          <a:ln/>
        </p:spPr>
      </p:sp>
      <p:sp>
        <p:nvSpPr>
          <p:cNvPr id="10" name="Text 5"/>
          <p:cNvSpPr/>
          <p:nvPr/>
        </p:nvSpPr>
        <p:spPr>
          <a:xfrm>
            <a:off x="4663440" y="1080135"/>
            <a:ext cx="3474720" cy="411480"/>
          </a:xfrm>
          <a:prstGeom prst="rect">
            <a:avLst/>
          </a:prstGeom>
          <a:noFill/>
          <a:ln/>
        </p:spPr>
        <p:txBody>
          <a:bodyPr wrap="square" rtlCol="0" anchor="ctr"/>
          <a:lstStyle/>
          <a:p>
            <a:pPr algn="l" indent="0" marL="0">
              <a:buNone/>
            </a:pPr>
            <a:r>
              <a:rPr lang="en-US" sz="2000" b="1" dirty="0">
                <a:solidFill>
                  <a:srgbClr val="000000"/>
                </a:solidFill>
                <a:latin typeface="Plus Jakarta Sans" pitchFamily="34" charset="0"/>
                <a:ea typeface="Plus Jakarta Sans" pitchFamily="34" charset="-122"/>
                <a:cs typeface="Plus Jakarta Sans" pitchFamily="34" charset="-120"/>
              </a:rPr>
              <a:t>Drawbacks of Hydrogen</a:t>
            </a:r>
            <a:endParaRPr lang="en-US" sz="2000" dirty="0"/>
          </a:p>
        </p:txBody>
      </p:sp>
      <p:pic>
        <p:nvPicPr>
          <p:cNvPr id="11" name="Image 3" descr="https://djgurnpwsdoqjscwqbsj.supabase.co/storage/v1/object/public/presentation-templates-data/thumbdown_red.png">    </p:cNvPr>
          <p:cNvPicPr>
            <a:picLocks noChangeAspect="1"/>
          </p:cNvPicPr>
          <p:nvPr/>
        </p:nvPicPr>
        <p:blipFill>
          <a:blip r:embed="rId5"/>
          <a:stretch>
            <a:fillRect/>
          </a:stretch>
        </p:blipFill>
        <p:spPr>
          <a:xfrm>
            <a:off x="8229600" y="1183005"/>
            <a:ext cx="274320" cy="257175"/>
          </a:xfrm>
          <a:prstGeom prst="rect">
            <a:avLst/>
          </a:prstGeom>
        </p:spPr>
      </p:pic>
      <p:pic>
        <p:nvPicPr>
          <p:cNvPr id="12" name="Image 4" descr="https://djgurnpwsdoqjscwqbsj.supabase.co/storage/v1/object/public/presentation-templates-data/section16_consbox.png">    </p:cNvPr>
          <p:cNvPicPr>
            <a:picLocks noChangeAspect="1"/>
          </p:cNvPicPr>
          <p:nvPr/>
        </p:nvPicPr>
        <p:blipFill>
          <a:blip r:embed="rId6"/>
          <a:stretch>
            <a:fillRect/>
          </a:stretch>
        </p:blipFill>
        <p:spPr>
          <a:xfrm>
            <a:off x="4663440" y="1594485"/>
            <a:ext cx="4023360" cy="771525"/>
          </a:xfrm>
          <a:prstGeom prst="rect">
            <a:avLst/>
          </a:prstGeom>
        </p:spPr>
      </p:pic>
      <p:sp>
        <p:nvSpPr>
          <p:cNvPr id="13" name="Text 6"/>
          <p:cNvSpPr/>
          <p:nvPr/>
        </p:nvSpPr>
        <p:spPr>
          <a:xfrm>
            <a:off x="5029200" y="16716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The cost of producing hydrogen through electrolysis remains high compared to traditional fossil fuels, hindering economic feasibility.</a:t>
            </a:r>
            <a:endParaRPr lang="en-US" sz="1000" dirty="0"/>
          </a:p>
        </p:txBody>
      </p:sp>
      <p:pic>
        <p:nvPicPr>
          <p:cNvPr id="14" name="Image 5" descr="https://djgurnpwsdoqjscwqbsj.supabase.co/storage/v1/object/public/presentation-templates-data/yellow%20checkmark.png">    </p:cNvPr>
          <p:cNvPicPr>
            <a:picLocks noChangeAspect="1"/>
          </p:cNvPicPr>
          <p:nvPr/>
        </p:nvPicPr>
        <p:blipFill>
          <a:blip r:embed="rId7"/>
          <a:stretch>
            <a:fillRect/>
          </a:stretch>
        </p:blipFill>
        <p:spPr>
          <a:xfrm>
            <a:off x="4754880" y="1851660"/>
            <a:ext cx="219456" cy="2057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514350"/>
            <a:ext cx="8229600" cy="457200"/>
          </a:xfrm>
          <a:prstGeom prst="rect">
            <a:avLst/>
          </a:prstGeom>
          <a:noFill/>
          <a:ln/>
        </p:spPr>
        <p:txBody>
          <a:bodyPr wrap="square" rtlCol="0" anchor="b"/>
          <a:lstStyle/>
          <a:p>
            <a:pPr indent="0" marL="0">
              <a:buNone/>
            </a:pPr>
            <a:r>
              <a:rPr lang="en-US" sz="3000" b="1" dirty="0">
                <a:solidFill>
                  <a:srgbClr val="000000"/>
                </a:solidFill>
                <a:latin typeface="Plus Jakarta Sans" pitchFamily="34" charset="0"/>
                <a:ea typeface="Plus Jakarta Sans" pitchFamily="34" charset="-122"/>
                <a:cs typeface="Plus Jakarta Sans" pitchFamily="34" charset="-120"/>
              </a:rPr>
              <a:t>Hydrogen Production Process</a:t>
            </a:r>
            <a:endParaRPr lang="en-US" sz="3000" dirty="0"/>
          </a:p>
        </p:txBody>
      </p:sp>
      <p:sp>
        <p:nvSpPr>
          <p:cNvPr id="3" name="Shape 1"/>
          <p:cNvSpPr/>
          <p:nvPr/>
        </p:nvSpPr>
        <p:spPr>
          <a:xfrm>
            <a:off x="548640" y="1285875"/>
            <a:ext cx="45720" cy="3857625"/>
          </a:xfrm>
          <a:prstGeom prst="rect">
            <a:avLst/>
          </a:prstGeom>
          <a:solidFill>
            <a:srgbClr val="000000"/>
          </a:solidFill>
          <a:ln/>
        </p:spPr>
      </p:sp>
      <p:sp>
        <p:nvSpPr>
          <p:cNvPr id="4" name="Shape 2"/>
          <p:cNvSpPr/>
          <p:nvPr/>
        </p:nvSpPr>
        <p:spPr>
          <a:xfrm>
            <a:off x="530352" y="1285875"/>
            <a:ext cx="82296" cy="82296"/>
          </a:xfrm>
          <a:prstGeom prst="ellipse">
            <a:avLst/>
          </a:prstGeom>
          <a:solidFill>
            <a:srgbClr val="FFFFFF"/>
          </a:solidFill>
          <a:ln w="12700">
            <a:solidFill>
              <a:srgbClr val="000000"/>
            </a:solidFill>
            <a:prstDash val="solid"/>
          </a:ln>
        </p:spPr>
      </p:sp>
      <p:pic>
        <p:nvPicPr>
          <p:cNvPr id="5" name="Image 0" descr="https://djgurnpwsdoqjscwqbsj.supabase.co/storage/v1/object/public/presentation-templates-data/section16_arrowbox.png">    </p:cNvPr>
          <p:cNvPicPr>
            <a:picLocks noChangeAspect="1"/>
          </p:cNvPicPr>
          <p:nvPr/>
        </p:nvPicPr>
        <p:blipFill>
          <a:blip r:embed="rId2"/>
          <a:stretch>
            <a:fillRect/>
          </a:stretch>
        </p:blipFill>
        <p:spPr>
          <a:xfrm>
            <a:off x="731520" y="1414463"/>
            <a:ext cx="1463040" cy="438912"/>
          </a:xfrm>
          <a:prstGeom prst="rect">
            <a:avLst/>
          </a:prstGeom>
        </p:spPr>
      </p:pic>
      <p:sp>
        <p:nvSpPr>
          <p:cNvPr id="6" name="Text 3"/>
          <p:cNvSpPr/>
          <p:nvPr/>
        </p:nvSpPr>
        <p:spPr>
          <a:xfrm>
            <a:off x="822960" y="141446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1800</a:t>
            </a:r>
            <a:endParaRPr lang="en-US" sz="1500" dirty="0"/>
          </a:p>
        </p:txBody>
      </p:sp>
      <p:sp>
        <p:nvSpPr>
          <p:cNvPr id="7" name="Text 4"/>
          <p:cNvSpPr/>
          <p:nvPr/>
        </p:nvSpPr>
        <p:spPr>
          <a:xfrm>
            <a:off x="2286000" y="134759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First Hydrogen Discovery</a:t>
            </a:r>
            <a:endParaRPr lang="en-US" sz="1500" dirty="0"/>
          </a:p>
        </p:txBody>
      </p:sp>
      <p:sp>
        <p:nvSpPr>
          <p:cNvPr id="8" name="Text 5"/>
          <p:cNvSpPr/>
          <p:nvPr/>
        </p:nvSpPr>
        <p:spPr>
          <a:xfrm>
            <a:off x="4114800" y="134759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In 1800, William Nicholson and Anthony Carlisle conducted the first electrolysis of water, discovering hydrogen. This marked a significant milestone in chemistry and opened the door for hydrogen as a potential energy carrier.</a:t>
            </a:r>
            <a:endParaRPr lang="en-US" sz="1000" dirty="0"/>
          </a:p>
        </p:txBody>
      </p:sp>
      <p:sp>
        <p:nvSpPr>
          <p:cNvPr id="9" name="Shape 6"/>
          <p:cNvSpPr/>
          <p:nvPr/>
        </p:nvSpPr>
        <p:spPr>
          <a:xfrm>
            <a:off x="530352" y="2160270"/>
            <a:ext cx="82296" cy="82296"/>
          </a:xfrm>
          <a:prstGeom prst="ellipse">
            <a:avLst/>
          </a:prstGeom>
          <a:solidFill>
            <a:srgbClr val="FFFFFF"/>
          </a:solidFill>
          <a:ln w="12700">
            <a:solidFill>
              <a:srgbClr val="000000"/>
            </a:solidFill>
            <a:prstDash val="solid"/>
          </a:ln>
        </p:spPr>
      </p:sp>
      <p:pic>
        <p:nvPicPr>
          <p:cNvPr id="10" name="Image 1" descr="https://djgurnpwsdoqjscwqbsj.supabase.co/storage/v1/object/public/presentation-templates-data/section16_arrowbox.png">    </p:cNvPr>
          <p:cNvPicPr>
            <a:picLocks noChangeAspect="1"/>
          </p:cNvPicPr>
          <p:nvPr/>
        </p:nvPicPr>
        <p:blipFill>
          <a:blip r:embed="rId3"/>
          <a:stretch>
            <a:fillRect/>
          </a:stretch>
        </p:blipFill>
        <p:spPr>
          <a:xfrm>
            <a:off x="731520" y="2288858"/>
            <a:ext cx="1463040" cy="438912"/>
          </a:xfrm>
          <a:prstGeom prst="rect">
            <a:avLst/>
          </a:prstGeom>
        </p:spPr>
      </p:pic>
      <p:sp>
        <p:nvSpPr>
          <p:cNvPr id="11" name="Text 7"/>
          <p:cNvSpPr/>
          <p:nvPr/>
        </p:nvSpPr>
        <p:spPr>
          <a:xfrm>
            <a:off x="822960" y="2288858"/>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1930</a:t>
            </a:r>
            <a:endParaRPr lang="en-US" sz="1500" dirty="0"/>
          </a:p>
        </p:txBody>
      </p:sp>
      <p:sp>
        <p:nvSpPr>
          <p:cNvPr id="12" name="Text 8"/>
          <p:cNvSpPr/>
          <p:nvPr/>
        </p:nvSpPr>
        <p:spPr>
          <a:xfrm>
            <a:off x="2286000" y="2221992"/>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Industrial Production Begins</a:t>
            </a:r>
            <a:endParaRPr lang="en-US" sz="1500" dirty="0"/>
          </a:p>
        </p:txBody>
      </p:sp>
      <p:sp>
        <p:nvSpPr>
          <p:cNvPr id="13" name="Text 9"/>
          <p:cNvSpPr/>
          <p:nvPr/>
        </p:nvSpPr>
        <p:spPr>
          <a:xfrm>
            <a:off x="4114800" y="2221992"/>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By the 1930s, large-scale hydrogen production began through reforming natural gas. This method was embraced for its efficiency, establishing hydrogen's role in industrial applications, particularly in fertilizers and refining.</a:t>
            </a:r>
            <a:endParaRPr lang="en-US" sz="1000" dirty="0"/>
          </a:p>
        </p:txBody>
      </p:sp>
      <p:sp>
        <p:nvSpPr>
          <p:cNvPr id="14" name="Shape 10"/>
          <p:cNvSpPr/>
          <p:nvPr/>
        </p:nvSpPr>
        <p:spPr>
          <a:xfrm>
            <a:off x="530352" y="3034665"/>
            <a:ext cx="82296" cy="82296"/>
          </a:xfrm>
          <a:prstGeom prst="ellipse">
            <a:avLst/>
          </a:prstGeom>
          <a:solidFill>
            <a:srgbClr val="FFFFFF"/>
          </a:solidFill>
          <a:ln w="12700">
            <a:solidFill>
              <a:srgbClr val="000000"/>
            </a:solidFill>
            <a:prstDash val="solid"/>
          </a:ln>
        </p:spPr>
      </p:sp>
      <p:pic>
        <p:nvPicPr>
          <p:cNvPr id="15" name="Image 2" descr="https://djgurnpwsdoqjscwqbsj.supabase.co/storage/v1/object/public/presentation-templates-data/section16_arrowbox.png">    </p:cNvPr>
          <p:cNvPicPr>
            <a:picLocks noChangeAspect="1"/>
          </p:cNvPicPr>
          <p:nvPr/>
        </p:nvPicPr>
        <p:blipFill>
          <a:blip r:embed="rId4"/>
          <a:stretch>
            <a:fillRect/>
          </a:stretch>
        </p:blipFill>
        <p:spPr>
          <a:xfrm>
            <a:off x="731520" y="3163253"/>
            <a:ext cx="1463040" cy="438912"/>
          </a:xfrm>
          <a:prstGeom prst="rect">
            <a:avLst/>
          </a:prstGeom>
        </p:spPr>
      </p:pic>
      <p:sp>
        <p:nvSpPr>
          <p:cNvPr id="16" name="Text 11"/>
          <p:cNvSpPr/>
          <p:nvPr/>
        </p:nvSpPr>
        <p:spPr>
          <a:xfrm>
            <a:off x="822960" y="316325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1970</a:t>
            </a:r>
            <a:endParaRPr lang="en-US" sz="1500" dirty="0"/>
          </a:p>
        </p:txBody>
      </p:sp>
      <p:sp>
        <p:nvSpPr>
          <p:cNvPr id="17" name="Text 12"/>
          <p:cNvSpPr/>
          <p:nvPr/>
        </p:nvSpPr>
        <p:spPr>
          <a:xfrm>
            <a:off x="2286000" y="309638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Electrolysis Advances</a:t>
            </a:r>
            <a:endParaRPr lang="en-US" sz="1500" dirty="0"/>
          </a:p>
        </p:txBody>
      </p:sp>
      <p:sp>
        <p:nvSpPr>
          <p:cNvPr id="18" name="Text 13"/>
          <p:cNvSpPr/>
          <p:nvPr/>
        </p:nvSpPr>
        <p:spPr>
          <a:xfrm>
            <a:off x="4114800" y="309638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In the 1970s, advancements in electrolysis technology made it a more viable method for hydrogen production. This process provided a cleaner, sustainable alternative, especially when powered by renewable energy sources.</a:t>
            </a:r>
            <a:endParaRPr lang="en-US" sz="1000" dirty="0"/>
          </a:p>
        </p:txBody>
      </p:sp>
      <p:sp>
        <p:nvSpPr>
          <p:cNvPr id="19" name="Shape 14"/>
          <p:cNvSpPr/>
          <p:nvPr/>
        </p:nvSpPr>
        <p:spPr>
          <a:xfrm>
            <a:off x="530352" y="3909060"/>
            <a:ext cx="82296" cy="82296"/>
          </a:xfrm>
          <a:prstGeom prst="ellipse">
            <a:avLst/>
          </a:prstGeom>
          <a:solidFill>
            <a:srgbClr val="FFFFFF"/>
          </a:solidFill>
          <a:ln w="12700">
            <a:solidFill>
              <a:srgbClr val="000000"/>
            </a:solidFill>
            <a:prstDash val="solid"/>
          </a:ln>
        </p:spPr>
      </p:sp>
      <p:pic>
        <p:nvPicPr>
          <p:cNvPr id="20" name="Image 3" descr="https://djgurnpwsdoqjscwqbsj.supabase.co/storage/v1/object/public/presentation-templates-data/section16_arrowbox.png">    </p:cNvPr>
          <p:cNvPicPr>
            <a:picLocks noChangeAspect="1"/>
          </p:cNvPicPr>
          <p:nvPr/>
        </p:nvPicPr>
        <p:blipFill>
          <a:blip r:embed="rId5"/>
          <a:stretch>
            <a:fillRect/>
          </a:stretch>
        </p:blipFill>
        <p:spPr>
          <a:xfrm>
            <a:off x="731520" y="4037648"/>
            <a:ext cx="1463040" cy="438912"/>
          </a:xfrm>
          <a:prstGeom prst="rect">
            <a:avLst/>
          </a:prstGeom>
        </p:spPr>
      </p:pic>
      <p:sp>
        <p:nvSpPr>
          <p:cNvPr id="21" name="Text 15"/>
          <p:cNvSpPr/>
          <p:nvPr/>
        </p:nvSpPr>
        <p:spPr>
          <a:xfrm>
            <a:off x="822960" y="4037648"/>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2000</a:t>
            </a:r>
            <a:endParaRPr lang="en-US" sz="1500" dirty="0"/>
          </a:p>
        </p:txBody>
      </p:sp>
      <p:sp>
        <p:nvSpPr>
          <p:cNvPr id="22" name="Text 16"/>
          <p:cNvSpPr/>
          <p:nvPr/>
        </p:nvSpPr>
        <p:spPr>
          <a:xfrm>
            <a:off x="2286000" y="3970782"/>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Hydrogen Economy Concept</a:t>
            </a:r>
            <a:endParaRPr lang="en-US" sz="1500" dirty="0"/>
          </a:p>
        </p:txBody>
      </p:sp>
      <p:sp>
        <p:nvSpPr>
          <p:cNvPr id="23" name="Text 17"/>
          <p:cNvSpPr/>
          <p:nvPr/>
        </p:nvSpPr>
        <p:spPr>
          <a:xfrm>
            <a:off x="4114800" y="3970782"/>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The early 2000s saw the concept of a 'hydrogen economy' gain traction, emphasizing hydrogen as a clean fuel. Research and investment surged, focusing on production methods, fuel cells, and infrastructure development.</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514350"/>
            <a:ext cx="8229600" cy="457200"/>
          </a:xfrm>
          <a:prstGeom prst="rect">
            <a:avLst/>
          </a:prstGeom>
          <a:noFill/>
          <a:ln/>
        </p:spPr>
        <p:txBody>
          <a:bodyPr wrap="square" rtlCol="0" anchor="b"/>
          <a:lstStyle/>
          <a:p>
            <a:pPr indent="0" marL="0">
              <a:buNone/>
            </a:pPr>
            <a:r>
              <a:rPr lang="en-US" sz="3000" b="1" dirty="0">
                <a:solidFill>
                  <a:srgbClr val="000000"/>
                </a:solidFill>
                <a:latin typeface="Plus Jakarta Sans" pitchFamily="34" charset="0"/>
                <a:ea typeface="Plus Jakarta Sans" pitchFamily="34" charset="-122"/>
                <a:cs typeface="Plus Jakarta Sans" pitchFamily="34" charset="-120"/>
              </a:rPr>
              <a:t>Hydrogen Production Process</a:t>
            </a:r>
            <a:endParaRPr lang="en-US" sz="3000" dirty="0"/>
          </a:p>
        </p:txBody>
      </p:sp>
      <p:sp>
        <p:nvSpPr>
          <p:cNvPr id="3" name="Shape 1"/>
          <p:cNvSpPr/>
          <p:nvPr/>
        </p:nvSpPr>
        <p:spPr>
          <a:xfrm>
            <a:off x="548640" y="1285875"/>
            <a:ext cx="45720" cy="3857625"/>
          </a:xfrm>
          <a:prstGeom prst="rect">
            <a:avLst/>
          </a:prstGeom>
          <a:solidFill>
            <a:srgbClr val="000000"/>
          </a:solidFill>
          <a:ln/>
        </p:spPr>
      </p:sp>
      <p:sp>
        <p:nvSpPr>
          <p:cNvPr id="4" name="Shape 2"/>
          <p:cNvSpPr/>
          <p:nvPr/>
        </p:nvSpPr>
        <p:spPr>
          <a:xfrm>
            <a:off x="530352" y="1285875"/>
            <a:ext cx="82296" cy="82296"/>
          </a:xfrm>
          <a:prstGeom prst="ellipse">
            <a:avLst/>
          </a:prstGeom>
          <a:solidFill>
            <a:srgbClr val="FFFFFF"/>
          </a:solidFill>
          <a:ln w="12700">
            <a:solidFill>
              <a:srgbClr val="000000"/>
            </a:solidFill>
            <a:prstDash val="solid"/>
          </a:ln>
        </p:spPr>
      </p:sp>
      <p:pic>
        <p:nvPicPr>
          <p:cNvPr id="5" name="Image 0" descr="https://djgurnpwsdoqjscwqbsj.supabase.co/storage/v1/object/public/presentation-templates-data/section16_arrowbox.png">    </p:cNvPr>
          <p:cNvPicPr>
            <a:picLocks noChangeAspect="1"/>
          </p:cNvPicPr>
          <p:nvPr/>
        </p:nvPicPr>
        <p:blipFill>
          <a:blip r:embed="rId2"/>
          <a:stretch>
            <a:fillRect/>
          </a:stretch>
        </p:blipFill>
        <p:spPr>
          <a:xfrm>
            <a:off x="731520" y="1414463"/>
            <a:ext cx="1463040" cy="438912"/>
          </a:xfrm>
          <a:prstGeom prst="rect">
            <a:avLst/>
          </a:prstGeom>
        </p:spPr>
      </p:pic>
      <p:sp>
        <p:nvSpPr>
          <p:cNvPr id="6" name="Text 3"/>
          <p:cNvSpPr/>
          <p:nvPr/>
        </p:nvSpPr>
        <p:spPr>
          <a:xfrm>
            <a:off x="822960" y="141446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2020</a:t>
            </a:r>
            <a:endParaRPr lang="en-US" sz="1500" dirty="0"/>
          </a:p>
        </p:txBody>
      </p:sp>
      <p:sp>
        <p:nvSpPr>
          <p:cNvPr id="7" name="Text 4"/>
          <p:cNvSpPr/>
          <p:nvPr/>
        </p:nvSpPr>
        <p:spPr>
          <a:xfrm>
            <a:off x="2286000" y="134759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Green Hydrogen Emergence</a:t>
            </a:r>
            <a:endParaRPr lang="en-US" sz="1500" dirty="0"/>
          </a:p>
        </p:txBody>
      </p:sp>
      <p:sp>
        <p:nvSpPr>
          <p:cNvPr id="8" name="Text 5"/>
          <p:cNvSpPr/>
          <p:nvPr/>
        </p:nvSpPr>
        <p:spPr>
          <a:xfrm>
            <a:off x="4114800" y="134759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By 2020, green hydrogen gained popularity due to its production from renewable sources, like solar and wind. This marked a pivotal change in energy practices, signaling a shift towards sustainable and eco-friendly solutions.</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514350"/>
            <a:ext cx="8229600" cy="457200"/>
          </a:xfrm>
          <a:prstGeom prst="rect">
            <a:avLst/>
          </a:prstGeom>
          <a:noFill/>
          <a:ln/>
        </p:spPr>
        <p:txBody>
          <a:bodyPr wrap="square" rtlCol="0" anchor="b"/>
          <a:lstStyle/>
          <a:p>
            <a:pPr indent="0" marL="0">
              <a:buNone/>
            </a:pPr>
            <a:r>
              <a:rPr lang="en-US" sz="3000" b="1" dirty="0">
                <a:solidFill>
                  <a:srgbClr val="000000"/>
                </a:solidFill>
                <a:latin typeface="Plus Jakarta Sans" pitchFamily="34" charset="0"/>
                <a:ea typeface="Plus Jakarta Sans" pitchFamily="34" charset="-122"/>
                <a:cs typeface="Plus Jakarta Sans" pitchFamily="34" charset="-120"/>
              </a:rPr>
              <a:t>Sustainable Usages of Green Hydrogen</a:t>
            </a:r>
            <a:endParaRPr lang="en-US" sz="3000" dirty="0"/>
          </a:p>
        </p:txBody>
      </p:sp>
      <p:sp>
        <p:nvSpPr>
          <p:cNvPr id="3" name="Shape 1"/>
          <p:cNvSpPr/>
          <p:nvPr/>
        </p:nvSpPr>
        <p:spPr>
          <a:xfrm>
            <a:off x="548640" y="1285875"/>
            <a:ext cx="45720" cy="3857625"/>
          </a:xfrm>
          <a:prstGeom prst="rect">
            <a:avLst/>
          </a:prstGeom>
          <a:solidFill>
            <a:srgbClr val="000000"/>
          </a:solidFill>
          <a:ln/>
        </p:spPr>
      </p:sp>
      <p:sp>
        <p:nvSpPr>
          <p:cNvPr id="4" name="Shape 2"/>
          <p:cNvSpPr/>
          <p:nvPr/>
        </p:nvSpPr>
        <p:spPr>
          <a:xfrm>
            <a:off x="530352" y="1285875"/>
            <a:ext cx="82296" cy="82296"/>
          </a:xfrm>
          <a:prstGeom prst="ellipse">
            <a:avLst/>
          </a:prstGeom>
          <a:solidFill>
            <a:srgbClr val="FFFFFF"/>
          </a:solidFill>
          <a:ln w="12700">
            <a:solidFill>
              <a:srgbClr val="000000"/>
            </a:solidFill>
            <a:prstDash val="solid"/>
          </a:ln>
        </p:spPr>
      </p:sp>
      <p:pic>
        <p:nvPicPr>
          <p:cNvPr id="5" name="Image 0" descr="https://djgurnpwsdoqjscwqbsj.supabase.co/storage/v1/object/public/presentation-templates-data/section16_arrowbox.png">    </p:cNvPr>
          <p:cNvPicPr>
            <a:picLocks noChangeAspect="1"/>
          </p:cNvPicPr>
          <p:nvPr/>
        </p:nvPicPr>
        <p:blipFill>
          <a:blip r:embed="rId2"/>
          <a:stretch>
            <a:fillRect/>
          </a:stretch>
        </p:blipFill>
        <p:spPr>
          <a:xfrm>
            <a:off x="731520" y="1414463"/>
            <a:ext cx="1463040" cy="438912"/>
          </a:xfrm>
          <a:prstGeom prst="rect">
            <a:avLst/>
          </a:prstGeom>
        </p:spPr>
      </p:pic>
      <p:sp>
        <p:nvSpPr>
          <p:cNvPr id="6" name="Text 3"/>
          <p:cNvSpPr/>
          <p:nvPr/>
        </p:nvSpPr>
        <p:spPr>
          <a:xfrm>
            <a:off x="822960" y="141446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2021</a:t>
            </a:r>
            <a:endParaRPr lang="en-US" sz="1500" dirty="0"/>
          </a:p>
        </p:txBody>
      </p:sp>
      <p:sp>
        <p:nvSpPr>
          <p:cNvPr id="7" name="Text 4"/>
          <p:cNvSpPr/>
          <p:nvPr/>
        </p:nvSpPr>
        <p:spPr>
          <a:xfrm>
            <a:off x="2286000" y="134759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Energy Sector Revolution</a:t>
            </a:r>
            <a:endParaRPr lang="en-US" sz="1500" dirty="0"/>
          </a:p>
        </p:txBody>
      </p:sp>
      <p:sp>
        <p:nvSpPr>
          <p:cNvPr id="8" name="Text 5"/>
          <p:cNvSpPr/>
          <p:nvPr/>
        </p:nvSpPr>
        <p:spPr>
          <a:xfrm>
            <a:off x="4114800" y="134759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In 2021, major energy companies began investing heavily in green hydrogen projects, aiming to decarbonize their energy sources. Green hydrogen offers a clean alternative to fossil fuels, facilitating energy storage and grid balancing.</a:t>
            </a:r>
            <a:endParaRPr lang="en-US" sz="1000" dirty="0"/>
          </a:p>
        </p:txBody>
      </p:sp>
      <p:sp>
        <p:nvSpPr>
          <p:cNvPr id="9" name="Shape 6"/>
          <p:cNvSpPr/>
          <p:nvPr/>
        </p:nvSpPr>
        <p:spPr>
          <a:xfrm>
            <a:off x="530352" y="2160270"/>
            <a:ext cx="82296" cy="82296"/>
          </a:xfrm>
          <a:prstGeom prst="ellipse">
            <a:avLst/>
          </a:prstGeom>
          <a:solidFill>
            <a:srgbClr val="FFFFFF"/>
          </a:solidFill>
          <a:ln w="12700">
            <a:solidFill>
              <a:srgbClr val="000000"/>
            </a:solidFill>
            <a:prstDash val="solid"/>
          </a:ln>
        </p:spPr>
      </p:sp>
      <p:pic>
        <p:nvPicPr>
          <p:cNvPr id="10" name="Image 1" descr="https://djgurnpwsdoqjscwqbsj.supabase.co/storage/v1/object/public/presentation-templates-data/section16_arrowbox.png">    </p:cNvPr>
          <p:cNvPicPr>
            <a:picLocks noChangeAspect="1"/>
          </p:cNvPicPr>
          <p:nvPr/>
        </p:nvPicPr>
        <p:blipFill>
          <a:blip r:embed="rId3"/>
          <a:stretch>
            <a:fillRect/>
          </a:stretch>
        </p:blipFill>
        <p:spPr>
          <a:xfrm>
            <a:off x="731520" y="2288858"/>
            <a:ext cx="1463040" cy="438912"/>
          </a:xfrm>
          <a:prstGeom prst="rect">
            <a:avLst/>
          </a:prstGeom>
        </p:spPr>
      </p:pic>
      <p:sp>
        <p:nvSpPr>
          <p:cNvPr id="11" name="Text 7"/>
          <p:cNvSpPr/>
          <p:nvPr/>
        </p:nvSpPr>
        <p:spPr>
          <a:xfrm>
            <a:off x="822960" y="2288858"/>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2022</a:t>
            </a:r>
            <a:endParaRPr lang="en-US" sz="1500" dirty="0"/>
          </a:p>
        </p:txBody>
      </p:sp>
      <p:sp>
        <p:nvSpPr>
          <p:cNvPr id="12" name="Text 8"/>
          <p:cNvSpPr/>
          <p:nvPr/>
        </p:nvSpPr>
        <p:spPr>
          <a:xfrm>
            <a:off x="2286000" y="2221992"/>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Transport Transformation</a:t>
            </a:r>
            <a:endParaRPr lang="en-US" sz="1500" dirty="0"/>
          </a:p>
        </p:txBody>
      </p:sp>
      <p:sp>
        <p:nvSpPr>
          <p:cNvPr id="13" name="Text 9"/>
          <p:cNvSpPr/>
          <p:nvPr/>
        </p:nvSpPr>
        <p:spPr>
          <a:xfrm>
            <a:off x="4114800" y="2221992"/>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By 2022, automotive and shipping industries adopted green hydrogen as a fuel source. With advancements in hydrogen fuel cell technology, companies like Toyota and Hyundai launched vehicles, showcasing green hydrogen's potential for zero-emission transportation.</a:t>
            </a:r>
            <a:endParaRPr lang="en-US" sz="1000" dirty="0"/>
          </a:p>
        </p:txBody>
      </p:sp>
      <p:sp>
        <p:nvSpPr>
          <p:cNvPr id="14" name="Shape 10"/>
          <p:cNvSpPr/>
          <p:nvPr/>
        </p:nvSpPr>
        <p:spPr>
          <a:xfrm>
            <a:off x="530352" y="3034665"/>
            <a:ext cx="82296" cy="82296"/>
          </a:xfrm>
          <a:prstGeom prst="ellipse">
            <a:avLst/>
          </a:prstGeom>
          <a:solidFill>
            <a:srgbClr val="FFFFFF"/>
          </a:solidFill>
          <a:ln w="12700">
            <a:solidFill>
              <a:srgbClr val="000000"/>
            </a:solidFill>
            <a:prstDash val="solid"/>
          </a:ln>
        </p:spPr>
      </p:sp>
      <p:pic>
        <p:nvPicPr>
          <p:cNvPr id="15" name="Image 2" descr="https://djgurnpwsdoqjscwqbsj.supabase.co/storage/v1/object/public/presentation-templates-data/section16_arrowbox.png">    </p:cNvPr>
          <p:cNvPicPr>
            <a:picLocks noChangeAspect="1"/>
          </p:cNvPicPr>
          <p:nvPr/>
        </p:nvPicPr>
        <p:blipFill>
          <a:blip r:embed="rId4"/>
          <a:stretch>
            <a:fillRect/>
          </a:stretch>
        </p:blipFill>
        <p:spPr>
          <a:xfrm>
            <a:off x="731520" y="3163253"/>
            <a:ext cx="1463040" cy="438912"/>
          </a:xfrm>
          <a:prstGeom prst="rect">
            <a:avLst/>
          </a:prstGeom>
        </p:spPr>
      </p:pic>
      <p:sp>
        <p:nvSpPr>
          <p:cNvPr id="16" name="Text 11"/>
          <p:cNvSpPr/>
          <p:nvPr/>
        </p:nvSpPr>
        <p:spPr>
          <a:xfrm>
            <a:off x="822960" y="316325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2023</a:t>
            </a:r>
            <a:endParaRPr lang="en-US" sz="1500" dirty="0"/>
          </a:p>
        </p:txBody>
      </p:sp>
      <p:sp>
        <p:nvSpPr>
          <p:cNvPr id="17" name="Text 12"/>
          <p:cNvSpPr/>
          <p:nvPr/>
        </p:nvSpPr>
        <p:spPr>
          <a:xfrm>
            <a:off x="2286000" y="309638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Industrial Decarbonization</a:t>
            </a:r>
            <a:endParaRPr lang="en-US" sz="1500" dirty="0"/>
          </a:p>
        </p:txBody>
      </p:sp>
      <p:sp>
        <p:nvSpPr>
          <p:cNvPr id="18" name="Text 13"/>
          <p:cNvSpPr/>
          <p:nvPr/>
        </p:nvSpPr>
        <p:spPr>
          <a:xfrm>
            <a:off x="4114800" y="309638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In 2023, industries like steel and cement production embraced green hydrogen to reduce carbon emissions. This shift not only aligns with environmental regulations but also positions these sectors as leaders in sustainable manufacturing.</a:t>
            </a:r>
            <a:endParaRPr lang="en-US" sz="1000" dirty="0"/>
          </a:p>
        </p:txBody>
      </p:sp>
      <p:sp>
        <p:nvSpPr>
          <p:cNvPr id="19" name="Shape 14"/>
          <p:cNvSpPr/>
          <p:nvPr/>
        </p:nvSpPr>
        <p:spPr>
          <a:xfrm>
            <a:off x="530352" y="3909060"/>
            <a:ext cx="82296" cy="82296"/>
          </a:xfrm>
          <a:prstGeom prst="ellipse">
            <a:avLst/>
          </a:prstGeom>
          <a:solidFill>
            <a:srgbClr val="FFFFFF"/>
          </a:solidFill>
          <a:ln w="12700">
            <a:solidFill>
              <a:srgbClr val="000000"/>
            </a:solidFill>
            <a:prstDash val="solid"/>
          </a:ln>
        </p:spPr>
      </p:sp>
      <p:pic>
        <p:nvPicPr>
          <p:cNvPr id="20" name="Image 3" descr="https://djgurnpwsdoqjscwqbsj.supabase.co/storage/v1/object/public/presentation-templates-data/section16_arrowbox.png">    </p:cNvPr>
          <p:cNvPicPr>
            <a:picLocks noChangeAspect="1"/>
          </p:cNvPicPr>
          <p:nvPr/>
        </p:nvPicPr>
        <p:blipFill>
          <a:blip r:embed="rId5"/>
          <a:stretch>
            <a:fillRect/>
          </a:stretch>
        </p:blipFill>
        <p:spPr>
          <a:xfrm>
            <a:off x="731520" y="4037648"/>
            <a:ext cx="1463040" cy="438912"/>
          </a:xfrm>
          <a:prstGeom prst="rect">
            <a:avLst/>
          </a:prstGeom>
        </p:spPr>
      </p:pic>
      <p:sp>
        <p:nvSpPr>
          <p:cNvPr id="21" name="Text 15"/>
          <p:cNvSpPr/>
          <p:nvPr/>
        </p:nvSpPr>
        <p:spPr>
          <a:xfrm>
            <a:off x="822960" y="4037648"/>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2024</a:t>
            </a:r>
            <a:endParaRPr lang="en-US" sz="1500" dirty="0"/>
          </a:p>
        </p:txBody>
      </p:sp>
      <p:sp>
        <p:nvSpPr>
          <p:cNvPr id="22" name="Text 16"/>
          <p:cNvSpPr/>
          <p:nvPr/>
        </p:nvSpPr>
        <p:spPr>
          <a:xfrm>
            <a:off x="2286000" y="3970782"/>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Hydrogen Economy Growth</a:t>
            </a:r>
            <a:endParaRPr lang="en-US" sz="1500" dirty="0"/>
          </a:p>
        </p:txBody>
      </p:sp>
      <p:sp>
        <p:nvSpPr>
          <p:cNvPr id="23" name="Text 17"/>
          <p:cNvSpPr/>
          <p:nvPr/>
        </p:nvSpPr>
        <p:spPr>
          <a:xfrm>
            <a:off x="4114800" y="3970782"/>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Looking ahead to 2024, the hydrogen economy is set to expand with the establishment of hydrogen hubs. Investments in infrastructure and technology will promote the widespread adoption of green hydrogen across diverse sectors.</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0"/>
            <a:ext cx="8229600" cy="914400"/>
          </a:xfrm>
          <a:prstGeom prst="rect">
            <a:avLst/>
          </a:prstGeom>
          <a:noFill/>
          <a:ln/>
        </p:spPr>
        <p:txBody>
          <a:bodyPr wrap="square" rtlCol="0" anchor="ctr"/>
          <a:lstStyle/>
          <a:p>
            <a:pPr algn="l" indent="0" marL="0">
              <a:lnSpc>
                <a:spcPts val="2700"/>
              </a:lnSpc>
              <a:buNone/>
            </a:pPr>
            <a:r>
              <a:rPr lang="en-US" sz="3000" b="1" dirty="0">
                <a:solidFill>
                  <a:srgbClr val="000000"/>
                </a:solidFill>
              </a:rPr>
              <a:t>Maritime Engineering Innovations</a:t>
            </a:r>
            <a:endParaRPr lang="en-US" sz="3000" dirty="0"/>
          </a:p>
        </p:txBody>
      </p:sp>
      <p:sp>
        <p:nvSpPr>
          <p:cNvPr id="3" name="Shape 1"/>
          <p:cNvSpPr/>
          <p:nvPr/>
        </p:nvSpPr>
        <p:spPr>
          <a:xfrm>
            <a:off x="274320" y="1080135"/>
            <a:ext cx="4023360" cy="411480"/>
          </a:xfrm>
          <a:prstGeom prst="roundRect">
            <a:avLst/>
          </a:prstGeom>
          <a:solidFill>
            <a:srgbClr val="F9EFDC"/>
          </a:solidFill>
          <a:ln/>
        </p:spPr>
      </p:sp>
      <p:sp>
        <p:nvSpPr>
          <p:cNvPr id="4" name="Text 2"/>
          <p:cNvSpPr/>
          <p:nvPr/>
        </p:nvSpPr>
        <p:spPr>
          <a:xfrm>
            <a:off x="274320" y="1080135"/>
            <a:ext cx="3474720" cy="411480"/>
          </a:xfrm>
          <a:prstGeom prst="rect">
            <a:avLst/>
          </a:prstGeom>
          <a:noFill/>
          <a:ln/>
        </p:spPr>
        <p:txBody>
          <a:bodyPr wrap="square" rtlCol="0" anchor="ctr"/>
          <a:lstStyle/>
          <a:p>
            <a:pPr algn="l" indent="0" marL="0">
              <a:buNone/>
            </a:pPr>
            <a:r>
              <a:rPr lang="en-US" sz="2000" b="1" dirty="0">
                <a:solidFill>
                  <a:srgbClr val="000000"/>
                </a:solidFill>
                <a:latin typeface="Plus Jakarta Sans" pitchFamily="34" charset="0"/>
                <a:ea typeface="Plus Jakarta Sans" pitchFamily="34" charset="-122"/>
                <a:cs typeface="Plus Jakarta Sans" pitchFamily="34" charset="-120"/>
              </a:rPr>
              <a:t>Benefits of Green Technologies</a:t>
            </a:r>
            <a:endParaRPr lang="en-US" sz="2000" dirty="0"/>
          </a:p>
        </p:txBody>
      </p:sp>
      <p:pic>
        <p:nvPicPr>
          <p:cNvPr id="5" name="Image 0" descr="https://djgurnpwsdoqjscwqbsj.supabase.co/storage/v1/object/public/presentation-templates-data/ThumbsUp_green.png">    </p:cNvPr>
          <p:cNvPicPr>
            <a:picLocks noChangeAspect="1"/>
          </p:cNvPicPr>
          <p:nvPr/>
        </p:nvPicPr>
        <p:blipFill>
          <a:blip r:embed="rId2"/>
          <a:stretch>
            <a:fillRect/>
          </a:stretch>
        </p:blipFill>
        <p:spPr>
          <a:xfrm>
            <a:off x="3840480" y="1131570"/>
            <a:ext cx="320040" cy="334328"/>
          </a:xfrm>
          <a:prstGeom prst="rect">
            <a:avLst/>
          </a:prstGeom>
        </p:spPr>
      </p:pic>
      <p:pic>
        <p:nvPicPr>
          <p:cNvPr id="6" name="Image 1" descr="https://djgurnpwsdoqjscwqbsj.supabase.co/storage/v1/object/public/presentation-templates-data/section16_pros.png">    </p:cNvPr>
          <p:cNvPicPr>
            <a:picLocks noChangeAspect="1"/>
          </p:cNvPicPr>
          <p:nvPr/>
        </p:nvPicPr>
        <p:blipFill>
          <a:blip r:embed="rId3"/>
          <a:stretch>
            <a:fillRect/>
          </a:stretch>
        </p:blipFill>
        <p:spPr>
          <a:xfrm>
            <a:off x="274320" y="1594485"/>
            <a:ext cx="4023360" cy="771525"/>
          </a:xfrm>
          <a:prstGeom prst="rect">
            <a:avLst/>
          </a:prstGeom>
        </p:spPr>
      </p:pic>
      <p:sp>
        <p:nvSpPr>
          <p:cNvPr id="7" name="Text 3"/>
          <p:cNvSpPr/>
          <p:nvPr/>
        </p:nvSpPr>
        <p:spPr>
          <a:xfrm>
            <a:off x="640080" y="16716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Green technologies reduce environmental impact, leading to cleaner oceans and sustainable marine ecosystems.</a:t>
            </a:r>
            <a:endParaRPr lang="en-US" sz="1000" dirty="0"/>
          </a:p>
        </p:txBody>
      </p:sp>
      <p:pic>
        <p:nvPicPr>
          <p:cNvPr id="8" name="Image 2" descr="https://djgurnpwsdoqjscwqbsj.supabase.co/storage/v1/object/public/presentation-templates-data/Checkmark.png">    </p:cNvPr>
          <p:cNvPicPr>
            <a:picLocks noChangeAspect="1"/>
          </p:cNvPicPr>
          <p:nvPr/>
        </p:nvPicPr>
        <p:blipFill>
          <a:blip r:embed="rId4"/>
          <a:stretch>
            <a:fillRect/>
          </a:stretch>
        </p:blipFill>
        <p:spPr>
          <a:xfrm>
            <a:off x="365760" y="1851660"/>
            <a:ext cx="219456" cy="205740"/>
          </a:xfrm>
          <a:prstGeom prst="rect">
            <a:avLst/>
          </a:prstGeom>
        </p:spPr>
      </p:pic>
      <p:pic>
        <p:nvPicPr>
          <p:cNvPr id="9" name="Image 3" descr="https://djgurnpwsdoqjscwqbsj.supabase.co/storage/v1/object/public/presentation-templates-data/section16_pros.png">    </p:cNvPr>
          <p:cNvPicPr>
            <a:picLocks noChangeAspect="1"/>
          </p:cNvPicPr>
          <p:nvPr/>
        </p:nvPicPr>
        <p:blipFill>
          <a:blip r:embed="rId5"/>
          <a:stretch>
            <a:fillRect/>
          </a:stretch>
        </p:blipFill>
        <p:spPr>
          <a:xfrm>
            <a:off x="274320" y="2623185"/>
            <a:ext cx="4023360" cy="771525"/>
          </a:xfrm>
          <a:prstGeom prst="rect">
            <a:avLst/>
          </a:prstGeom>
        </p:spPr>
      </p:pic>
      <p:sp>
        <p:nvSpPr>
          <p:cNvPr id="10" name="Text 4"/>
          <p:cNvSpPr/>
          <p:nvPr/>
        </p:nvSpPr>
        <p:spPr>
          <a:xfrm>
            <a:off x="640080" y="27003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Innovative designs improve energy efficiency, lowering operational costs for shipping companies.</a:t>
            </a:r>
            <a:endParaRPr lang="en-US" sz="1000" dirty="0"/>
          </a:p>
        </p:txBody>
      </p:sp>
      <p:pic>
        <p:nvPicPr>
          <p:cNvPr id="11" name="Image 4" descr="https://djgurnpwsdoqjscwqbsj.supabase.co/storage/v1/object/public/presentation-templates-data/Checkmark.png">    </p:cNvPr>
          <p:cNvPicPr>
            <a:picLocks noChangeAspect="1"/>
          </p:cNvPicPr>
          <p:nvPr/>
        </p:nvPicPr>
        <p:blipFill>
          <a:blip r:embed="rId6"/>
          <a:stretch>
            <a:fillRect/>
          </a:stretch>
        </p:blipFill>
        <p:spPr>
          <a:xfrm>
            <a:off x="365760" y="2880360"/>
            <a:ext cx="219456" cy="205740"/>
          </a:xfrm>
          <a:prstGeom prst="rect">
            <a:avLst/>
          </a:prstGeom>
        </p:spPr>
      </p:pic>
      <p:pic>
        <p:nvPicPr>
          <p:cNvPr id="12" name="Image 5" descr="https://djgurnpwsdoqjscwqbsj.supabase.co/storage/v1/object/public/presentation-templates-data/section16_pros.png">    </p:cNvPr>
          <p:cNvPicPr>
            <a:picLocks noChangeAspect="1"/>
          </p:cNvPicPr>
          <p:nvPr/>
        </p:nvPicPr>
        <p:blipFill>
          <a:blip r:embed="rId7"/>
          <a:stretch>
            <a:fillRect/>
          </a:stretch>
        </p:blipFill>
        <p:spPr>
          <a:xfrm>
            <a:off x="274320" y="3651885"/>
            <a:ext cx="4023360" cy="771525"/>
          </a:xfrm>
          <a:prstGeom prst="rect">
            <a:avLst/>
          </a:prstGeom>
        </p:spPr>
      </p:pic>
      <p:sp>
        <p:nvSpPr>
          <p:cNvPr id="13" name="Text 5"/>
          <p:cNvSpPr/>
          <p:nvPr/>
        </p:nvSpPr>
        <p:spPr>
          <a:xfrm>
            <a:off x="640080" y="37290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Enhanced safety features in modern vessels protect crew and cargo while complying with regulations.</a:t>
            </a:r>
            <a:endParaRPr lang="en-US" sz="1000" dirty="0"/>
          </a:p>
        </p:txBody>
      </p:sp>
      <p:pic>
        <p:nvPicPr>
          <p:cNvPr id="14" name="Image 6" descr="https://djgurnpwsdoqjscwqbsj.supabase.co/storage/v1/object/public/presentation-templates-data/Checkmark.png">    </p:cNvPr>
          <p:cNvPicPr>
            <a:picLocks noChangeAspect="1"/>
          </p:cNvPicPr>
          <p:nvPr/>
        </p:nvPicPr>
        <p:blipFill>
          <a:blip r:embed="rId8"/>
          <a:stretch>
            <a:fillRect/>
          </a:stretch>
        </p:blipFill>
        <p:spPr>
          <a:xfrm>
            <a:off x="365760" y="3909060"/>
            <a:ext cx="219456" cy="205740"/>
          </a:xfrm>
          <a:prstGeom prst="rect">
            <a:avLst/>
          </a:prstGeom>
        </p:spPr>
      </p:pic>
      <p:sp>
        <p:nvSpPr>
          <p:cNvPr id="15" name="Shape 6"/>
          <p:cNvSpPr/>
          <p:nvPr/>
        </p:nvSpPr>
        <p:spPr>
          <a:xfrm>
            <a:off x="4663440" y="1080135"/>
            <a:ext cx="4023360" cy="411480"/>
          </a:xfrm>
          <a:prstGeom prst="roundRect">
            <a:avLst/>
          </a:prstGeom>
          <a:solidFill>
            <a:srgbClr val="F9EFDC"/>
          </a:solidFill>
          <a:ln/>
        </p:spPr>
      </p:sp>
      <p:sp>
        <p:nvSpPr>
          <p:cNvPr id="16" name="Text 7"/>
          <p:cNvSpPr/>
          <p:nvPr/>
        </p:nvSpPr>
        <p:spPr>
          <a:xfrm>
            <a:off x="4663440" y="1080135"/>
            <a:ext cx="3474720" cy="411480"/>
          </a:xfrm>
          <a:prstGeom prst="rect">
            <a:avLst/>
          </a:prstGeom>
          <a:noFill/>
          <a:ln/>
        </p:spPr>
        <p:txBody>
          <a:bodyPr wrap="square" rtlCol="0" anchor="ctr"/>
          <a:lstStyle/>
          <a:p>
            <a:pPr algn="l" indent="0" marL="0">
              <a:buNone/>
            </a:pPr>
            <a:r>
              <a:rPr lang="en-US" sz="2000" b="1" dirty="0">
                <a:solidFill>
                  <a:srgbClr val="000000"/>
                </a:solidFill>
                <a:latin typeface="Plus Jakarta Sans" pitchFamily="34" charset="0"/>
                <a:ea typeface="Plus Jakarta Sans" pitchFamily="34" charset="-122"/>
                <a:cs typeface="Plus Jakarta Sans" pitchFamily="34" charset="-120"/>
              </a:rPr>
              <a:t>Challenges Faced</a:t>
            </a:r>
            <a:endParaRPr lang="en-US" sz="2000" dirty="0"/>
          </a:p>
        </p:txBody>
      </p:sp>
      <p:pic>
        <p:nvPicPr>
          <p:cNvPr id="17" name="Image 7" descr="https://djgurnpwsdoqjscwqbsj.supabase.co/storage/v1/object/public/presentation-templates-data/thumbdown_red.png">    </p:cNvPr>
          <p:cNvPicPr>
            <a:picLocks noChangeAspect="1"/>
          </p:cNvPicPr>
          <p:nvPr/>
        </p:nvPicPr>
        <p:blipFill>
          <a:blip r:embed="rId9"/>
          <a:stretch>
            <a:fillRect/>
          </a:stretch>
        </p:blipFill>
        <p:spPr>
          <a:xfrm>
            <a:off x="8229600" y="1183005"/>
            <a:ext cx="274320" cy="257175"/>
          </a:xfrm>
          <a:prstGeom prst="rect">
            <a:avLst/>
          </a:prstGeom>
        </p:spPr>
      </p:pic>
      <p:pic>
        <p:nvPicPr>
          <p:cNvPr id="18" name="Image 8" descr="https://djgurnpwsdoqjscwqbsj.supabase.co/storage/v1/object/public/presentation-templates-data/section16_consbox.png">    </p:cNvPr>
          <p:cNvPicPr>
            <a:picLocks noChangeAspect="1"/>
          </p:cNvPicPr>
          <p:nvPr/>
        </p:nvPicPr>
        <p:blipFill>
          <a:blip r:embed="rId10"/>
          <a:stretch>
            <a:fillRect/>
          </a:stretch>
        </p:blipFill>
        <p:spPr>
          <a:xfrm>
            <a:off x="4663440" y="1594485"/>
            <a:ext cx="4023360" cy="771525"/>
          </a:xfrm>
          <a:prstGeom prst="rect">
            <a:avLst/>
          </a:prstGeom>
        </p:spPr>
      </p:pic>
      <p:sp>
        <p:nvSpPr>
          <p:cNvPr id="19" name="Text 8"/>
          <p:cNvSpPr/>
          <p:nvPr/>
        </p:nvSpPr>
        <p:spPr>
          <a:xfrm>
            <a:off x="5029200" y="16716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High initial investment costs for green technology integration can deter smaller companies from adopting innovations.</a:t>
            </a:r>
            <a:endParaRPr lang="en-US" sz="1000" dirty="0"/>
          </a:p>
        </p:txBody>
      </p:sp>
      <p:pic>
        <p:nvPicPr>
          <p:cNvPr id="20" name="Image 9" descr="https://djgurnpwsdoqjscwqbsj.supabase.co/storage/v1/object/public/presentation-templates-data/yellow%20checkmark.png">    </p:cNvPr>
          <p:cNvPicPr>
            <a:picLocks noChangeAspect="1"/>
          </p:cNvPicPr>
          <p:nvPr/>
        </p:nvPicPr>
        <p:blipFill>
          <a:blip r:embed="rId11"/>
          <a:stretch>
            <a:fillRect/>
          </a:stretch>
        </p:blipFill>
        <p:spPr>
          <a:xfrm>
            <a:off x="4754880" y="1851660"/>
            <a:ext cx="219456" cy="205740"/>
          </a:xfrm>
          <a:prstGeom prst="rect">
            <a:avLst/>
          </a:prstGeom>
        </p:spPr>
      </p:pic>
      <p:pic>
        <p:nvPicPr>
          <p:cNvPr id="21" name="Image 10" descr="https://djgurnpwsdoqjscwqbsj.supabase.co/storage/v1/object/public/presentation-templates-data/section16_consbox.png">    </p:cNvPr>
          <p:cNvPicPr>
            <a:picLocks noChangeAspect="1"/>
          </p:cNvPicPr>
          <p:nvPr/>
        </p:nvPicPr>
        <p:blipFill>
          <a:blip r:embed="rId12"/>
          <a:stretch>
            <a:fillRect/>
          </a:stretch>
        </p:blipFill>
        <p:spPr>
          <a:xfrm>
            <a:off x="4663440" y="2623185"/>
            <a:ext cx="4023360" cy="771525"/>
          </a:xfrm>
          <a:prstGeom prst="rect">
            <a:avLst/>
          </a:prstGeom>
        </p:spPr>
      </p:pic>
      <p:sp>
        <p:nvSpPr>
          <p:cNvPr id="22" name="Text 9"/>
          <p:cNvSpPr/>
          <p:nvPr/>
        </p:nvSpPr>
        <p:spPr>
          <a:xfrm>
            <a:off x="5029200" y="27003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Regulatory hurdles may slow down the implementation of new technologies in the maritime sector.</a:t>
            </a:r>
            <a:endParaRPr lang="en-US" sz="1000" dirty="0"/>
          </a:p>
        </p:txBody>
      </p:sp>
      <p:pic>
        <p:nvPicPr>
          <p:cNvPr id="23" name="Image 11" descr="https://djgurnpwsdoqjscwqbsj.supabase.co/storage/v1/object/public/presentation-templates-data/yellow%20checkmark.png">    </p:cNvPr>
          <p:cNvPicPr>
            <a:picLocks noChangeAspect="1"/>
          </p:cNvPicPr>
          <p:nvPr/>
        </p:nvPicPr>
        <p:blipFill>
          <a:blip r:embed="rId13"/>
          <a:stretch>
            <a:fillRect/>
          </a:stretch>
        </p:blipFill>
        <p:spPr>
          <a:xfrm>
            <a:off x="4754880" y="2880360"/>
            <a:ext cx="219456" cy="205740"/>
          </a:xfrm>
          <a:prstGeom prst="rect">
            <a:avLst/>
          </a:prstGeom>
        </p:spPr>
      </p:pic>
      <p:pic>
        <p:nvPicPr>
          <p:cNvPr id="24" name="Image 12" descr="https://djgurnpwsdoqjscwqbsj.supabase.co/storage/v1/object/public/presentation-templates-data/section16_consbox.png">    </p:cNvPr>
          <p:cNvPicPr>
            <a:picLocks noChangeAspect="1"/>
          </p:cNvPicPr>
          <p:nvPr/>
        </p:nvPicPr>
        <p:blipFill>
          <a:blip r:embed="rId14"/>
          <a:stretch>
            <a:fillRect/>
          </a:stretch>
        </p:blipFill>
        <p:spPr>
          <a:xfrm>
            <a:off x="4663440" y="3651885"/>
            <a:ext cx="4023360" cy="771525"/>
          </a:xfrm>
          <a:prstGeom prst="rect">
            <a:avLst/>
          </a:prstGeom>
        </p:spPr>
      </p:pic>
      <p:sp>
        <p:nvSpPr>
          <p:cNvPr id="25" name="Text 10"/>
          <p:cNvSpPr/>
          <p:nvPr/>
        </p:nvSpPr>
        <p:spPr>
          <a:xfrm>
            <a:off x="5029200" y="37290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Limited availability of skilled workforce trained in advanced technologies may impact efficiency and innovation.</a:t>
            </a:r>
            <a:endParaRPr lang="en-US" sz="1000" dirty="0"/>
          </a:p>
        </p:txBody>
      </p:sp>
      <p:pic>
        <p:nvPicPr>
          <p:cNvPr id="26" name="Image 13" descr="https://djgurnpwsdoqjscwqbsj.supabase.co/storage/v1/object/public/presentation-templates-data/yellow%20checkmark.png">    </p:cNvPr>
          <p:cNvPicPr>
            <a:picLocks noChangeAspect="1"/>
          </p:cNvPicPr>
          <p:nvPr/>
        </p:nvPicPr>
        <p:blipFill>
          <a:blip r:embed="rId15"/>
          <a:stretch>
            <a:fillRect/>
          </a:stretch>
        </p:blipFill>
        <p:spPr>
          <a:xfrm>
            <a:off x="4754880" y="3909060"/>
            <a:ext cx="219456" cy="2057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28600" y="411480"/>
            <a:ext cx="8046720" cy="685800"/>
          </a:xfrm>
          <a:prstGeom prst="rect">
            <a:avLst/>
          </a:prstGeom>
          <a:noFill/>
          <a:ln/>
        </p:spPr>
        <p:txBody>
          <a:bodyPr wrap="square" rtlCol="0" anchor="b"/>
          <a:lstStyle/>
          <a:p>
            <a:pPr algn="l" indent="0" marL="0">
              <a:buNone/>
            </a:pPr>
            <a:r>
              <a:rPr lang="en-US" sz="3000" b="1" dirty="0">
                <a:solidFill>
                  <a:srgbClr val="000000"/>
                </a:solidFill>
              </a:rPr>
              <a:t>Investing in Green Hydrogen: A Bright Future</a:t>
            </a:r>
            <a:endParaRPr lang="en-US" sz="3000" dirty="0"/>
          </a:p>
        </p:txBody>
      </p:sp>
      <p:sp>
        <p:nvSpPr>
          <p:cNvPr id="3" name="Text 1"/>
          <p:cNvSpPr/>
          <p:nvPr/>
        </p:nvSpPr>
        <p:spPr>
          <a:xfrm>
            <a:off x="228600" y="1285875"/>
            <a:ext cx="4572000" cy="914400"/>
          </a:xfrm>
          <a:prstGeom prst="rect">
            <a:avLst/>
          </a:prstGeom>
          <a:noFill/>
          <a:ln/>
        </p:spPr>
        <p:txBody>
          <a:bodyPr wrap="square" rtlCol="0" anchor="t"/>
          <a:lstStyle/>
          <a:p>
            <a:pPr algn="l" indent="0" marL="0">
              <a:buNone/>
            </a:pPr>
            <a:r>
              <a:rPr lang="en-US" sz="1100" dirty="0">
                <a:solidFill>
                  <a:srgbClr val="000000"/>
                </a:solidFill>
              </a:rPr>
              <a:t>Explore the vital importance of investing in green hydrogen for sustainable energy. Discover the projected growth and key opportunities in this emerging market over the next decade.</a:t>
            </a:r>
            <a:endParaRPr lang="en-US" sz="1100" dirty="0"/>
          </a:p>
        </p:txBody>
      </p:sp>
      <p:pic>
        <p:nvPicPr>
          <p:cNvPr id="4" name="Image 0" descr="https://images.pexels.com/photos/3943743/pexels-photo-3943743.jpeg?auto=compress&amp;cs=tinysrgb&amp;fit=crop&amp;h=1200&amp;w=800">    </p:cNvPr>
          <p:cNvPicPr>
            <a:picLocks noChangeAspect="1"/>
          </p:cNvPicPr>
          <p:nvPr/>
        </p:nvPicPr>
        <p:blipFill>
          <a:blip r:embed="rId2"/>
          <a:stretch>
            <a:fillRect/>
          </a:stretch>
        </p:blipFill>
        <p:spPr>
          <a:xfrm>
            <a:off x="228600" y="3086100"/>
            <a:ext cx="3200400" cy="1800225"/>
          </a:xfrm>
          <a:prstGeom prst="rect">
            <a:avLst/>
          </a:prstGeom>
        </p:spPr>
      </p:pic>
      <p:pic>
        <p:nvPicPr>
          <p:cNvPr id="5" name="Image 1" descr="https://djgurnpwsdoqjscwqbsj.supabase.co/storage/v1/object/public/presentation-templates-data/section16_graphbox.png">    </p:cNvPr>
          <p:cNvPicPr>
            <a:picLocks noChangeAspect="1"/>
          </p:cNvPicPr>
          <p:nvPr/>
        </p:nvPicPr>
        <p:blipFill>
          <a:blip r:embed="rId3"/>
          <a:stretch>
            <a:fillRect/>
          </a:stretch>
        </p:blipFill>
        <p:spPr>
          <a:xfrm>
            <a:off x="5212080" y="1285875"/>
            <a:ext cx="3657600" cy="3600450"/>
          </a:xfrm>
          <a:prstGeom prst="rect">
            <a:avLst/>
          </a:prstGeom>
        </p:spPr>
      </p:pic>
      <p:graphicFrame>
        <p:nvGraphicFramePr>
          <p:cNvPr id="6" name="Chart 0" descr=""/>
          <p:cNvGraphicFramePr/>
          <p:nvPr/>
        </p:nvGraphicFramePr>
        <p:xfrm>
          <a:off x="5303520" y="1371600"/>
          <a:ext cx="3474720" cy="3474720"/>
        </p:xfrm>
        <a:graphic xmlns:a="http://schemas.openxmlformats.org/drawingml/2006/main">
          <a:graphicData uri="http://schemas.openxmlformats.org/drawingml/2006/chart">
            <c:chart xmlns:c="http://schemas.openxmlformats.org/drawingml/2006/chart" r:id="rId4"/>
          </a:graphicData>
        </a:graphic>
      </p:graphicFrame>
      <p:sp>
        <p:nvSpPr>
          <p:cNvPr id="7" name="Text 2"/>
          <p:cNvSpPr/>
          <p:nvPr/>
        </p:nvSpPr>
        <p:spPr>
          <a:xfrm>
            <a:off x="1828800" y="3857625"/>
            <a:ext cx="1828800" cy="457200"/>
          </a:xfrm>
          <a:prstGeom prst="rect">
            <a:avLst/>
          </a:prstGeom>
          <a:noFill/>
          <a:ln/>
        </p:spPr>
        <p:txBody>
          <a:bodyPr wrap="square" rtlCol="0" anchor="ctr"/>
          <a:lstStyle/>
          <a:p>
            <a:pPr indent="0" marL="0">
              <a:buNone/>
            </a:pPr>
            <a:r>
              <a:rPr lang="en-US" sz="800" u="sng" dirty="0">
                <a:solidFill>
                  <a:srgbClr val="FFFFFF"/>
                </a:solidFill>
                <a:hlinkClick r:id="rId5" invalidUrl="" action="" tgtFrame="" tooltip="Pexel" history="1" highlightClick="0" endSnd="0">
                  <a:extLst>
                    <a:ext uri="{A12FA001-AC4F-418D-AE19-62706E023703}">
                      <ahyp:hlinkClr xmlns:ahyp="http://schemas.microsoft.com/office/drawing/2018/hyperlinkcolor" val="tx"/>
                    </a:ext>
                  </a:extLst>
                </a:hlinkClick>
              </a:rPr>
              <a:t>Photo by Pexels</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28600" y="514350"/>
            <a:ext cx="8046720" cy="685800"/>
          </a:xfrm>
          <a:prstGeom prst="rect">
            <a:avLst/>
          </a:prstGeom>
          <a:noFill/>
          <a:ln/>
        </p:spPr>
        <p:txBody>
          <a:bodyPr wrap="square" rtlCol="0" anchor="b"/>
          <a:lstStyle/>
          <a:p>
            <a:pPr algn="l" indent="0" marL="0">
              <a:buNone/>
            </a:pPr>
            <a:r>
              <a:rPr lang="en-US" sz="3000" b="1" dirty="0">
                <a:solidFill>
                  <a:srgbClr val="000000"/>
                </a:solidFill>
              </a:rPr>
              <a:t>Environmental Benefits of Green Hydrogen</a:t>
            </a:r>
            <a:endParaRPr lang="en-US" sz="3000" dirty="0"/>
          </a:p>
        </p:txBody>
      </p:sp>
      <p:sp>
        <p:nvSpPr>
          <p:cNvPr id="3" name="Text 1"/>
          <p:cNvSpPr/>
          <p:nvPr/>
        </p:nvSpPr>
        <p:spPr>
          <a:xfrm>
            <a:off x="228600" y="1285875"/>
            <a:ext cx="4572000" cy="914400"/>
          </a:xfrm>
          <a:prstGeom prst="rect">
            <a:avLst/>
          </a:prstGeom>
          <a:noFill/>
          <a:ln/>
        </p:spPr>
        <p:txBody>
          <a:bodyPr wrap="square" rtlCol="0" anchor="t"/>
          <a:lstStyle/>
          <a:p>
            <a:pPr algn="l" indent="0" marL="0">
              <a:buNone/>
            </a:pPr>
            <a:r>
              <a:rPr lang="en-US" sz="1100" dirty="0">
                <a:solidFill>
                  <a:srgbClr val="000000"/>
                </a:solidFill>
              </a:rPr>
              <a:t>Explore the significant positive impacts of green hydrogen on the environment. This presentation highlights how it reduces carbon emissions, promotes clean energy, and mitigates climate change effects.</a:t>
            </a:r>
            <a:endParaRPr lang="en-US" sz="1100" dirty="0"/>
          </a:p>
        </p:txBody>
      </p:sp>
      <p:pic>
        <p:nvPicPr>
          <p:cNvPr id="4" name="Image 0" descr="https://images.pexels.com/photos/11077234/pexels-photo-11077234.jpeg?auto=compress&amp;cs=tinysrgb&amp;fit=crop&amp;h=1200&amp;w=800">    </p:cNvPr>
          <p:cNvPicPr>
            <a:picLocks noChangeAspect="1"/>
          </p:cNvPicPr>
          <p:nvPr/>
        </p:nvPicPr>
        <p:blipFill>
          <a:blip r:embed="rId2"/>
          <a:stretch>
            <a:fillRect/>
          </a:stretch>
        </p:blipFill>
        <p:spPr>
          <a:xfrm>
            <a:off x="228600" y="3086100"/>
            <a:ext cx="3200400" cy="1800225"/>
          </a:xfrm>
          <a:prstGeom prst="rect">
            <a:avLst/>
          </a:prstGeom>
        </p:spPr>
      </p:pic>
      <p:pic>
        <p:nvPicPr>
          <p:cNvPr id="5" name="Image 1" descr="https://djgurnpwsdoqjscwqbsj.supabase.co/storage/v1/object/public/presentation-templates-data/section16_graphbox.png">    </p:cNvPr>
          <p:cNvPicPr>
            <a:picLocks noChangeAspect="1"/>
          </p:cNvPicPr>
          <p:nvPr/>
        </p:nvPicPr>
        <p:blipFill>
          <a:blip r:embed="rId3"/>
          <a:stretch>
            <a:fillRect/>
          </a:stretch>
        </p:blipFill>
        <p:spPr>
          <a:xfrm>
            <a:off x="5212080" y="1285875"/>
            <a:ext cx="3657600" cy="3600450"/>
          </a:xfrm>
          <a:prstGeom prst="rect">
            <a:avLst/>
          </a:prstGeom>
        </p:spPr>
      </p:pic>
      <p:graphicFrame>
        <p:nvGraphicFramePr>
          <p:cNvPr id="6" name="Chart 0" descr=""/>
          <p:cNvGraphicFramePr/>
          <p:nvPr/>
        </p:nvGraphicFramePr>
        <p:xfrm>
          <a:off x="5486400" y="1371600"/>
          <a:ext cx="3291840" cy="3291840"/>
        </p:xfrm>
        <a:graphic xmlns:a="http://schemas.openxmlformats.org/drawingml/2006/main">
          <a:graphicData uri="http://schemas.openxmlformats.org/drawingml/2006/chart">
            <c:chart xmlns:c="http://schemas.openxmlformats.org/drawingml/2006/chart" r:id="rId4"/>
          </a:graphicData>
        </a:graphic>
      </p:graphicFrame>
      <p:sp>
        <p:nvSpPr>
          <p:cNvPr id="7" name="Text 2"/>
          <p:cNvSpPr/>
          <p:nvPr/>
        </p:nvSpPr>
        <p:spPr>
          <a:xfrm>
            <a:off x="1828800" y="3857625"/>
            <a:ext cx="1828800" cy="457200"/>
          </a:xfrm>
          <a:prstGeom prst="rect">
            <a:avLst/>
          </a:prstGeom>
          <a:noFill/>
          <a:ln/>
        </p:spPr>
        <p:txBody>
          <a:bodyPr wrap="square" rtlCol="0" anchor="ctr"/>
          <a:lstStyle/>
          <a:p>
            <a:pPr indent="0" marL="0">
              <a:buNone/>
            </a:pPr>
            <a:r>
              <a:rPr lang="en-US" sz="800" u="sng" dirty="0">
                <a:solidFill>
                  <a:srgbClr val="FFFFFF"/>
                </a:solidFill>
                <a:hlinkClick r:id="rId5" invalidUrl="" action="" tgtFrame="" tooltip="Pexel" history="1" highlightClick="0" endSnd="0">
                  <a:extLst>
                    <a:ext uri="{A12FA001-AC4F-418D-AE19-62706E023703}">
                      <ahyp:hlinkClr xmlns:ahyp="http://schemas.microsoft.com/office/drawing/2018/hyperlinkcolor" val="tx"/>
                    </a:ext>
                  </a:extLst>
                </a:hlinkClick>
              </a:rPr>
              <a:t>Photo by Pexels</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0"/>
            <a:ext cx="8229600" cy="914400"/>
          </a:xfrm>
          <a:prstGeom prst="rect">
            <a:avLst/>
          </a:prstGeom>
          <a:noFill/>
          <a:ln/>
        </p:spPr>
        <p:txBody>
          <a:bodyPr wrap="square" rtlCol="0" anchor="ctr"/>
          <a:lstStyle/>
          <a:p>
            <a:pPr algn="l" indent="0" marL="0">
              <a:lnSpc>
                <a:spcPts val="2700"/>
              </a:lnSpc>
              <a:buNone/>
            </a:pPr>
            <a:r>
              <a:rPr lang="en-US" sz="3000" b="1" dirty="0">
                <a:solidFill>
                  <a:srgbClr val="000000"/>
                </a:solidFill>
              </a:rPr>
              <a:t>Challenges in Hydrogen Adoption</a:t>
            </a:r>
            <a:endParaRPr lang="en-US" sz="3000" dirty="0"/>
          </a:p>
        </p:txBody>
      </p:sp>
      <p:sp>
        <p:nvSpPr>
          <p:cNvPr id="3" name="Shape 1"/>
          <p:cNvSpPr/>
          <p:nvPr/>
        </p:nvSpPr>
        <p:spPr>
          <a:xfrm>
            <a:off x="274320" y="1080135"/>
            <a:ext cx="4023360" cy="411480"/>
          </a:xfrm>
          <a:prstGeom prst="roundRect">
            <a:avLst/>
          </a:prstGeom>
          <a:solidFill>
            <a:srgbClr val="F9EFDC"/>
          </a:solidFill>
          <a:ln/>
        </p:spPr>
      </p:sp>
      <p:sp>
        <p:nvSpPr>
          <p:cNvPr id="4" name="Text 2"/>
          <p:cNvSpPr/>
          <p:nvPr/>
        </p:nvSpPr>
        <p:spPr>
          <a:xfrm>
            <a:off x="274320" y="1080135"/>
            <a:ext cx="3474720" cy="411480"/>
          </a:xfrm>
          <a:prstGeom prst="rect">
            <a:avLst/>
          </a:prstGeom>
          <a:noFill/>
          <a:ln/>
        </p:spPr>
        <p:txBody>
          <a:bodyPr wrap="square" rtlCol="0" anchor="ctr"/>
          <a:lstStyle/>
          <a:p>
            <a:pPr algn="l" indent="0" marL="0">
              <a:buNone/>
            </a:pPr>
            <a:r>
              <a:rPr lang="en-US" sz="2000" b="1" dirty="0">
                <a:solidFill>
                  <a:srgbClr val="000000"/>
                </a:solidFill>
                <a:latin typeface="Plus Jakarta Sans" pitchFamily="34" charset="0"/>
                <a:ea typeface="Plus Jakarta Sans" pitchFamily="34" charset="-122"/>
                <a:cs typeface="Plus Jakarta Sans" pitchFamily="34" charset="-120"/>
              </a:rPr>
              <a:t>Advantages of Adoption</a:t>
            </a:r>
            <a:endParaRPr lang="en-US" sz="2000" dirty="0"/>
          </a:p>
        </p:txBody>
      </p:sp>
      <p:pic>
        <p:nvPicPr>
          <p:cNvPr id="5" name="Image 0" descr="https://djgurnpwsdoqjscwqbsj.supabase.co/storage/v1/object/public/presentation-templates-data/ThumbsUp_green.png">    </p:cNvPr>
          <p:cNvPicPr>
            <a:picLocks noChangeAspect="1"/>
          </p:cNvPicPr>
          <p:nvPr/>
        </p:nvPicPr>
        <p:blipFill>
          <a:blip r:embed="rId2"/>
          <a:stretch>
            <a:fillRect/>
          </a:stretch>
        </p:blipFill>
        <p:spPr>
          <a:xfrm>
            <a:off x="3840480" y="1131570"/>
            <a:ext cx="320040" cy="334328"/>
          </a:xfrm>
          <a:prstGeom prst="rect">
            <a:avLst/>
          </a:prstGeom>
        </p:spPr>
      </p:pic>
      <p:pic>
        <p:nvPicPr>
          <p:cNvPr id="6" name="Image 1" descr="https://djgurnpwsdoqjscwqbsj.supabase.co/storage/v1/object/public/presentation-templates-data/section16_pros.png">    </p:cNvPr>
          <p:cNvPicPr>
            <a:picLocks noChangeAspect="1"/>
          </p:cNvPicPr>
          <p:nvPr/>
        </p:nvPicPr>
        <p:blipFill>
          <a:blip r:embed="rId3"/>
          <a:stretch>
            <a:fillRect/>
          </a:stretch>
        </p:blipFill>
        <p:spPr>
          <a:xfrm>
            <a:off x="274320" y="1594485"/>
            <a:ext cx="4023360" cy="771525"/>
          </a:xfrm>
          <a:prstGeom prst="rect">
            <a:avLst/>
          </a:prstGeom>
        </p:spPr>
      </p:pic>
      <p:sp>
        <p:nvSpPr>
          <p:cNvPr id="7" name="Text 3"/>
          <p:cNvSpPr/>
          <p:nvPr/>
        </p:nvSpPr>
        <p:spPr>
          <a:xfrm>
            <a:off x="640080" y="16716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Green hydrogen has a minimal carbon footprint, contributing to reduced greenhouse gas emissions and supporting climate goals.</a:t>
            </a:r>
            <a:endParaRPr lang="en-US" sz="1000" dirty="0"/>
          </a:p>
        </p:txBody>
      </p:sp>
      <p:pic>
        <p:nvPicPr>
          <p:cNvPr id="8" name="Image 2" descr="https://djgurnpwsdoqjscwqbsj.supabase.co/storage/v1/object/public/presentation-templates-data/Checkmark.png">    </p:cNvPr>
          <p:cNvPicPr>
            <a:picLocks noChangeAspect="1"/>
          </p:cNvPicPr>
          <p:nvPr/>
        </p:nvPicPr>
        <p:blipFill>
          <a:blip r:embed="rId4"/>
          <a:stretch>
            <a:fillRect/>
          </a:stretch>
        </p:blipFill>
        <p:spPr>
          <a:xfrm>
            <a:off x="365760" y="1851660"/>
            <a:ext cx="219456" cy="205740"/>
          </a:xfrm>
          <a:prstGeom prst="rect">
            <a:avLst/>
          </a:prstGeom>
        </p:spPr>
      </p:pic>
      <p:pic>
        <p:nvPicPr>
          <p:cNvPr id="9" name="Image 3" descr="https://djgurnpwsdoqjscwqbsj.supabase.co/storage/v1/object/public/presentation-templates-data/section16_pros.png">    </p:cNvPr>
          <p:cNvPicPr>
            <a:picLocks noChangeAspect="1"/>
          </p:cNvPicPr>
          <p:nvPr/>
        </p:nvPicPr>
        <p:blipFill>
          <a:blip r:embed="rId5"/>
          <a:stretch>
            <a:fillRect/>
          </a:stretch>
        </p:blipFill>
        <p:spPr>
          <a:xfrm>
            <a:off x="274320" y="2623185"/>
            <a:ext cx="4023360" cy="771525"/>
          </a:xfrm>
          <a:prstGeom prst="rect">
            <a:avLst/>
          </a:prstGeom>
        </p:spPr>
      </p:pic>
      <p:sp>
        <p:nvSpPr>
          <p:cNvPr id="10" name="Text 4"/>
          <p:cNvSpPr/>
          <p:nvPr/>
        </p:nvSpPr>
        <p:spPr>
          <a:xfrm>
            <a:off x="640080" y="27003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The use of hydrogen can diversify energy supply, reducing dependence on fossil fuels and enhancing energy security.</a:t>
            </a:r>
            <a:endParaRPr lang="en-US" sz="1000" dirty="0"/>
          </a:p>
        </p:txBody>
      </p:sp>
      <p:pic>
        <p:nvPicPr>
          <p:cNvPr id="11" name="Image 4" descr="https://djgurnpwsdoqjscwqbsj.supabase.co/storage/v1/object/public/presentation-templates-data/Checkmark.png">    </p:cNvPr>
          <p:cNvPicPr>
            <a:picLocks noChangeAspect="1"/>
          </p:cNvPicPr>
          <p:nvPr/>
        </p:nvPicPr>
        <p:blipFill>
          <a:blip r:embed="rId6"/>
          <a:stretch>
            <a:fillRect/>
          </a:stretch>
        </p:blipFill>
        <p:spPr>
          <a:xfrm>
            <a:off x="365760" y="2880360"/>
            <a:ext cx="219456" cy="205740"/>
          </a:xfrm>
          <a:prstGeom prst="rect">
            <a:avLst/>
          </a:prstGeom>
        </p:spPr>
      </p:pic>
      <p:pic>
        <p:nvPicPr>
          <p:cNvPr id="12" name="Image 5" descr="https://djgurnpwsdoqjscwqbsj.supabase.co/storage/v1/object/public/presentation-templates-data/section16_pros.png">    </p:cNvPr>
          <p:cNvPicPr>
            <a:picLocks noChangeAspect="1"/>
          </p:cNvPicPr>
          <p:nvPr/>
        </p:nvPicPr>
        <p:blipFill>
          <a:blip r:embed="rId7"/>
          <a:stretch>
            <a:fillRect/>
          </a:stretch>
        </p:blipFill>
        <p:spPr>
          <a:xfrm>
            <a:off x="274320" y="3651885"/>
            <a:ext cx="4023360" cy="771525"/>
          </a:xfrm>
          <a:prstGeom prst="rect">
            <a:avLst/>
          </a:prstGeom>
        </p:spPr>
      </p:pic>
      <p:sp>
        <p:nvSpPr>
          <p:cNvPr id="13" name="Text 5"/>
          <p:cNvSpPr/>
          <p:nvPr/>
        </p:nvSpPr>
        <p:spPr>
          <a:xfrm>
            <a:off x="640080" y="37290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Investing in hydrogen technology can spur innovation and create new job opportunities in the renewable energy sector.</a:t>
            </a:r>
            <a:endParaRPr lang="en-US" sz="1000" dirty="0"/>
          </a:p>
        </p:txBody>
      </p:sp>
      <p:pic>
        <p:nvPicPr>
          <p:cNvPr id="14" name="Image 6" descr="https://djgurnpwsdoqjscwqbsj.supabase.co/storage/v1/object/public/presentation-templates-data/Checkmark.png">    </p:cNvPr>
          <p:cNvPicPr>
            <a:picLocks noChangeAspect="1"/>
          </p:cNvPicPr>
          <p:nvPr/>
        </p:nvPicPr>
        <p:blipFill>
          <a:blip r:embed="rId8"/>
          <a:stretch>
            <a:fillRect/>
          </a:stretch>
        </p:blipFill>
        <p:spPr>
          <a:xfrm>
            <a:off x="365760" y="3909060"/>
            <a:ext cx="219456" cy="205740"/>
          </a:xfrm>
          <a:prstGeom prst="rect">
            <a:avLst/>
          </a:prstGeom>
        </p:spPr>
      </p:pic>
      <p:sp>
        <p:nvSpPr>
          <p:cNvPr id="15" name="Shape 6"/>
          <p:cNvSpPr/>
          <p:nvPr/>
        </p:nvSpPr>
        <p:spPr>
          <a:xfrm>
            <a:off x="4663440" y="1080135"/>
            <a:ext cx="4023360" cy="411480"/>
          </a:xfrm>
          <a:prstGeom prst="roundRect">
            <a:avLst/>
          </a:prstGeom>
          <a:solidFill>
            <a:srgbClr val="F9EFDC"/>
          </a:solidFill>
          <a:ln/>
        </p:spPr>
      </p:sp>
      <p:sp>
        <p:nvSpPr>
          <p:cNvPr id="16" name="Text 7"/>
          <p:cNvSpPr/>
          <p:nvPr/>
        </p:nvSpPr>
        <p:spPr>
          <a:xfrm>
            <a:off x="4663440" y="1080135"/>
            <a:ext cx="3474720" cy="411480"/>
          </a:xfrm>
          <a:prstGeom prst="rect">
            <a:avLst/>
          </a:prstGeom>
          <a:noFill/>
          <a:ln/>
        </p:spPr>
        <p:txBody>
          <a:bodyPr wrap="square" rtlCol="0" anchor="ctr"/>
          <a:lstStyle/>
          <a:p>
            <a:pPr algn="l" indent="0" marL="0">
              <a:buNone/>
            </a:pPr>
            <a:r>
              <a:rPr lang="en-US" sz="2000" b="1" dirty="0">
                <a:solidFill>
                  <a:srgbClr val="000000"/>
                </a:solidFill>
                <a:latin typeface="Plus Jakarta Sans" pitchFamily="34" charset="0"/>
                <a:ea typeface="Plus Jakarta Sans" pitchFamily="34" charset="-122"/>
                <a:cs typeface="Plus Jakarta Sans" pitchFamily="34" charset="-120"/>
              </a:rPr>
              <a:t>Challenges to Overcome</a:t>
            </a:r>
            <a:endParaRPr lang="en-US" sz="2000" dirty="0"/>
          </a:p>
        </p:txBody>
      </p:sp>
      <p:pic>
        <p:nvPicPr>
          <p:cNvPr id="17" name="Image 7" descr="https://djgurnpwsdoqjscwqbsj.supabase.co/storage/v1/object/public/presentation-templates-data/thumbdown_red.png">    </p:cNvPr>
          <p:cNvPicPr>
            <a:picLocks noChangeAspect="1"/>
          </p:cNvPicPr>
          <p:nvPr/>
        </p:nvPicPr>
        <p:blipFill>
          <a:blip r:embed="rId9"/>
          <a:stretch>
            <a:fillRect/>
          </a:stretch>
        </p:blipFill>
        <p:spPr>
          <a:xfrm>
            <a:off x="8229600" y="1183005"/>
            <a:ext cx="274320" cy="257175"/>
          </a:xfrm>
          <a:prstGeom prst="rect">
            <a:avLst/>
          </a:prstGeom>
        </p:spPr>
      </p:pic>
      <p:pic>
        <p:nvPicPr>
          <p:cNvPr id="18" name="Image 8" descr="https://djgurnpwsdoqjscwqbsj.supabase.co/storage/v1/object/public/presentation-templates-data/section16_consbox.png">    </p:cNvPr>
          <p:cNvPicPr>
            <a:picLocks noChangeAspect="1"/>
          </p:cNvPicPr>
          <p:nvPr/>
        </p:nvPicPr>
        <p:blipFill>
          <a:blip r:embed="rId10"/>
          <a:stretch>
            <a:fillRect/>
          </a:stretch>
        </p:blipFill>
        <p:spPr>
          <a:xfrm>
            <a:off x="4663440" y="1594485"/>
            <a:ext cx="4023360" cy="771525"/>
          </a:xfrm>
          <a:prstGeom prst="rect">
            <a:avLst/>
          </a:prstGeom>
        </p:spPr>
      </p:pic>
      <p:sp>
        <p:nvSpPr>
          <p:cNvPr id="19" name="Text 8"/>
          <p:cNvSpPr/>
          <p:nvPr/>
        </p:nvSpPr>
        <p:spPr>
          <a:xfrm>
            <a:off x="5029200" y="16716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High production costs of green hydrogen make it economically challenging compared to fossil fuels, hindering wide-scale adoption.</a:t>
            </a:r>
            <a:endParaRPr lang="en-US" sz="1000" dirty="0"/>
          </a:p>
        </p:txBody>
      </p:sp>
      <p:pic>
        <p:nvPicPr>
          <p:cNvPr id="20" name="Image 9" descr="https://djgurnpwsdoqjscwqbsj.supabase.co/storage/v1/object/public/presentation-templates-data/yellow%20checkmark.png">    </p:cNvPr>
          <p:cNvPicPr>
            <a:picLocks noChangeAspect="1"/>
          </p:cNvPicPr>
          <p:nvPr/>
        </p:nvPicPr>
        <p:blipFill>
          <a:blip r:embed="rId11"/>
          <a:stretch>
            <a:fillRect/>
          </a:stretch>
        </p:blipFill>
        <p:spPr>
          <a:xfrm>
            <a:off x="4754880" y="1851660"/>
            <a:ext cx="219456" cy="205740"/>
          </a:xfrm>
          <a:prstGeom prst="rect">
            <a:avLst/>
          </a:prstGeom>
        </p:spPr>
      </p:pic>
      <p:pic>
        <p:nvPicPr>
          <p:cNvPr id="21" name="Image 10" descr="https://djgurnpwsdoqjscwqbsj.supabase.co/storage/v1/object/public/presentation-templates-data/section16_consbox.png">    </p:cNvPr>
          <p:cNvPicPr>
            <a:picLocks noChangeAspect="1"/>
          </p:cNvPicPr>
          <p:nvPr/>
        </p:nvPicPr>
        <p:blipFill>
          <a:blip r:embed="rId12"/>
          <a:stretch>
            <a:fillRect/>
          </a:stretch>
        </p:blipFill>
        <p:spPr>
          <a:xfrm>
            <a:off x="4663440" y="2623185"/>
            <a:ext cx="4023360" cy="771525"/>
          </a:xfrm>
          <a:prstGeom prst="rect">
            <a:avLst/>
          </a:prstGeom>
        </p:spPr>
      </p:pic>
      <p:sp>
        <p:nvSpPr>
          <p:cNvPr id="22" name="Text 9"/>
          <p:cNvSpPr/>
          <p:nvPr/>
        </p:nvSpPr>
        <p:spPr>
          <a:xfrm>
            <a:off x="5029200" y="27003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Infrastructure for hydrogen storage and transportation is limited, requiring significant investment and development to facilitate distribution.</a:t>
            </a:r>
            <a:endParaRPr lang="en-US" sz="1000" dirty="0"/>
          </a:p>
        </p:txBody>
      </p:sp>
      <p:pic>
        <p:nvPicPr>
          <p:cNvPr id="23" name="Image 11" descr="https://djgurnpwsdoqjscwqbsj.supabase.co/storage/v1/object/public/presentation-templates-data/yellow%20checkmark.png">    </p:cNvPr>
          <p:cNvPicPr>
            <a:picLocks noChangeAspect="1"/>
          </p:cNvPicPr>
          <p:nvPr/>
        </p:nvPicPr>
        <p:blipFill>
          <a:blip r:embed="rId13"/>
          <a:stretch>
            <a:fillRect/>
          </a:stretch>
        </p:blipFill>
        <p:spPr>
          <a:xfrm>
            <a:off x="4754880" y="2880360"/>
            <a:ext cx="219456" cy="205740"/>
          </a:xfrm>
          <a:prstGeom prst="rect">
            <a:avLst/>
          </a:prstGeom>
        </p:spPr>
      </p:pic>
      <p:pic>
        <p:nvPicPr>
          <p:cNvPr id="24" name="Image 12" descr="https://djgurnpwsdoqjscwqbsj.supabase.co/storage/v1/object/public/presentation-templates-data/section16_consbox.png">    </p:cNvPr>
          <p:cNvPicPr>
            <a:picLocks noChangeAspect="1"/>
          </p:cNvPicPr>
          <p:nvPr/>
        </p:nvPicPr>
        <p:blipFill>
          <a:blip r:embed="rId14"/>
          <a:stretch>
            <a:fillRect/>
          </a:stretch>
        </p:blipFill>
        <p:spPr>
          <a:xfrm>
            <a:off x="4663440" y="3651885"/>
            <a:ext cx="4023360" cy="771525"/>
          </a:xfrm>
          <a:prstGeom prst="rect">
            <a:avLst/>
          </a:prstGeom>
        </p:spPr>
      </p:pic>
      <p:sp>
        <p:nvSpPr>
          <p:cNvPr id="25" name="Text 10"/>
          <p:cNvSpPr/>
          <p:nvPr/>
        </p:nvSpPr>
        <p:spPr>
          <a:xfrm>
            <a:off x="5029200" y="3729038"/>
            <a:ext cx="3657600" cy="685800"/>
          </a:xfrm>
          <a:prstGeom prst="rect">
            <a:avLst/>
          </a:prstGeom>
          <a:noFill/>
          <a:ln/>
        </p:spPr>
        <p:txBody>
          <a:bodyPr wrap="square" rtlCol="0" anchor="t"/>
          <a:lstStyle/>
          <a:p>
            <a:pPr algn="l" indent="0" marL="0">
              <a:lnSpc>
                <a:spcPts val="1200"/>
              </a:lnSpc>
              <a:buNone/>
            </a:pPr>
            <a:r>
              <a:rPr lang="en-US" sz="1000" dirty="0">
                <a:solidFill>
                  <a:srgbClr val="000000"/>
                </a:solidFill>
                <a:latin typeface="Plus Jakarta Sans" pitchFamily="34" charset="0"/>
                <a:ea typeface="Plus Jakarta Sans" pitchFamily="34" charset="-122"/>
                <a:cs typeface="Plus Jakarta Sans" pitchFamily="34" charset="-120"/>
              </a:rPr>
              <a:t>Public perception and awareness of hydrogen technology remain low, potentially leading to resistance to change among consumers and industries.</a:t>
            </a:r>
            <a:endParaRPr lang="en-US" sz="1000" dirty="0"/>
          </a:p>
        </p:txBody>
      </p:sp>
      <p:pic>
        <p:nvPicPr>
          <p:cNvPr id="26" name="Image 13" descr="https://djgurnpwsdoqjscwqbsj.supabase.co/storage/v1/object/public/presentation-templates-data/yellow%20checkmark.png">    </p:cNvPr>
          <p:cNvPicPr>
            <a:picLocks noChangeAspect="1"/>
          </p:cNvPicPr>
          <p:nvPr/>
        </p:nvPicPr>
        <p:blipFill>
          <a:blip r:embed="rId15"/>
          <a:stretch>
            <a:fillRect/>
          </a:stretch>
        </p:blipFill>
        <p:spPr>
          <a:xfrm>
            <a:off x="4754880" y="3909060"/>
            <a:ext cx="219456" cy="20574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514350"/>
            <a:ext cx="8229600" cy="457200"/>
          </a:xfrm>
          <a:prstGeom prst="rect">
            <a:avLst/>
          </a:prstGeom>
          <a:noFill/>
          <a:ln/>
        </p:spPr>
        <p:txBody>
          <a:bodyPr wrap="square" rtlCol="0" anchor="b"/>
          <a:lstStyle/>
          <a:p>
            <a:pPr indent="0" marL="0">
              <a:buNone/>
            </a:pPr>
            <a:r>
              <a:rPr lang="en-US" sz="3000" b="1" dirty="0">
                <a:solidFill>
                  <a:srgbClr val="000000"/>
                </a:solidFill>
                <a:latin typeface="Plus Jakarta Sans" pitchFamily="34" charset="0"/>
                <a:ea typeface="Plus Jakarta Sans" pitchFamily="34" charset="-122"/>
                <a:cs typeface="Plus Jakarta Sans" pitchFamily="34" charset="-120"/>
              </a:rPr>
              <a:t>Future Outlook for Green Hydrogen</a:t>
            </a:r>
            <a:endParaRPr lang="en-US" sz="3000" dirty="0"/>
          </a:p>
        </p:txBody>
      </p:sp>
      <p:sp>
        <p:nvSpPr>
          <p:cNvPr id="3" name="Shape 1"/>
          <p:cNvSpPr/>
          <p:nvPr/>
        </p:nvSpPr>
        <p:spPr>
          <a:xfrm>
            <a:off x="548640" y="1285875"/>
            <a:ext cx="45720" cy="3857625"/>
          </a:xfrm>
          <a:prstGeom prst="rect">
            <a:avLst/>
          </a:prstGeom>
          <a:solidFill>
            <a:srgbClr val="000000"/>
          </a:solidFill>
          <a:ln/>
        </p:spPr>
      </p:sp>
      <p:sp>
        <p:nvSpPr>
          <p:cNvPr id="4" name="Shape 2"/>
          <p:cNvSpPr/>
          <p:nvPr/>
        </p:nvSpPr>
        <p:spPr>
          <a:xfrm>
            <a:off x="530352" y="1285875"/>
            <a:ext cx="82296" cy="82296"/>
          </a:xfrm>
          <a:prstGeom prst="ellipse">
            <a:avLst/>
          </a:prstGeom>
          <a:solidFill>
            <a:srgbClr val="FFFFFF"/>
          </a:solidFill>
          <a:ln w="12700">
            <a:solidFill>
              <a:srgbClr val="000000"/>
            </a:solidFill>
            <a:prstDash val="solid"/>
          </a:ln>
        </p:spPr>
      </p:sp>
      <p:pic>
        <p:nvPicPr>
          <p:cNvPr id="5" name="Image 0" descr="https://djgurnpwsdoqjscwqbsj.supabase.co/storage/v1/object/public/presentation-templates-data/section16_arrowbox.png">    </p:cNvPr>
          <p:cNvPicPr>
            <a:picLocks noChangeAspect="1"/>
          </p:cNvPicPr>
          <p:nvPr/>
        </p:nvPicPr>
        <p:blipFill>
          <a:blip r:embed="rId2"/>
          <a:stretch>
            <a:fillRect/>
          </a:stretch>
        </p:blipFill>
        <p:spPr>
          <a:xfrm>
            <a:off x="731520" y="1414463"/>
            <a:ext cx="1463040" cy="438912"/>
          </a:xfrm>
          <a:prstGeom prst="rect">
            <a:avLst/>
          </a:prstGeom>
        </p:spPr>
      </p:pic>
      <p:sp>
        <p:nvSpPr>
          <p:cNvPr id="6" name="Text 3"/>
          <p:cNvSpPr/>
          <p:nvPr/>
        </p:nvSpPr>
        <p:spPr>
          <a:xfrm>
            <a:off x="822960" y="141446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2023</a:t>
            </a:r>
            <a:endParaRPr lang="en-US" sz="1500" dirty="0"/>
          </a:p>
        </p:txBody>
      </p:sp>
      <p:sp>
        <p:nvSpPr>
          <p:cNvPr id="7" name="Text 4"/>
          <p:cNvSpPr/>
          <p:nvPr/>
        </p:nvSpPr>
        <p:spPr>
          <a:xfrm>
            <a:off x="2286000" y="134759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Policy Support Surge</a:t>
            </a:r>
            <a:endParaRPr lang="en-US" sz="1500" dirty="0"/>
          </a:p>
        </p:txBody>
      </p:sp>
      <p:sp>
        <p:nvSpPr>
          <p:cNvPr id="8" name="Text 5"/>
          <p:cNvSpPr/>
          <p:nvPr/>
        </p:nvSpPr>
        <p:spPr>
          <a:xfrm>
            <a:off x="4114800" y="134759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In 2023, many governments introduced significant policies to support the green hydrogen sector, aiming to cut emissions and boost energy security. Initiatives included funding for research projects and incentives for companies transitioning to hydrogen technologies.</a:t>
            </a:r>
            <a:endParaRPr lang="en-US" sz="1000" dirty="0"/>
          </a:p>
        </p:txBody>
      </p:sp>
      <p:sp>
        <p:nvSpPr>
          <p:cNvPr id="9" name="Shape 6"/>
          <p:cNvSpPr/>
          <p:nvPr/>
        </p:nvSpPr>
        <p:spPr>
          <a:xfrm>
            <a:off x="530352" y="2160270"/>
            <a:ext cx="82296" cy="82296"/>
          </a:xfrm>
          <a:prstGeom prst="ellipse">
            <a:avLst/>
          </a:prstGeom>
          <a:solidFill>
            <a:srgbClr val="FFFFFF"/>
          </a:solidFill>
          <a:ln w="12700">
            <a:solidFill>
              <a:srgbClr val="000000"/>
            </a:solidFill>
            <a:prstDash val="solid"/>
          </a:ln>
        </p:spPr>
      </p:sp>
      <p:pic>
        <p:nvPicPr>
          <p:cNvPr id="10" name="Image 1" descr="https://djgurnpwsdoqjscwqbsj.supabase.co/storage/v1/object/public/presentation-templates-data/section16_arrowbox.png">    </p:cNvPr>
          <p:cNvPicPr>
            <a:picLocks noChangeAspect="1"/>
          </p:cNvPicPr>
          <p:nvPr/>
        </p:nvPicPr>
        <p:blipFill>
          <a:blip r:embed="rId3"/>
          <a:stretch>
            <a:fillRect/>
          </a:stretch>
        </p:blipFill>
        <p:spPr>
          <a:xfrm>
            <a:off x="731520" y="2288858"/>
            <a:ext cx="1463040" cy="438912"/>
          </a:xfrm>
          <a:prstGeom prst="rect">
            <a:avLst/>
          </a:prstGeom>
        </p:spPr>
      </p:pic>
      <p:sp>
        <p:nvSpPr>
          <p:cNvPr id="11" name="Text 7"/>
          <p:cNvSpPr/>
          <p:nvPr/>
        </p:nvSpPr>
        <p:spPr>
          <a:xfrm>
            <a:off x="822960" y="2288858"/>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2025</a:t>
            </a:r>
            <a:endParaRPr lang="en-US" sz="1500" dirty="0"/>
          </a:p>
        </p:txBody>
      </p:sp>
      <p:sp>
        <p:nvSpPr>
          <p:cNvPr id="12" name="Text 8"/>
          <p:cNvSpPr/>
          <p:nvPr/>
        </p:nvSpPr>
        <p:spPr>
          <a:xfrm>
            <a:off x="2286000" y="2221992"/>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Technological Innovations</a:t>
            </a:r>
            <a:endParaRPr lang="en-US" sz="1500" dirty="0"/>
          </a:p>
        </p:txBody>
      </p:sp>
      <p:sp>
        <p:nvSpPr>
          <p:cNvPr id="13" name="Text 9"/>
          <p:cNvSpPr/>
          <p:nvPr/>
        </p:nvSpPr>
        <p:spPr>
          <a:xfrm>
            <a:off x="4114800" y="2221992"/>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By 2025, technological advancements are expected to enhance the efficiency of electrolysis and hydrogen storage. Innovations like improved catalysts and new membranes will lower costs and increase the viability of green hydrogen in various industries.</a:t>
            </a:r>
            <a:endParaRPr lang="en-US" sz="1000" dirty="0"/>
          </a:p>
        </p:txBody>
      </p:sp>
      <p:sp>
        <p:nvSpPr>
          <p:cNvPr id="14" name="Shape 10"/>
          <p:cNvSpPr/>
          <p:nvPr/>
        </p:nvSpPr>
        <p:spPr>
          <a:xfrm>
            <a:off x="530352" y="3034665"/>
            <a:ext cx="82296" cy="82296"/>
          </a:xfrm>
          <a:prstGeom prst="ellipse">
            <a:avLst/>
          </a:prstGeom>
          <a:solidFill>
            <a:srgbClr val="FFFFFF"/>
          </a:solidFill>
          <a:ln w="12700">
            <a:solidFill>
              <a:srgbClr val="000000"/>
            </a:solidFill>
            <a:prstDash val="solid"/>
          </a:ln>
        </p:spPr>
      </p:sp>
      <p:pic>
        <p:nvPicPr>
          <p:cNvPr id="15" name="Image 2" descr="https://djgurnpwsdoqjscwqbsj.supabase.co/storage/v1/object/public/presentation-templates-data/section16_arrowbox.png">    </p:cNvPr>
          <p:cNvPicPr>
            <a:picLocks noChangeAspect="1"/>
          </p:cNvPicPr>
          <p:nvPr/>
        </p:nvPicPr>
        <p:blipFill>
          <a:blip r:embed="rId4"/>
          <a:stretch>
            <a:fillRect/>
          </a:stretch>
        </p:blipFill>
        <p:spPr>
          <a:xfrm>
            <a:off x="731520" y="3163253"/>
            <a:ext cx="1463040" cy="438912"/>
          </a:xfrm>
          <a:prstGeom prst="rect">
            <a:avLst/>
          </a:prstGeom>
        </p:spPr>
      </p:pic>
      <p:sp>
        <p:nvSpPr>
          <p:cNvPr id="16" name="Text 11"/>
          <p:cNvSpPr/>
          <p:nvPr/>
        </p:nvSpPr>
        <p:spPr>
          <a:xfrm>
            <a:off x="822960" y="316325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2030</a:t>
            </a:r>
            <a:endParaRPr lang="en-US" sz="1500" dirty="0"/>
          </a:p>
        </p:txBody>
      </p:sp>
      <p:sp>
        <p:nvSpPr>
          <p:cNvPr id="17" name="Text 12"/>
          <p:cNvSpPr/>
          <p:nvPr/>
        </p:nvSpPr>
        <p:spPr>
          <a:xfrm>
            <a:off x="2286000" y="309638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Mainstream Adoption</a:t>
            </a:r>
            <a:endParaRPr lang="en-US" sz="1500" dirty="0"/>
          </a:p>
        </p:txBody>
      </p:sp>
      <p:sp>
        <p:nvSpPr>
          <p:cNvPr id="18" name="Text 13"/>
          <p:cNvSpPr/>
          <p:nvPr/>
        </p:nvSpPr>
        <p:spPr>
          <a:xfrm>
            <a:off x="4114800" y="309638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Predictions for 2030 indicate that green hydrogen will witness widespread adoption in sectors like transportation, industry, and power generation. Major companies are expected to integrate hydrogen solutions into their operations, significantly reducing carbon footprints.</a:t>
            </a:r>
            <a:endParaRPr lang="en-US" sz="1000" dirty="0"/>
          </a:p>
        </p:txBody>
      </p:sp>
      <p:sp>
        <p:nvSpPr>
          <p:cNvPr id="19" name="Shape 14"/>
          <p:cNvSpPr/>
          <p:nvPr/>
        </p:nvSpPr>
        <p:spPr>
          <a:xfrm>
            <a:off x="530352" y="3909060"/>
            <a:ext cx="82296" cy="82296"/>
          </a:xfrm>
          <a:prstGeom prst="ellipse">
            <a:avLst/>
          </a:prstGeom>
          <a:solidFill>
            <a:srgbClr val="FFFFFF"/>
          </a:solidFill>
          <a:ln w="12700">
            <a:solidFill>
              <a:srgbClr val="000000"/>
            </a:solidFill>
            <a:prstDash val="solid"/>
          </a:ln>
        </p:spPr>
      </p:sp>
      <p:pic>
        <p:nvPicPr>
          <p:cNvPr id="20" name="Image 3" descr="https://djgurnpwsdoqjscwqbsj.supabase.co/storage/v1/object/public/presentation-templates-data/section16_arrowbox.png">    </p:cNvPr>
          <p:cNvPicPr>
            <a:picLocks noChangeAspect="1"/>
          </p:cNvPicPr>
          <p:nvPr/>
        </p:nvPicPr>
        <p:blipFill>
          <a:blip r:embed="rId5"/>
          <a:stretch>
            <a:fillRect/>
          </a:stretch>
        </p:blipFill>
        <p:spPr>
          <a:xfrm>
            <a:off x="731520" y="4037648"/>
            <a:ext cx="1463040" cy="438912"/>
          </a:xfrm>
          <a:prstGeom prst="rect">
            <a:avLst/>
          </a:prstGeom>
        </p:spPr>
      </p:pic>
      <p:sp>
        <p:nvSpPr>
          <p:cNvPr id="21" name="Text 15"/>
          <p:cNvSpPr/>
          <p:nvPr/>
        </p:nvSpPr>
        <p:spPr>
          <a:xfrm>
            <a:off x="822960" y="4037648"/>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2040</a:t>
            </a:r>
            <a:endParaRPr lang="en-US" sz="1500" dirty="0"/>
          </a:p>
        </p:txBody>
      </p:sp>
      <p:sp>
        <p:nvSpPr>
          <p:cNvPr id="22" name="Text 16"/>
          <p:cNvSpPr/>
          <p:nvPr/>
        </p:nvSpPr>
        <p:spPr>
          <a:xfrm>
            <a:off x="2286000" y="3970782"/>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Global Hydrogen Economy</a:t>
            </a:r>
            <a:endParaRPr lang="en-US" sz="1500" dirty="0"/>
          </a:p>
        </p:txBody>
      </p:sp>
      <p:sp>
        <p:nvSpPr>
          <p:cNvPr id="23" name="Text 17"/>
          <p:cNvSpPr/>
          <p:nvPr/>
        </p:nvSpPr>
        <p:spPr>
          <a:xfrm>
            <a:off x="4114800" y="3970782"/>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By 2040, experts envision a fully developed global hydrogen economy, where green hydrogen becomes a mainstream energy source. This shift will play a crucial role in achieving global climate targets and promoting sustainable economic growth.</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457200" y="257175"/>
            <a:ext cx="5943600" cy="914400"/>
          </a:xfrm>
          <a:prstGeom prst="rect">
            <a:avLst/>
          </a:prstGeom>
          <a:noFill/>
          <a:ln/>
        </p:spPr>
        <p:txBody>
          <a:bodyPr wrap="square" rtlCol="0" anchor="ctr"/>
          <a:lstStyle/>
          <a:p>
            <a:pPr algn="l" indent="0" marL="0">
              <a:buNone/>
            </a:pPr>
            <a:r>
              <a:rPr lang="en-US" sz="3000" b="1" dirty="0">
                <a:solidFill>
                  <a:srgbClr val="000000"/>
                </a:solidFill>
                <a:latin typeface="Plus Jakarta Sans" pitchFamily="34" charset="0"/>
                <a:ea typeface="Plus Jakarta Sans" pitchFamily="34" charset="-122"/>
                <a:cs typeface="Plus Jakarta Sans" pitchFamily="34" charset="-120"/>
              </a:rPr>
              <a:t>Connect with ONESTONE Initiatives</a:t>
            </a:r>
            <a:endParaRPr lang="en-US" sz="3000" dirty="0"/>
          </a:p>
        </p:txBody>
      </p:sp>
      <p:pic>
        <p:nvPicPr>
          <p:cNvPr id="3" name="Image 0" descr="https://djgurnpwsdoqjscwqbsj.supabase.co/storage/v1/object/public/presentation-templates-data/section16_slide3_box.png">    </p:cNvPr>
          <p:cNvPicPr>
            <a:picLocks noChangeAspect="1"/>
          </p:cNvPicPr>
          <p:nvPr/>
        </p:nvPicPr>
        <p:blipFill>
          <a:blip r:embed="rId2"/>
          <a:stretch>
            <a:fillRect/>
          </a:stretch>
        </p:blipFill>
        <p:spPr>
          <a:xfrm>
            <a:off x="457200" y="1183005"/>
            <a:ext cx="5486400" cy="617220"/>
          </a:xfrm>
          <a:prstGeom prst="rect">
            <a:avLst/>
          </a:prstGeom>
        </p:spPr>
      </p:pic>
      <p:sp>
        <p:nvSpPr>
          <p:cNvPr id="4" name="Text 1"/>
          <p:cNvSpPr/>
          <p:nvPr/>
        </p:nvSpPr>
        <p:spPr>
          <a:xfrm>
            <a:off x="640080" y="1028700"/>
            <a:ext cx="5029200" cy="914400"/>
          </a:xfrm>
          <a:prstGeom prst="rect">
            <a:avLst/>
          </a:prstGeom>
          <a:noFill/>
          <a:ln/>
        </p:spPr>
        <p:txBody>
          <a:bodyPr wrap="square" rtlCol="0" anchor="ctr"/>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Discover how ONESTONE is leading the charge in green hydrogen innovation and sustainable energy solutions.</a:t>
            </a:r>
            <a:endParaRPr lang="en-US" sz="1000" dirty="0"/>
          </a:p>
        </p:txBody>
      </p:sp>
      <p:pic>
        <p:nvPicPr>
          <p:cNvPr id="5" name="Image 1" descr="https://djgurnpwsdoqjscwqbsj.supabase.co/storage/v1/object/public/presentation-templates-data/section16_slide3_box.png">    </p:cNvPr>
          <p:cNvPicPr>
            <a:picLocks noChangeAspect="1"/>
          </p:cNvPicPr>
          <p:nvPr/>
        </p:nvPicPr>
        <p:blipFill>
          <a:blip r:embed="rId3"/>
          <a:stretch>
            <a:fillRect/>
          </a:stretch>
        </p:blipFill>
        <p:spPr>
          <a:xfrm>
            <a:off x="457200" y="1954530"/>
            <a:ext cx="5486400" cy="617220"/>
          </a:xfrm>
          <a:prstGeom prst="rect">
            <a:avLst/>
          </a:prstGeom>
        </p:spPr>
      </p:pic>
      <p:sp>
        <p:nvSpPr>
          <p:cNvPr id="6" name="Text 2"/>
          <p:cNvSpPr/>
          <p:nvPr/>
        </p:nvSpPr>
        <p:spPr>
          <a:xfrm>
            <a:off x="640080" y="1800225"/>
            <a:ext cx="5029200" cy="914400"/>
          </a:xfrm>
          <a:prstGeom prst="rect">
            <a:avLst/>
          </a:prstGeom>
          <a:noFill/>
          <a:ln/>
        </p:spPr>
        <p:txBody>
          <a:bodyPr wrap="square" rtlCol="0" anchor="ctr"/>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Learn about different ways to get involved with ONESTONE and support our initiatives effectively.</a:t>
            </a:r>
            <a:endParaRPr lang="en-US" sz="1000" dirty="0"/>
          </a:p>
        </p:txBody>
      </p:sp>
      <p:pic>
        <p:nvPicPr>
          <p:cNvPr id="7" name="Image 2" descr="https://djgurnpwsdoqjscwqbsj.supabase.co/storage/v1/object/public/presentation-templates-data/section16_slide3_box.png">    </p:cNvPr>
          <p:cNvPicPr>
            <a:picLocks noChangeAspect="1"/>
          </p:cNvPicPr>
          <p:nvPr/>
        </p:nvPicPr>
        <p:blipFill>
          <a:blip r:embed="rId4"/>
          <a:stretch>
            <a:fillRect/>
          </a:stretch>
        </p:blipFill>
        <p:spPr>
          <a:xfrm>
            <a:off x="457200" y="2726055"/>
            <a:ext cx="5486400" cy="617220"/>
          </a:xfrm>
          <a:prstGeom prst="rect">
            <a:avLst/>
          </a:prstGeom>
        </p:spPr>
      </p:pic>
      <p:sp>
        <p:nvSpPr>
          <p:cNvPr id="8" name="Text 3"/>
          <p:cNvSpPr/>
          <p:nvPr/>
        </p:nvSpPr>
        <p:spPr>
          <a:xfrm>
            <a:off x="640080" y="2571750"/>
            <a:ext cx="5029200" cy="914400"/>
          </a:xfrm>
          <a:prstGeom prst="rect">
            <a:avLst/>
          </a:prstGeom>
          <a:noFill/>
          <a:ln/>
        </p:spPr>
        <p:txBody>
          <a:bodyPr wrap="square" rtlCol="0" anchor="ctr"/>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Understand the significance of community support in advancing green hydrogen projects and sustainability efforts.</a:t>
            </a:r>
            <a:endParaRPr lang="en-US" sz="1000" dirty="0"/>
          </a:p>
        </p:txBody>
      </p:sp>
      <p:pic>
        <p:nvPicPr>
          <p:cNvPr id="9" name="Image 3" descr="https://djgurnpwsdoqjscwqbsj.supabase.co/storage/v1/object/public/presentation-templates-data/section16_slide3_box.png">    </p:cNvPr>
          <p:cNvPicPr>
            <a:picLocks noChangeAspect="1"/>
          </p:cNvPicPr>
          <p:nvPr/>
        </p:nvPicPr>
        <p:blipFill>
          <a:blip r:embed="rId5"/>
          <a:stretch>
            <a:fillRect/>
          </a:stretch>
        </p:blipFill>
        <p:spPr>
          <a:xfrm>
            <a:off x="457200" y="3497580"/>
            <a:ext cx="5486400" cy="617220"/>
          </a:xfrm>
          <a:prstGeom prst="rect">
            <a:avLst/>
          </a:prstGeom>
        </p:spPr>
      </p:pic>
      <p:sp>
        <p:nvSpPr>
          <p:cNvPr id="10" name="Text 4"/>
          <p:cNvSpPr/>
          <p:nvPr/>
        </p:nvSpPr>
        <p:spPr>
          <a:xfrm>
            <a:off x="640080" y="3343275"/>
            <a:ext cx="5029200" cy="914400"/>
          </a:xfrm>
          <a:prstGeom prst="rect">
            <a:avLst/>
          </a:prstGeom>
          <a:noFill/>
          <a:ln/>
        </p:spPr>
        <p:txBody>
          <a:bodyPr wrap="square" rtlCol="0" anchor="ctr"/>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Explore the benefits of collaboration with ONESTONE in promoting clean energy and environmental stewardship.</a:t>
            </a:r>
            <a:endParaRPr lang="en-US" sz="1000" dirty="0"/>
          </a:p>
        </p:txBody>
      </p:sp>
      <p:pic>
        <p:nvPicPr>
          <p:cNvPr id="11" name="Image 4" descr="https://images.pexels.com/photos/3738065/pexels-photo-3738065.jpeg?auto=compress&amp;cs=tinysrgb&amp;fit=crop&amp;h=1200&amp;w=800">    </p:cNvPr>
          <p:cNvPicPr>
            <a:picLocks noChangeAspect="1"/>
          </p:cNvPicPr>
          <p:nvPr/>
        </p:nvPicPr>
        <p:blipFill>
          <a:blip r:embed="rId6"/>
          <a:stretch>
            <a:fillRect/>
          </a:stretch>
        </p:blipFill>
        <p:spPr>
          <a:xfrm>
            <a:off x="6583680" y="1285875"/>
            <a:ext cx="2286000" cy="3086100"/>
          </a:xfrm>
          <a:prstGeom prst="rect">
            <a:avLst/>
          </a:prstGeom>
        </p:spPr>
      </p:pic>
      <p:sp>
        <p:nvSpPr>
          <p:cNvPr id="12" name="Text 5"/>
          <p:cNvSpPr/>
          <p:nvPr/>
        </p:nvSpPr>
        <p:spPr>
          <a:xfrm>
            <a:off x="6858000" y="3343275"/>
            <a:ext cx="1828800" cy="457200"/>
          </a:xfrm>
          <a:prstGeom prst="rect">
            <a:avLst/>
          </a:prstGeom>
          <a:noFill/>
          <a:ln/>
        </p:spPr>
        <p:txBody>
          <a:bodyPr wrap="square" rtlCol="0" anchor="ctr"/>
          <a:lstStyle/>
          <a:p>
            <a:pPr indent="0" marL="0">
              <a:buNone/>
            </a:pPr>
            <a:r>
              <a:rPr lang="en-US" sz="800" u="sng" dirty="0">
                <a:solidFill>
                  <a:srgbClr val="FFFFFF"/>
                </a:solidFill>
                <a:hlinkClick r:id="rId7" invalidUrl="" action="" tgtFrame="" tooltip="Pexel" history="1" highlightClick="0" endSnd="0">
                  <a:extLst>
                    <a:ext uri="{A12FA001-AC4F-418D-AE19-62706E023703}">
                      <ahyp:hlinkClr xmlns:ahyp="http://schemas.microsoft.com/office/drawing/2018/hyperlinkcolor" val="tx"/>
                    </a:ext>
                  </a:extLst>
                </a:hlinkClick>
              </a:rPr>
              <a:t>Photo by Pexels</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74320" y="514350"/>
            <a:ext cx="8229600" cy="457200"/>
          </a:xfrm>
          <a:prstGeom prst="rect">
            <a:avLst/>
          </a:prstGeom>
          <a:noFill/>
          <a:ln/>
        </p:spPr>
        <p:txBody>
          <a:bodyPr wrap="square" rtlCol="0" anchor="b"/>
          <a:lstStyle/>
          <a:p>
            <a:pPr indent="0" marL="0">
              <a:buNone/>
            </a:pPr>
            <a:r>
              <a:rPr lang="en-US" sz="3000" b="1" dirty="0">
                <a:solidFill>
                  <a:srgbClr val="000000"/>
                </a:solidFill>
                <a:latin typeface="Plus Jakarta Sans" pitchFamily="34" charset="0"/>
                <a:ea typeface="Plus Jakarta Sans" pitchFamily="34" charset="-122"/>
                <a:cs typeface="Plus Jakarta Sans" pitchFamily="34" charset="-120"/>
              </a:rPr>
              <a:t>Wrap Up and Q&amp;A Session</a:t>
            </a:r>
            <a:endParaRPr lang="en-US" sz="3000" dirty="0"/>
          </a:p>
        </p:txBody>
      </p:sp>
      <p:sp>
        <p:nvSpPr>
          <p:cNvPr id="3" name="Shape 1"/>
          <p:cNvSpPr/>
          <p:nvPr/>
        </p:nvSpPr>
        <p:spPr>
          <a:xfrm>
            <a:off x="548640" y="1285875"/>
            <a:ext cx="45720" cy="3857625"/>
          </a:xfrm>
          <a:prstGeom prst="rect">
            <a:avLst/>
          </a:prstGeom>
          <a:solidFill>
            <a:srgbClr val="000000"/>
          </a:solidFill>
          <a:ln/>
        </p:spPr>
      </p:sp>
      <p:sp>
        <p:nvSpPr>
          <p:cNvPr id="4" name="Shape 2"/>
          <p:cNvSpPr/>
          <p:nvPr/>
        </p:nvSpPr>
        <p:spPr>
          <a:xfrm>
            <a:off x="530352" y="1285875"/>
            <a:ext cx="82296" cy="82296"/>
          </a:xfrm>
          <a:prstGeom prst="ellipse">
            <a:avLst/>
          </a:prstGeom>
          <a:solidFill>
            <a:srgbClr val="FFFFFF"/>
          </a:solidFill>
          <a:ln w="12700">
            <a:solidFill>
              <a:srgbClr val="000000"/>
            </a:solidFill>
            <a:prstDash val="solid"/>
          </a:ln>
        </p:spPr>
      </p:sp>
      <p:pic>
        <p:nvPicPr>
          <p:cNvPr id="5" name="Image 0" descr="https://djgurnpwsdoqjscwqbsj.supabase.co/storage/v1/object/public/presentation-templates-data/section16_arrowbox.png">    </p:cNvPr>
          <p:cNvPicPr>
            <a:picLocks noChangeAspect="1"/>
          </p:cNvPicPr>
          <p:nvPr/>
        </p:nvPicPr>
        <p:blipFill>
          <a:blip r:embed="rId2"/>
          <a:stretch>
            <a:fillRect/>
          </a:stretch>
        </p:blipFill>
        <p:spPr>
          <a:xfrm>
            <a:off x="731520" y="1414463"/>
            <a:ext cx="1463040" cy="438912"/>
          </a:xfrm>
          <a:prstGeom prst="rect">
            <a:avLst/>
          </a:prstGeom>
        </p:spPr>
      </p:pic>
      <p:sp>
        <p:nvSpPr>
          <p:cNvPr id="6" name="Text 3"/>
          <p:cNvSpPr/>
          <p:nvPr/>
        </p:nvSpPr>
        <p:spPr>
          <a:xfrm>
            <a:off x="822960" y="141446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2023</a:t>
            </a:r>
            <a:endParaRPr lang="en-US" sz="1500" dirty="0"/>
          </a:p>
        </p:txBody>
      </p:sp>
      <p:sp>
        <p:nvSpPr>
          <p:cNvPr id="7" name="Text 4"/>
          <p:cNvSpPr/>
          <p:nvPr/>
        </p:nvSpPr>
        <p:spPr>
          <a:xfrm>
            <a:off x="2286000" y="134759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Final Thoughts</a:t>
            </a:r>
            <a:endParaRPr lang="en-US" sz="1500" dirty="0"/>
          </a:p>
        </p:txBody>
      </p:sp>
      <p:sp>
        <p:nvSpPr>
          <p:cNvPr id="8" name="Text 5"/>
          <p:cNvSpPr/>
          <p:nvPr/>
        </p:nvSpPr>
        <p:spPr>
          <a:xfrm>
            <a:off x="4114800" y="134759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Concluding the presentation by summarizing key takeaways, highlighting important insights, and encouraging participants to explore the topics discussed further in their own contexts.</a:t>
            </a:r>
            <a:endParaRPr lang="en-US" sz="1000" dirty="0"/>
          </a:p>
        </p:txBody>
      </p:sp>
      <p:sp>
        <p:nvSpPr>
          <p:cNvPr id="9" name="Shape 6"/>
          <p:cNvSpPr/>
          <p:nvPr/>
        </p:nvSpPr>
        <p:spPr>
          <a:xfrm>
            <a:off x="530352" y="2160270"/>
            <a:ext cx="82296" cy="82296"/>
          </a:xfrm>
          <a:prstGeom prst="ellipse">
            <a:avLst/>
          </a:prstGeom>
          <a:solidFill>
            <a:srgbClr val="FFFFFF"/>
          </a:solidFill>
          <a:ln w="12700">
            <a:solidFill>
              <a:srgbClr val="000000"/>
            </a:solidFill>
            <a:prstDash val="solid"/>
          </a:ln>
        </p:spPr>
      </p:sp>
      <p:pic>
        <p:nvPicPr>
          <p:cNvPr id="10" name="Image 1" descr="https://djgurnpwsdoqjscwqbsj.supabase.co/storage/v1/object/public/presentation-templates-data/section16_arrowbox.png">    </p:cNvPr>
          <p:cNvPicPr>
            <a:picLocks noChangeAspect="1"/>
          </p:cNvPicPr>
          <p:nvPr/>
        </p:nvPicPr>
        <p:blipFill>
          <a:blip r:embed="rId3"/>
          <a:stretch>
            <a:fillRect/>
          </a:stretch>
        </p:blipFill>
        <p:spPr>
          <a:xfrm>
            <a:off x="731520" y="2288858"/>
            <a:ext cx="1463040" cy="438912"/>
          </a:xfrm>
          <a:prstGeom prst="rect">
            <a:avLst/>
          </a:prstGeom>
        </p:spPr>
      </p:pic>
      <p:sp>
        <p:nvSpPr>
          <p:cNvPr id="11" name="Text 7"/>
          <p:cNvSpPr/>
          <p:nvPr/>
        </p:nvSpPr>
        <p:spPr>
          <a:xfrm>
            <a:off x="822960" y="2288858"/>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2023</a:t>
            </a:r>
            <a:endParaRPr lang="en-US" sz="1500" dirty="0"/>
          </a:p>
        </p:txBody>
      </p:sp>
      <p:sp>
        <p:nvSpPr>
          <p:cNvPr id="12" name="Text 8"/>
          <p:cNvSpPr/>
          <p:nvPr/>
        </p:nvSpPr>
        <p:spPr>
          <a:xfrm>
            <a:off x="2286000" y="2221992"/>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Open Discussion</a:t>
            </a:r>
            <a:endParaRPr lang="en-US" sz="1500" dirty="0"/>
          </a:p>
        </p:txBody>
      </p:sp>
      <p:sp>
        <p:nvSpPr>
          <p:cNvPr id="13" name="Text 9"/>
          <p:cNvSpPr/>
          <p:nvPr/>
        </p:nvSpPr>
        <p:spPr>
          <a:xfrm>
            <a:off x="4114800" y="2221992"/>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Facilitating an open floor for questions and contributions from participants fosters an interactive environment where everyone can share their perspectives and insights regarding the presentation.</a:t>
            </a:r>
            <a:endParaRPr lang="en-US" sz="1000" dirty="0"/>
          </a:p>
        </p:txBody>
      </p:sp>
      <p:sp>
        <p:nvSpPr>
          <p:cNvPr id="14" name="Shape 10"/>
          <p:cNvSpPr/>
          <p:nvPr/>
        </p:nvSpPr>
        <p:spPr>
          <a:xfrm>
            <a:off x="530352" y="3034665"/>
            <a:ext cx="82296" cy="82296"/>
          </a:xfrm>
          <a:prstGeom prst="ellipse">
            <a:avLst/>
          </a:prstGeom>
          <a:solidFill>
            <a:srgbClr val="FFFFFF"/>
          </a:solidFill>
          <a:ln w="12700">
            <a:solidFill>
              <a:srgbClr val="000000"/>
            </a:solidFill>
            <a:prstDash val="solid"/>
          </a:ln>
        </p:spPr>
      </p:sp>
      <p:pic>
        <p:nvPicPr>
          <p:cNvPr id="15" name="Image 2" descr="https://djgurnpwsdoqjscwqbsj.supabase.co/storage/v1/object/public/presentation-templates-data/section16_arrowbox.png">    </p:cNvPr>
          <p:cNvPicPr>
            <a:picLocks noChangeAspect="1"/>
          </p:cNvPicPr>
          <p:nvPr/>
        </p:nvPicPr>
        <p:blipFill>
          <a:blip r:embed="rId4"/>
          <a:stretch>
            <a:fillRect/>
          </a:stretch>
        </p:blipFill>
        <p:spPr>
          <a:xfrm>
            <a:off x="731520" y="3163253"/>
            <a:ext cx="1463040" cy="438912"/>
          </a:xfrm>
          <a:prstGeom prst="rect">
            <a:avLst/>
          </a:prstGeom>
        </p:spPr>
      </p:pic>
      <p:sp>
        <p:nvSpPr>
          <p:cNvPr id="16" name="Text 11"/>
          <p:cNvSpPr/>
          <p:nvPr/>
        </p:nvSpPr>
        <p:spPr>
          <a:xfrm>
            <a:off x="822960" y="3163253"/>
            <a:ext cx="1463040" cy="438912"/>
          </a:xfrm>
          <a:prstGeom prst="rect">
            <a:avLst/>
          </a:prstGeom>
          <a:noFill/>
          <a:ln/>
        </p:spPr>
        <p:txBody>
          <a:bodyPr wrap="square" rtlCol="0" anchor="ctr"/>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2023</a:t>
            </a:r>
            <a:endParaRPr lang="en-US" sz="1500" dirty="0"/>
          </a:p>
        </p:txBody>
      </p:sp>
      <p:sp>
        <p:nvSpPr>
          <p:cNvPr id="17" name="Text 12"/>
          <p:cNvSpPr/>
          <p:nvPr/>
        </p:nvSpPr>
        <p:spPr>
          <a:xfrm>
            <a:off x="2286000" y="3096387"/>
            <a:ext cx="1828800" cy="365760"/>
          </a:xfrm>
          <a:prstGeom prst="rect">
            <a:avLst/>
          </a:prstGeom>
          <a:noFill/>
          <a:ln/>
        </p:spPr>
        <p:txBody>
          <a:bodyPr wrap="square" rtlCol="0" anchor="t"/>
          <a:lstStyle/>
          <a:p>
            <a:pPr algn="l" indent="0" marL="0">
              <a:buNone/>
            </a:pPr>
            <a:r>
              <a:rPr lang="en-US" sz="1500" b="1" dirty="0">
                <a:solidFill>
                  <a:srgbClr val="000000"/>
                </a:solidFill>
                <a:latin typeface="Plus Jakarta Sans" pitchFamily="34" charset="0"/>
                <a:ea typeface="Plus Jakarta Sans" pitchFamily="34" charset="-122"/>
                <a:cs typeface="Plus Jakarta Sans" pitchFamily="34" charset="-120"/>
              </a:rPr>
              <a:t>Future Possibilities</a:t>
            </a:r>
            <a:endParaRPr lang="en-US" sz="1500" dirty="0"/>
          </a:p>
        </p:txBody>
      </p:sp>
      <p:sp>
        <p:nvSpPr>
          <p:cNvPr id="18" name="Text 13"/>
          <p:cNvSpPr/>
          <p:nvPr/>
        </p:nvSpPr>
        <p:spPr>
          <a:xfrm>
            <a:off x="4114800" y="3096387"/>
            <a:ext cx="4846320" cy="457200"/>
          </a:xfrm>
          <a:prstGeom prst="rect">
            <a:avLst/>
          </a:prstGeom>
          <a:noFill/>
          <a:ln/>
        </p:spPr>
        <p:txBody>
          <a:bodyPr wrap="square" rtlCol="0" anchor="t"/>
          <a:lstStyle/>
          <a:p>
            <a:pPr algn="l" indent="0" marL="0">
              <a:buNone/>
            </a:pPr>
            <a:r>
              <a:rPr lang="en-US" sz="1000" dirty="0">
                <a:solidFill>
                  <a:srgbClr val="000000"/>
                </a:solidFill>
                <a:latin typeface="Plus Jakarta Sans" pitchFamily="34" charset="0"/>
                <a:ea typeface="Plus Jakarta Sans" pitchFamily="34" charset="-122"/>
                <a:cs typeface="Plus Jakarta Sans" pitchFamily="34" charset="-120"/>
              </a:rPr>
              <a:t>Exploring potential future avenues that stem from the topics discussed during the presentation, encouraging participants to think creatively about how they can implement what they've learned.</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2024-09-22T13:57:27Z</dcterms:created>
  <dcterms:modified xsi:type="dcterms:W3CDTF">2024-09-22T13:57:27Z</dcterms:modified>
</cp:coreProperties>
</file>