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58" r:id="rId4"/>
    <p:sldId id="284" r:id="rId5"/>
    <p:sldId id="259" r:id="rId6"/>
    <p:sldId id="260" r:id="rId7"/>
    <p:sldId id="267" r:id="rId8"/>
    <p:sldId id="261" r:id="rId9"/>
    <p:sldId id="285" r:id="rId10"/>
    <p:sldId id="262" r:id="rId11"/>
    <p:sldId id="286" r:id="rId12"/>
    <p:sldId id="263" r:id="rId13"/>
    <p:sldId id="268" r:id="rId14"/>
    <p:sldId id="287" r:id="rId15"/>
    <p:sldId id="271" r:id="rId16"/>
    <p:sldId id="266" r:id="rId17"/>
  </p:sldIdLst>
  <p:sldSz cx="18288000" cy="10287000"/>
  <p:notesSz cx="6858000" cy="9144000"/>
  <p:embeddedFontLst>
    <p:embeddedFont>
      <p:font typeface="Fira Sans" panose="020B0503050000020004" pitchFamily="34" charset="0"/>
      <p:regular r:id="rId18"/>
      <p:bold r:id="rId19"/>
      <p:italic r:id="rId20"/>
      <p:boldItalic r:id="rId21"/>
    </p:embeddedFont>
    <p:embeddedFont>
      <p:font typeface="Fira Sans Bold" panose="020B0803050000020004" charset="0"/>
      <p:regular r:id="rId22"/>
      <p:bold r:id="rId23"/>
    </p:embeddedFont>
    <p:embeddedFont>
      <p:font typeface="Fira Sans Light" panose="020B0403050000020004" pitchFamily="34" charset="0"/>
      <p:regular r:id="rId24"/>
      <p:italic r:id="rId25"/>
    </p:embeddedFont>
    <p:embeddedFont>
      <p:font typeface="Fira Sans Medium" panose="020B0603050000020004" pitchFamily="34" charset="0"/>
      <p:regular r:id="rId26"/>
      <p:italic r:id="rId27"/>
    </p:embeddedFont>
    <p:embeddedFont>
      <p:font typeface="Poppins" panose="00000500000000000000" pitchFamily="2" charset="0"/>
      <p:regular r:id="rId28"/>
      <p:bold r:id="rId29"/>
      <p:italic r:id="rId30"/>
      <p:boldItalic r:id="rId31"/>
    </p:embeddedFont>
    <p:embeddedFont>
      <p:font typeface="Poppins Bold" panose="00000800000000000000" charset="0"/>
      <p:regular r:id="rId32"/>
      <p:bold r:id="rId33"/>
    </p:embeddedFont>
    <p:embeddedFont>
      <p:font typeface="Poppins Light" panose="00000400000000000000" pitchFamily="2" charset="0"/>
      <p:regular r:id="rId34"/>
      <p: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4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ro Calixto" userId="0a62765fce8925ab" providerId="LiveId" clId="{3A4D82C7-48BB-443E-8A5A-0F17D8438A34}"/>
    <pc:docChg chg="modSld">
      <pc:chgData name="Cyro Calixto" userId="0a62765fce8925ab" providerId="LiveId" clId="{3A4D82C7-48BB-443E-8A5A-0F17D8438A34}" dt="2025-05-01T18:37:00.505" v="53" actId="6549"/>
      <pc:docMkLst>
        <pc:docMk/>
      </pc:docMkLst>
      <pc:sldChg chg="addSp modSp mod">
        <pc:chgData name="Cyro Calixto" userId="0a62765fce8925ab" providerId="LiveId" clId="{3A4D82C7-48BB-443E-8A5A-0F17D8438A34}" dt="2025-05-01T18:08:13.288" v="14" actId="1076"/>
        <pc:sldMkLst>
          <pc:docMk/>
          <pc:sldMk cId="0" sldId="256"/>
        </pc:sldMkLst>
        <pc:spChg chg="add mod">
          <ac:chgData name="Cyro Calixto" userId="0a62765fce8925ab" providerId="LiveId" clId="{3A4D82C7-48BB-443E-8A5A-0F17D8438A34}" dt="2025-05-01T18:08:13.288" v="14" actId="1076"/>
          <ac:spMkLst>
            <pc:docMk/>
            <pc:sldMk cId="0" sldId="256"/>
            <ac:spMk id="13" creationId="{0CAC70A4-E61F-658A-37F4-506551FF1DDB}"/>
          </ac:spMkLst>
        </pc:spChg>
      </pc:sldChg>
      <pc:sldChg chg="modSp mod">
        <pc:chgData name="Cyro Calixto" userId="0a62765fce8925ab" providerId="LiveId" clId="{3A4D82C7-48BB-443E-8A5A-0F17D8438A34}" dt="2025-05-01T18:09:17.370" v="49" actId="20577"/>
        <pc:sldMkLst>
          <pc:docMk/>
          <pc:sldMk cId="0" sldId="261"/>
        </pc:sldMkLst>
        <pc:spChg chg="mod">
          <ac:chgData name="Cyro Calixto" userId="0a62765fce8925ab" providerId="LiveId" clId="{3A4D82C7-48BB-443E-8A5A-0F17D8438A34}" dt="2025-05-01T18:09:17.370" v="49" actId="20577"/>
          <ac:spMkLst>
            <pc:docMk/>
            <pc:sldMk cId="0" sldId="261"/>
            <ac:spMk id="5" creationId="{00000000-0000-0000-0000-000000000000}"/>
          </ac:spMkLst>
        </pc:spChg>
      </pc:sldChg>
      <pc:sldChg chg="modSp mod">
        <pc:chgData name="Cyro Calixto" userId="0a62765fce8925ab" providerId="LiveId" clId="{3A4D82C7-48BB-443E-8A5A-0F17D8438A34}" dt="2025-05-01T18:37:00.505" v="53" actId="6549"/>
        <pc:sldMkLst>
          <pc:docMk/>
          <pc:sldMk cId="0" sldId="263"/>
        </pc:sldMkLst>
        <pc:spChg chg="mod">
          <ac:chgData name="Cyro Calixto" userId="0a62765fce8925ab" providerId="LiveId" clId="{3A4D82C7-48BB-443E-8A5A-0F17D8438A34}" dt="2025-05-01T18:37:00.505" v="53" actId="6549"/>
          <ac:spMkLst>
            <pc:docMk/>
            <pc:sldMk cId="0" sldId="263"/>
            <ac:spMk id="21" creationId="{00000000-0000-0000-0000-000000000000}"/>
          </ac:spMkLst>
        </pc:spChg>
      </pc:sldChg>
      <pc:sldChg chg="modSp mod">
        <pc:chgData name="Cyro Calixto" userId="0a62765fce8925ab" providerId="LiveId" clId="{3A4D82C7-48BB-443E-8A5A-0F17D8438A34}" dt="2025-05-01T18:09:04.208" v="41" actId="20577"/>
        <pc:sldMkLst>
          <pc:docMk/>
          <pc:sldMk cId="0" sldId="267"/>
        </pc:sldMkLst>
        <pc:spChg chg="mod">
          <ac:chgData name="Cyro Calixto" userId="0a62765fce8925ab" providerId="LiveId" clId="{3A4D82C7-48BB-443E-8A5A-0F17D8438A34}" dt="2025-05-01T18:09:04.208" v="41" actId="20577"/>
          <ac:spMkLst>
            <pc:docMk/>
            <pc:sldMk cId="0" sldId="267"/>
            <ac:spMk id="20" creationId="{00000000-0000-0000-0000-000000000000}"/>
          </ac:spMkLst>
        </pc:spChg>
      </pc:sldChg>
    </pc:docChg>
  </pc:docChgLst>
  <pc:docChgLst>
    <pc:chgData name="Cyro Calixto" userId="0a62765fce8925ab" providerId="LiveId" clId="{0BFC30A3-F9B0-47EC-89EA-1CA09850E5AC}"/>
    <pc:docChg chg="modSld">
      <pc:chgData name="Cyro Calixto" userId="0a62765fce8925ab" providerId="LiveId" clId="{0BFC30A3-F9B0-47EC-89EA-1CA09850E5AC}" dt="2025-07-08T12:25:26.261" v="36" actId="20577"/>
      <pc:docMkLst>
        <pc:docMk/>
      </pc:docMkLst>
      <pc:sldChg chg="modSp mod">
        <pc:chgData name="Cyro Calixto" userId="0a62765fce8925ab" providerId="LiveId" clId="{0BFC30A3-F9B0-47EC-89EA-1CA09850E5AC}" dt="2025-07-08T12:25:26.261" v="36" actId="20577"/>
        <pc:sldMkLst>
          <pc:docMk/>
          <pc:sldMk cId="2169294618" sldId="284"/>
        </pc:sldMkLst>
        <pc:spChg chg="mod">
          <ac:chgData name="Cyro Calixto" userId="0a62765fce8925ab" providerId="LiveId" clId="{0BFC30A3-F9B0-47EC-89EA-1CA09850E5AC}" dt="2025-07-08T12:25:26.261" v="36" actId="20577"/>
          <ac:spMkLst>
            <pc:docMk/>
            <pc:sldMk cId="2169294618" sldId="284"/>
            <ac:spMk id="25" creationId="{5E58C49F-05A1-9694-CBD9-B584D41A98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jpe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12" Type="http://schemas.openxmlformats.org/officeDocument/2006/relationships/image" Target="../media/image71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jpeg"/><Relationship Id="rId15" Type="http://schemas.openxmlformats.org/officeDocument/2006/relationships/image" Target="../media/image74.jfif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png"/><Relationship Id="rId1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kabioprocessos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28902" y="2317173"/>
            <a:ext cx="7321033" cy="6340049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122944" y="7035126"/>
            <a:ext cx="4970154" cy="4304177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1AA086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336342" y="5954842"/>
            <a:ext cx="2271679" cy="1967285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3737770" y="373605"/>
            <a:ext cx="3799619" cy="3290488"/>
            <a:chOff x="0" y="0"/>
            <a:chExt cx="3619627" cy="31346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1AB6F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451972" y="1303216"/>
            <a:ext cx="4079619" cy="1431266"/>
          </a:xfrm>
          <a:custGeom>
            <a:avLst/>
            <a:gdLst/>
            <a:ahLst/>
            <a:cxnLst/>
            <a:rect l="l" t="t" r="r" b="b"/>
            <a:pathLst>
              <a:path w="4079619" h="1431266">
                <a:moveTo>
                  <a:pt x="0" y="0"/>
                </a:moveTo>
                <a:lnTo>
                  <a:pt x="4079619" y="0"/>
                </a:lnTo>
                <a:lnTo>
                  <a:pt x="4079619" y="1431266"/>
                </a:lnTo>
                <a:lnTo>
                  <a:pt x="0" y="1431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82413" y="8402820"/>
            <a:ext cx="1710959" cy="1710959"/>
          </a:xfrm>
          <a:custGeom>
            <a:avLst/>
            <a:gdLst/>
            <a:ahLst/>
            <a:cxnLst/>
            <a:rect l="l" t="t" r="r" b="b"/>
            <a:pathLst>
              <a:path w="1710959" h="1710959">
                <a:moveTo>
                  <a:pt x="0" y="0"/>
                </a:moveTo>
                <a:lnTo>
                  <a:pt x="1710959" y="0"/>
                </a:lnTo>
                <a:lnTo>
                  <a:pt x="1710959" y="1710960"/>
                </a:lnTo>
                <a:lnTo>
                  <a:pt x="0" y="1710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94697" y="3377526"/>
            <a:ext cx="10202605" cy="3639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9"/>
              </a:lnSpc>
            </a:pPr>
            <a:r>
              <a:rPr lang="en-US" sz="11999" b="1" dirty="0">
                <a:solidFill>
                  <a:srgbClr val="39414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Synthetic Fuels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AC70A4-E61F-658A-37F4-506551FF1DDB}"/>
              </a:ext>
            </a:extLst>
          </p:cNvPr>
          <p:cNvSpPr txBox="1"/>
          <p:nvPr/>
        </p:nvSpPr>
        <p:spPr>
          <a:xfrm>
            <a:off x="1030758" y="6261068"/>
            <a:ext cx="10202605" cy="1548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9"/>
              </a:lnSpc>
            </a:pPr>
            <a:r>
              <a:rPr lang="en-US" sz="4000" b="1" dirty="0">
                <a:solidFill>
                  <a:srgbClr val="39414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sustainably, locally, and profitably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51770" y="4201140"/>
            <a:ext cx="7027514" cy="6085860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859850" y="563974"/>
            <a:ext cx="4961246" cy="4296462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1AA086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374900" y="688843"/>
            <a:ext cx="4079619" cy="1431266"/>
          </a:xfrm>
          <a:custGeom>
            <a:avLst/>
            <a:gdLst/>
            <a:ahLst/>
            <a:cxnLst/>
            <a:rect l="l" t="t" r="r" b="b"/>
            <a:pathLst>
              <a:path w="4079619" h="1431266">
                <a:moveTo>
                  <a:pt x="0" y="0"/>
                </a:moveTo>
                <a:lnTo>
                  <a:pt x="4079619" y="0"/>
                </a:lnTo>
                <a:lnTo>
                  <a:pt x="4079619" y="1431267"/>
                </a:lnTo>
                <a:lnTo>
                  <a:pt x="0" y="14312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078646" y="2915265"/>
            <a:ext cx="10546992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  <a:spcBef>
                <a:spcPct val="0"/>
              </a:spcBef>
            </a:pPr>
            <a:r>
              <a:rPr lang="en-US" sz="8499" spc="-84" dirty="0">
                <a:solidFill>
                  <a:srgbClr val="39414F"/>
                </a:solidFill>
                <a:latin typeface="Fira Sans"/>
                <a:ea typeface="Fira Sans"/>
                <a:cs typeface="Fira Sans"/>
                <a:sym typeface="Fira Sans"/>
              </a:rPr>
              <a:t>About us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45997" y="2120110"/>
            <a:ext cx="7611546" cy="6591255"/>
            <a:chOff x="0" y="0"/>
            <a:chExt cx="4282440" cy="3708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3"/>
              <a:stretch>
                <a:fillRect t="-27079" b="-27079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143000" y="4860436"/>
            <a:ext cx="8150732" cy="2475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39414F"/>
                </a:solidFill>
                <a:latin typeface="Fira Sans"/>
                <a:ea typeface="Fira Sans"/>
                <a:cs typeface="Fira Sans"/>
                <a:sym typeface="Fira Sans"/>
              </a:rPr>
              <a:t>We are an innovative start-up committed to synthesizing waste and biomass into sustainable energy sources.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4887288"/>
            <a:ext cx="3575704" cy="6263614"/>
            <a:chOff x="0" y="0"/>
            <a:chExt cx="812800" cy="14237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423794"/>
            </a:xfrm>
            <a:custGeom>
              <a:avLst/>
              <a:gdLst/>
              <a:ahLst/>
              <a:cxnLst/>
              <a:rect l="l" t="t" r="r" b="b"/>
              <a:pathLst>
                <a:path w="812800" h="1423794">
                  <a:moveTo>
                    <a:pt x="0" y="0"/>
                  </a:moveTo>
                  <a:lnTo>
                    <a:pt x="812800" y="0"/>
                  </a:lnTo>
                  <a:lnTo>
                    <a:pt x="812800" y="1423794"/>
                  </a:lnTo>
                  <a:lnTo>
                    <a:pt x="0" y="1423794"/>
                  </a:lnTo>
                  <a:close/>
                </a:path>
              </a:pathLst>
            </a:custGeom>
            <a:solidFill>
              <a:srgbClr val="39414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14809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0600" y="3350853"/>
            <a:ext cx="3575704" cy="3072871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AA08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14300" y="-57150"/>
              <a:ext cx="5842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41825" y="3566749"/>
            <a:ext cx="3073254" cy="2641077"/>
            <a:chOff x="0" y="0"/>
            <a:chExt cx="812800" cy="698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2"/>
              <a:stretch>
                <a:fillRect l="-14493" r="-14493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219700" y="4887288"/>
            <a:ext cx="3575704" cy="6263614"/>
            <a:chOff x="0" y="0"/>
            <a:chExt cx="812800" cy="142379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1423794"/>
            </a:xfrm>
            <a:custGeom>
              <a:avLst/>
              <a:gdLst/>
              <a:ahLst/>
              <a:cxnLst/>
              <a:rect l="l" t="t" r="r" b="b"/>
              <a:pathLst>
                <a:path w="812800" h="1423794">
                  <a:moveTo>
                    <a:pt x="0" y="0"/>
                  </a:moveTo>
                  <a:lnTo>
                    <a:pt x="812800" y="0"/>
                  </a:lnTo>
                  <a:lnTo>
                    <a:pt x="812800" y="1423794"/>
                  </a:lnTo>
                  <a:lnTo>
                    <a:pt x="0" y="1423794"/>
                  </a:lnTo>
                  <a:close/>
                </a:path>
              </a:pathLst>
            </a:custGeom>
            <a:solidFill>
              <a:srgbClr val="39414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812800" cy="14809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19700" y="3350853"/>
            <a:ext cx="3575704" cy="3072871"/>
            <a:chOff x="0" y="0"/>
            <a:chExt cx="812800" cy="6985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A18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14300" y="-57150"/>
              <a:ext cx="5842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470925" y="3566749"/>
            <a:ext cx="3073254" cy="2641077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8065" r="-8065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9492596" y="4887288"/>
            <a:ext cx="3575704" cy="6263614"/>
            <a:chOff x="0" y="0"/>
            <a:chExt cx="812800" cy="14237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423794"/>
            </a:xfrm>
            <a:custGeom>
              <a:avLst/>
              <a:gdLst/>
              <a:ahLst/>
              <a:cxnLst/>
              <a:rect l="l" t="t" r="r" b="b"/>
              <a:pathLst>
                <a:path w="812800" h="1423794">
                  <a:moveTo>
                    <a:pt x="0" y="0"/>
                  </a:moveTo>
                  <a:lnTo>
                    <a:pt x="812800" y="0"/>
                  </a:lnTo>
                  <a:lnTo>
                    <a:pt x="812800" y="1423794"/>
                  </a:lnTo>
                  <a:lnTo>
                    <a:pt x="0" y="1423794"/>
                  </a:lnTo>
                  <a:close/>
                </a:path>
              </a:pathLst>
            </a:custGeom>
            <a:solidFill>
              <a:srgbClr val="39414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812800" cy="14809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92596" y="3350853"/>
            <a:ext cx="3575704" cy="3072871"/>
            <a:chOff x="0" y="0"/>
            <a:chExt cx="812800" cy="6985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A181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114300" y="-57150"/>
              <a:ext cx="5842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73738" y="3566749"/>
            <a:ext cx="3073254" cy="2641077"/>
            <a:chOff x="0" y="0"/>
            <a:chExt cx="812800" cy="6985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4"/>
              <a:stretch>
                <a:fillRect l="-14858" r="-14858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34" name="TextBox 34"/>
          <p:cNvSpPr txBox="1"/>
          <p:nvPr/>
        </p:nvSpPr>
        <p:spPr>
          <a:xfrm>
            <a:off x="1453889" y="6635410"/>
            <a:ext cx="2649127" cy="761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2452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MUNICIPAL SOLID WASTE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782429" y="6635410"/>
            <a:ext cx="2450245" cy="376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2452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PLASTICS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944678" y="6635410"/>
            <a:ext cx="2872397" cy="376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2452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PROTEIN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16213" y="7759542"/>
            <a:ext cx="3324479" cy="70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19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+ 4,5 billions of ton in landfills and dumps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470925" y="7759542"/>
            <a:ext cx="3073254" cy="70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19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+300 millions of ton discharged annually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73738" y="7759542"/>
            <a:ext cx="3013420" cy="105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19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Millions of ton of carcasses and fallen stocks discharged</a:t>
            </a:r>
          </a:p>
        </p:txBody>
      </p:sp>
      <p:grpSp>
        <p:nvGrpSpPr>
          <p:cNvPr id="42" name="Group 42"/>
          <p:cNvGrpSpPr/>
          <p:nvPr/>
        </p:nvGrpSpPr>
        <p:grpSpPr>
          <a:xfrm rot="-10800000">
            <a:off x="15547003" y="-1409660"/>
            <a:ext cx="4985461" cy="4317433"/>
            <a:chOff x="0" y="0"/>
            <a:chExt cx="3619627" cy="313461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4" name="Group 44"/>
          <p:cNvGrpSpPr/>
          <p:nvPr/>
        </p:nvGrpSpPr>
        <p:grpSpPr>
          <a:xfrm rot="-10800000">
            <a:off x="14087974" y="-776527"/>
            <a:ext cx="1798578" cy="1557577"/>
            <a:chOff x="0" y="0"/>
            <a:chExt cx="3619627" cy="313461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1AB6F"/>
            </a:solidFill>
          </p:spPr>
        </p:sp>
      </p:grpSp>
      <p:grpSp>
        <p:nvGrpSpPr>
          <p:cNvPr id="46" name="Group 46"/>
          <p:cNvGrpSpPr/>
          <p:nvPr/>
        </p:nvGrpSpPr>
        <p:grpSpPr>
          <a:xfrm rot="-10800000">
            <a:off x="-874506" y="-1354027"/>
            <a:ext cx="3480308" cy="3013963"/>
            <a:chOff x="0" y="0"/>
            <a:chExt cx="3619627" cy="313461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grpSp>
        <p:nvGrpSpPr>
          <p:cNvPr id="48" name="Group 48"/>
          <p:cNvGrpSpPr/>
          <p:nvPr/>
        </p:nvGrpSpPr>
        <p:grpSpPr>
          <a:xfrm rot="-10800000">
            <a:off x="2067699" y="327447"/>
            <a:ext cx="2285480" cy="1979236"/>
            <a:chOff x="0" y="0"/>
            <a:chExt cx="3619627" cy="313461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50" name="TextBox 50"/>
          <p:cNvSpPr txBox="1"/>
          <p:nvPr/>
        </p:nvSpPr>
        <p:spPr>
          <a:xfrm>
            <a:off x="6865929" y="2031881"/>
            <a:ext cx="7989687" cy="547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5"/>
              </a:lnSpc>
            </a:pPr>
            <a:r>
              <a:rPr lang="en-US" sz="3196" dirty="0">
                <a:solidFill>
                  <a:srgbClr val="39414F"/>
                </a:solidFill>
                <a:latin typeface="Fira Sans"/>
                <a:ea typeface="Fira Sans"/>
                <a:cs typeface="Fira Sans"/>
                <a:sym typeface="Fira Sans"/>
              </a:rPr>
              <a:t>The WASTE and CARBON crisis…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76413" y="982547"/>
            <a:ext cx="16582887" cy="984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7198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Global Problems</a:t>
            </a:r>
          </a:p>
        </p:txBody>
      </p:sp>
      <p:grpSp>
        <p:nvGrpSpPr>
          <p:cNvPr id="26" name="Group 26">
            <a:extLst>
              <a:ext uri="{FF2B5EF4-FFF2-40B4-BE49-F238E27FC236}">
                <a16:creationId xmlns:a16="http://schemas.microsoft.com/office/drawing/2014/main" id="{BACF81C8-92A5-1C83-38E7-53ACBB3F016E}"/>
              </a:ext>
            </a:extLst>
          </p:cNvPr>
          <p:cNvGrpSpPr/>
          <p:nvPr/>
        </p:nvGrpSpPr>
        <p:grpSpPr>
          <a:xfrm>
            <a:off x="13677900" y="4887288"/>
            <a:ext cx="3575704" cy="6263614"/>
            <a:chOff x="0" y="0"/>
            <a:chExt cx="812800" cy="1423794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5478187D-6811-1A1E-1B0F-FD441FB87509}"/>
                </a:ext>
              </a:extLst>
            </p:cNvPr>
            <p:cNvSpPr/>
            <p:nvPr/>
          </p:nvSpPr>
          <p:spPr>
            <a:xfrm>
              <a:off x="0" y="0"/>
              <a:ext cx="812800" cy="1423794"/>
            </a:xfrm>
            <a:custGeom>
              <a:avLst/>
              <a:gdLst/>
              <a:ahLst/>
              <a:cxnLst/>
              <a:rect l="l" t="t" r="r" b="b"/>
              <a:pathLst>
                <a:path w="812800" h="1423794">
                  <a:moveTo>
                    <a:pt x="0" y="0"/>
                  </a:moveTo>
                  <a:lnTo>
                    <a:pt x="812800" y="0"/>
                  </a:lnTo>
                  <a:lnTo>
                    <a:pt x="812800" y="1423794"/>
                  </a:lnTo>
                  <a:lnTo>
                    <a:pt x="0" y="1423794"/>
                  </a:lnTo>
                  <a:close/>
                </a:path>
              </a:pathLst>
            </a:custGeom>
            <a:solidFill>
              <a:srgbClr val="39414F"/>
            </a:solidFill>
          </p:spPr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63C3A4D7-751E-616E-BBB1-A2B9541FA765}"/>
                </a:ext>
              </a:extLst>
            </p:cNvPr>
            <p:cNvSpPr txBox="1"/>
            <p:nvPr/>
          </p:nvSpPr>
          <p:spPr>
            <a:xfrm>
              <a:off x="0" y="-57150"/>
              <a:ext cx="812800" cy="14809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FB93B1BA-9C73-2B3B-3338-F14A023E2EEF}"/>
              </a:ext>
            </a:extLst>
          </p:cNvPr>
          <p:cNvGrpSpPr/>
          <p:nvPr/>
        </p:nvGrpSpPr>
        <p:grpSpPr>
          <a:xfrm>
            <a:off x="13677900" y="3350853"/>
            <a:ext cx="3575704" cy="3072871"/>
            <a:chOff x="0" y="0"/>
            <a:chExt cx="812800" cy="6985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D5BD165A-CCBC-B2F3-AFF8-BCEC60FD1458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A181"/>
            </a:solidFill>
          </p:spPr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372F4DEE-B87C-D596-1930-7A7B2DB67441}"/>
                </a:ext>
              </a:extLst>
            </p:cNvPr>
            <p:cNvSpPr txBox="1"/>
            <p:nvPr/>
          </p:nvSpPr>
          <p:spPr>
            <a:xfrm>
              <a:off x="114300" y="-57150"/>
              <a:ext cx="5842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9A882187-92B4-9A99-585B-00B96C20DF25}"/>
              </a:ext>
            </a:extLst>
          </p:cNvPr>
          <p:cNvGrpSpPr/>
          <p:nvPr/>
        </p:nvGrpSpPr>
        <p:grpSpPr>
          <a:xfrm>
            <a:off x="13952463" y="3566749"/>
            <a:ext cx="3073254" cy="2641077"/>
            <a:chOff x="0" y="0"/>
            <a:chExt cx="812800" cy="6985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4FA9D92-EFD7-FDC9-1A26-9F270B1FD6B6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5"/>
              <a:stretch>
                <a:fillRect l="-14493" r="-1449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EB68A6BF-5A3A-403C-243C-7D79DF2C3B5E}"/>
              </a:ext>
            </a:extLst>
          </p:cNvPr>
          <p:cNvSpPr txBox="1"/>
          <p:nvPr/>
        </p:nvSpPr>
        <p:spPr>
          <a:xfrm>
            <a:off x="13829587" y="6635410"/>
            <a:ext cx="3272330" cy="376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2452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CARBON DIOXIDE</a:t>
            </a:r>
          </a:p>
        </p:txBody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67F00B41-EAAC-C4D8-5B91-65A57DAFA231}"/>
              </a:ext>
            </a:extLst>
          </p:cNvPr>
          <p:cNvSpPr txBox="1"/>
          <p:nvPr/>
        </p:nvSpPr>
        <p:spPr>
          <a:xfrm>
            <a:off x="13803513" y="7759542"/>
            <a:ext cx="3324479" cy="1418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1997" dirty="0">
                <a:solidFill>
                  <a:srgbClr val="FFFFFF"/>
                </a:solidFill>
                <a:latin typeface="Poppins"/>
                <a:cs typeface="Poppins"/>
              </a:rPr>
              <a:t>Over 40 billion tons of carbon dioxide are emitted into the atmosphere.</a:t>
            </a:r>
            <a:endParaRPr lang="en-US" sz="1997" dirty="0">
              <a:solidFill>
                <a:srgbClr val="FFFFFF"/>
              </a:solidFill>
              <a:latin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97CD0-B169-EB7F-17D7-5B4E313C4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F187B83-6271-F0E6-EFDA-88171EA57B90}"/>
              </a:ext>
            </a:extLst>
          </p:cNvPr>
          <p:cNvSpPr/>
          <p:nvPr/>
        </p:nvSpPr>
        <p:spPr>
          <a:xfrm>
            <a:off x="1268572" y="9303221"/>
            <a:ext cx="17019428" cy="0"/>
          </a:xfrm>
          <a:prstGeom prst="line">
            <a:avLst/>
          </a:prstGeom>
          <a:ln w="19050" cap="rnd">
            <a:solidFill>
              <a:srgbClr val="00465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B39D0FF-7CAE-DB5F-69D9-986CFC676F0C}"/>
              </a:ext>
            </a:extLst>
          </p:cNvPr>
          <p:cNvGrpSpPr/>
          <p:nvPr/>
        </p:nvGrpSpPr>
        <p:grpSpPr>
          <a:xfrm>
            <a:off x="1031805" y="9138592"/>
            <a:ext cx="380203" cy="329258"/>
            <a:chOff x="0" y="0"/>
            <a:chExt cx="3619627" cy="313461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1F88B2E-2B69-6210-7EEF-D5FA70606361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B1E77CA-7FB3-B8AE-AAC5-90B7CDBC6899}"/>
              </a:ext>
            </a:extLst>
          </p:cNvPr>
          <p:cNvGrpSpPr/>
          <p:nvPr/>
        </p:nvGrpSpPr>
        <p:grpSpPr>
          <a:xfrm>
            <a:off x="3581400" y="9138592"/>
            <a:ext cx="380203" cy="329258"/>
            <a:chOff x="0" y="0"/>
            <a:chExt cx="3619627" cy="313461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EF73C3E-B825-FD15-1E40-6503076830A6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0C5F0F41-5037-609A-169D-73F3E4B3512E}"/>
              </a:ext>
            </a:extLst>
          </p:cNvPr>
          <p:cNvGrpSpPr/>
          <p:nvPr/>
        </p:nvGrpSpPr>
        <p:grpSpPr>
          <a:xfrm>
            <a:off x="6824965" y="9157642"/>
            <a:ext cx="380203" cy="329258"/>
            <a:chOff x="0" y="0"/>
            <a:chExt cx="3619627" cy="313461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4BB7B54-DA19-971F-91AF-94E22EFBE754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82F5138-CF22-2CDA-03DB-BA603F136C76}"/>
              </a:ext>
            </a:extLst>
          </p:cNvPr>
          <p:cNvGrpSpPr/>
          <p:nvPr/>
        </p:nvGrpSpPr>
        <p:grpSpPr>
          <a:xfrm>
            <a:off x="10363200" y="9138592"/>
            <a:ext cx="380203" cy="329258"/>
            <a:chOff x="0" y="0"/>
            <a:chExt cx="3619627" cy="3134614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30C2BFE-FE3A-5FCD-381C-0EFC23FB83E4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6701BEF-287D-59E6-D05A-30CA9DF1DD36}"/>
              </a:ext>
            </a:extLst>
          </p:cNvPr>
          <p:cNvGrpSpPr/>
          <p:nvPr/>
        </p:nvGrpSpPr>
        <p:grpSpPr>
          <a:xfrm>
            <a:off x="16799111" y="2687862"/>
            <a:ext cx="2977778" cy="2578770"/>
            <a:chOff x="0" y="0"/>
            <a:chExt cx="3619627" cy="3134614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B688C4E-ACD2-9E28-357A-CA56EF3E6824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71040B1-02A6-E225-C558-8A94E03F02A8}"/>
              </a:ext>
            </a:extLst>
          </p:cNvPr>
          <p:cNvGrpSpPr/>
          <p:nvPr/>
        </p:nvGrpSpPr>
        <p:grpSpPr>
          <a:xfrm>
            <a:off x="13660090" y="-135282"/>
            <a:ext cx="4201515" cy="3638531"/>
            <a:chOff x="0" y="0"/>
            <a:chExt cx="3619627" cy="313461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699D92B-BACB-A099-C7E5-91EC5878FF70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0ABB3494-A041-C2A7-A201-9DA42A8BD532}"/>
              </a:ext>
            </a:extLst>
          </p:cNvPr>
          <p:cNvGrpSpPr/>
          <p:nvPr/>
        </p:nvGrpSpPr>
        <p:grpSpPr>
          <a:xfrm>
            <a:off x="13243939" y="-956153"/>
            <a:ext cx="2481390" cy="2148895"/>
            <a:chOff x="0" y="0"/>
            <a:chExt cx="3619627" cy="3134614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FA6872B-CA28-D7BC-7F5D-4CCF627451FC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2AB68B2-DB93-1FBD-158A-97BAB10F3E2B}"/>
              </a:ext>
            </a:extLst>
          </p:cNvPr>
          <p:cNvGrpSpPr/>
          <p:nvPr/>
        </p:nvGrpSpPr>
        <p:grpSpPr>
          <a:xfrm>
            <a:off x="1028700" y="4636164"/>
            <a:ext cx="3364925" cy="2227397"/>
            <a:chOff x="0" y="-9525"/>
            <a:chExt cx="4486566" cy="2969862"/>
          </a:xfrm>
        </p:grpSpPr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7434D280-A8A8-07A1-4AB2-0CF63AB8EDF9}"/>
                </a:ext>
              </a:extLst>
            </p:cNvPr>
            <p:cNvSpPr txBox="1"/>
            <p:nvPr/>
          </p:nvSpPr>
          <p:spPr>
            <a:xfrm>
              <a:off x="0" y="-9525"/>
              <a:ext cx="4486566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320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00A18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2021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0CE4486F-F03C-1DA5-4DE5-55C9C035B327}"/>
                </a:ext>
              </a:extLst>
            </p:cNvPr>
            <p:cNvSpPr txBox="1"/>
            <p:nvPr/>
          </p:nvSpPr>
          <p:spPr>
            <a:xfrm>
              <a:off x="1" y="1074351"/>
              <a:ext cx="3098800" cy="18859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Animal waste</a:t>
              </a:r>
            </a:p>
            <a:p>
              <a:pPr algn="l">
                <a:lnSpc>
                  <a:spcPts val="2800"/>
                </a:lnSpc>
              </a:pPr>
              <a:endParaRPr lang="en-US" sz="2000" dirty="0">
                <a:solidFill>
                  <a:srgbClr val="000000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Tests and performance</a:t>
              </a: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F4830186-D940-E64F-3C4E-B38AB4DF2771}"/>
              </a:ext>
            </a:extLst>
          </p:cNvPr>
          <p:cNvGrpSpPr/>
          <p:nvPr/>
        </p:nvGrpSpPr>
        <p:grpSpPr>
          <a:xfrm>
            <a:off x="3581400" y="4635940"/>
            <a:ext cx="3364925" cy="2586690"/>
            <a:chOff x="0" y="-9525"/>
            <a:chExt cx="4486566" cy="3448921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14D9836-88EA-BDBC-8981-5D6BDD6731E0}"/>
                </a:ext>
              </a:extLst>
            </p:cNvPr>
            <p:cNvSpPr txBox="1"/>
            <p:nvPr/>
          </p:nvSpPr>
          <p:spPr>
            <a:xfrm>
              <a:off x="0" y="-9525"/>
              <a:ext cx="4486566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320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00A18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2022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7F38673D-A065-7671-59CD-CB5616DB0540}"/>
                </a:ext>
              </a:extLst>
            </p:cNvPr>
            <p:cNvSpPr txBox="1"/>
            <p:nvPr/>
          </p:nvSpPr>
          <p:spPr>
            <a:xfrm>
              <a:off x="0" y="1074646"/>
              <a:ext cx="4486566" cy="2364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Diesel HVO - Protein</a:t>
              </a:r>
            </a:p>
            <a:p>
              <a:pPr algn="l">
                <a:lnSpc>
                  <a:spcPts val="2800"/>
                </a:lnSpc>
              </a:pPr>
              <a:endParaRPr lang="en-US" sz="2000" dirty="0">
                <a:solidFill>
                  <a:srgbClr val="000000"/>
                </a:solidFill>
                <a:latin typeface="Fira Sans Light"/>
                <a:sym typeface="Fira Sans"/>
              </a:endParaRP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  <a:sym typeface="Fira Sans"/>
                </a:rPr>
                <a:t>Development with EMBRAPA/EMBRAPII</a:t>
              </a: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  <a:ea typeface="Fira Sans Light"/>
                  <a:cs typeface="Fira Sans Light"/>
                  <a:sym typeface="Fira Sans"/>
                </a:rPr>
                <a:t>Funding of R$600k</a:t>
              </a:r>
              <a:endParaRPr lang="en-US" sz="2000" dirty="0">
                <a:solidFill>
                  <a:srgbClr val="000000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A4245517-DBC6-07E6-3CB8-FD69AFB9A63A}"/>
              </a:ext>
            </a:extLst>
          </p:cNvPr>
          <p:cNvGrpSpPr/>
          <p:nvPr/>
        </p:nvGrpSpPr>
        <p:grpSpPr>
          <a:xfrm>
            <a:off x="10363200" y="4635940"/>
            <a:ext cx="3669277" cy="2945763"/>
            <a:chOff x="0" y="-9525"/>
            <a:chExt cx="4892369" cy="3927685"/>
          </a:xfrm>
        </p:grpSpPr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ED56A72-C80F-AD65-F8D7-E4659D4AB600}"/>
                </a:ext>
              </a:extLst>
            </p:cNvPr>
            <p:cNvSpPr txBox="1"/>
            <p:nvPr/>
          </p:nvSpPr>
          <p:spPr>
            <a:xfrm>
              <a:off x="0" y="-9525"/>
              <a:ext cx="4892369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320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00A18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2024</a:t>
              </a: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5E58C49F-05A1-9694-CBD9-B584D41A98CA}"/>
                </a:ext>
              </a:extLst>
            </p:cNvPr>
            <p:cNvSpPr txBox="1"/>
            <p:nvPr/>
          </p:nvSpPr>
          <p:spPr>
            <a:xfrm>
              <a:off x="0" y="1074646"/>
              <a:ext cx="4892369" cy="2843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Fira Sans Bold"/>
                  <a:sym typeface="Fira Sans"/>
                </a:rPr>
                <a:t>Scale-up</a:t>
              </a:r>
            </a:p>
            <a:p>
              <a:pPr algn="l">
                <a:lnSpc>
                  <a:spcPts val="2800"/>
                </a:lnSpc>
              </a:pPr>
              <a:endParaRPr lang="en-US" sz="2000" dirty="0">
                <a:solidFill>
                  <a:srgbClr val="000000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-Municipal Solid Wastes scale plant </a:t>
              </a: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</a:rPr>
                <a:t>-Development of the microalgae cultivation system</a:t>
              </a:r>
              <a:endParaRPr lang="en-US" sz="2000" dirty="0">
                <a:solidFill>
                  <a:srgbClr val="000000"/>
                </a:solidFill>
                <a:latin typeface="Fira Sans Light"/>
                <a:sym typeface="Fira Sans Light"/>
              </a:endParaRPr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C48C319E-D99B-7939-ECDB-352FAA3F4098}"/>
              </a:ext>
            </a:extLst>
          </p:cNvPr>
          <p:cNvSpPr txBox="1"/>
          <p:nvPr/>
        </p:nvSpPr>
        <p:spPr>
          <a:xfrm>
            <a:off x="1028700" y="1028700"/>
            <a:ext cx="11025243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  <a:spcBef>
                <a:spcPct val="0"/>
              </a:spcBef>
            </a:pPr>
            <a:r>
              <a:rPr lang="en-US" sz="8499" b="1" spc="-84" dirty="0">
                <a:solidFill>
                  <a:srgbClr val="000000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Time line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05B61177-674F-8A6E-5DD0-8252660A65CB}"/>
              </a:ext>
            </a:extLst>
          </p:cNvPr>
          <p:cNvGrpSpPr/>
          <p:nvPr/>
        </p:nvGrpSpPr>
        <p:grpSpPr>
          <a:xfrm>
            <a:off x="6599732" y="4635940"/>
            <a:ext cx="3547536" cy="2586690"/>
            <a:chOff x="0" y="-9525"/>
            <a:chExt cx="4730048" cy="3448921"/>
          </a:xfrm>
        </p:grpSpPr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CDB86DB8-BB48-F3B4-B9FC-80E0D198AE25}"/>
                </a:ext>
              </a:extLst>
            </p:cNvPr>
            <p:cNvSpPr txBox="1"/>
            <p:nvPr/>
          </p:nvSpPr>
          <p:spPr>
            <a:xfrm>
              <a:off x="0" y="-9525"/>
              <a:ext cx="4730048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320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00A18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2023</a:t>
              </a: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8157F1DD-3B28-C6BB-C015-A619306E8A88}"/>
                </a:ext>
              </a:extLst>
            </p:cNvPr>
            <p:cNvSpPr txBox="1"/>
            <p:nvPr/>
          </p:nvSpPr>
          <p:spPr>
            <a:xfrm>
              <a:off x="0" y="1074646"/>
              <a:ext cx="4486565" cy="23647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pt-BR" sz="2000" b="1" dirty="0" err="1">
                  <a:solidFill>
                    <a:srgbClr val="000000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Executive</a:t>
              </a:r>
              <a:r>
                <a:rPr lang="pt-BR" sz="2000" b="1" dirty="0">
                  <a:solidFill>
                    <a:srgbClr val="000000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 Project </a:t>
              </a:r>
              <a:r>
                <a:rPr lang="pt-BR" sz="2000" b="1" dirty="0" err="1">
                  <a:solidFill>
                    <a:srgbClr val="000000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of</a:t>
              </a:r>
              <a:r>
                <a:rPr lang="pt-BR" sz="2000" b="1" dirty="0">
                  <a:solidFill>
                    <a:srgbClr val="000000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 Chemical </a:t>
              </a:r>
              <a:r>
                <a:rPr lang="pt-BR" sz="2000" b="1" dirty="0" err="1">
                  <a:solidFill>
                    <a:srgbClr val="000000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recycling</a:t>
              </a:r>
              <a:endParaRPr lang="en-US" sz="2000" b="1" dirty="0">
                <a:solidFill>
                  <a:srgbClr val="000000"/>
                </a:solidFill>
                <a:latin typeface="Fira Sans Bold"/>
                <a:ea typeface="Fira Sans Bold"/>
                <a:cs typeface="Fira Sans Bold"/>
                <a:sym typeface="Fira Sans Bold"/>
              </a:endParaRP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  <a:sym typeface="Fira Sans"/>
                </a:rPr>
                <a:t>Project of 200TPD of plastic waste</a:t>
              </a: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  <a:ea typeface="Fira Sans Light"/>
                  <a:cs typeface="Fira Sans Light"/>
                  <a:sym typeface="Fira Sans"/>
                </a:rPr>
                <a:t>Angel investment R$600k</a:t>
              </a:r>
              <a:endParaRPr lang="en-US" sz="2000" dirty="0">
                <a:solidFill>
                  <a:srgbClr val="000000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</p:grpSp>
      <p:grpSp>
        <p:nvGrpSpPr>
          <p:cNvPr id="30" name="Group 9">
            <a:extLst>
              <a:ext uri="{FF2B5EF4-FFF2-40B4-BE49-F238E27FC236}">
                <a16:creationId xmlns:a16="http://schemas.microsoft.com/office/drawing/2014/main" id="{9C9E4FB0-86A1-FC91-1A1F-2C1FFC3C340F}"/>
              </a:ext>
            </a:extLst>
          </p:cNvPr>
          <p:cNvGrpSpPr/>
          <p:nvPr/>
        </p:nvGrpSpPr>
        <p:grpSpPr>
          <a:xfrm>
            <a:off x="14178329" y="9138592"/>
            <a:ext cx="380203" cy="329258"/>
            <a:chOff x="0" y="0"/>
            <a:chExt cx="3619627" cy="3134614"/>
          </a:xfrm>
        </p:grpSpPr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4AC2B447-EE32-F16E-C5FA-BF05151936EE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32" name="Group 23">
            <a:extLst>
              <a:ext uri="{FF2B5EF4-FFF2-40B4-BE49-F238E27FC236}">
                <a16:creationId xmlns:a16="http://schemas.microsoft.com/office/drawing/2014/main" id="{0EFE2099-0656-97AE-1FD7-614EB89220FB}"/>
              </a:ext>
            </a:extLst>
          </p:cNvPr>
          <p:cNvGrpSpPr/>
          <p:nvPr/>
        </p:nvGrpSpPr>
        <p:grpSpPr>
          <a:xfrm>
            <a:off x="14178329" y="4635940"/>
            <a:ext cx="3669277" cy="2227618"/>
            <a:chOff x="0" y="-9525"/>
            <a:chExt cx="4892369" cy="2970158"/>
          </a:xfrm>
        </p:grpSpPr>
        <p:sp>
          <p:nvSpPr>
            <p:cNvPr id="33" name="TextBox 24">
              <a:extLst>
                <a:ext uri="{FF2B5EF4-FFF2-40B4-BE49-F238E27FC236}">
                  <a16:creationId xmlns:a16="http://schemas.microsoft.com/office/drawing/2014/main" id="{B586B898-3F68-1D44-8B23-3B928C3D94BB}"/>
                </a:ext>
              </a:extLst>
            </p:cNvPr>
            <p:cNvSpPr txBox="1"/>
            <p:nvPr/>
          </p:nvSpPr>
          <p:spPr>
            <a:xfrm>
              <a:off x="0" y="-9525"/>
              <a:ext cx="4892369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320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00A18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2025</a:t>
              </a:r>
            </a:p>
          </p:txBody>
        </p:sp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A1D12577-A2F8-1B6E-B420-A0E65CE33C98}"/>
                </a:ext>
              </a:extLst>
            </p:cNvPr>
            <p:cNvSpPr txBox="1"/>
            <p:nvPr/>
          </p:nvSpPr>
          <p:spPr>
            <a:xfrm>
              <a:off x="0" y="1074646"/>
              <a:ext cx="4892369" cy="188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Fira Sans Bold"/>
                  <a:sym typeface="Fira Sans"/>
                </a:rPr>
                <a:t>Funding and Acceleration</a:t>
              </a:r>
            </a:p>
            <a:p>
              <a:pPr>
                <a:lnSpc>
                  <a:spcPts val="2800"/>
                </a:lnSpc>
              </a:pPr>
              <a:endParaRPr lang="en-US" sz="2000" dirty="0">
                <a:solidFill>
                  <a:srgbClr val="000000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  <a:p>
              <a:pPr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Grants: FINEP R$17 million</a:t>
              </a:r>
            </a:p>
            <a:p>
              <a:pPr>
                <a:lnSpc>
                  <a:spcPts val="2800"/>
                </a:lnSpc>
              </a:pPr>
              <a:endParaRPr lang="en-US" sz="2000" b="1" dirty="0">
                <a:solidFill>
                  <a:srgbClr val="000000"/>
                </a:solidFill>
                <a:latin typeface="Fira Sans Bold"/>
                <a:sym typeface="Fira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9294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5948" y="1028700"/>
            <a:ext cx="14736105" cy="6336446"/>
            <a:chOff x="0" y="0"/>
            <a:chExt cx="19648140" cy="8448595"/>
          </a:xfrm>
        </p:grpSpPr>
        <p:sp>
          <p:nvSpPr>
            <p:cNvPr id="3" name="TextBox 3"/>
            <p:cNvSpPr txBox="1"/>
            <p:nvPr/>
          </p:nvSpPr>
          <p:spPr>
            <a:xfrm>
              <a:off x="0" y="2566643"/>
              <a:ext cx="19648140" cy="58819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320"/>
                </a:lnSpc>
              </a:pPr>
              <a:r>
                <a:rPr lang="en-US" sz="3600" b="1" dirty="0">
                  <a:solidFill>
                    <a:srgbClr val="F4F4F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We transform wastes and carbon into biocrude</a:t>
              </a:r>
            </a:p>
            <a:p>
              <a:pPr algn="just">
                <a:lnSpc>
                  <a:spcPts val="4320"/>
                </a:lnSpc>
              </a:pPr>
              <a:endParaRPr lang="en-US" sz="3600" b="1" dirty="0">
                <a:solidFill>
                  <a:srgbClr val="F4F4F4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  <a:p>
              <a:pPr marL="777240" lvl="1" indent="-388620" algn="just">
                <a:lnSpc>
                  <a:spcPts val="4320"/>
                </a:lnSpc>
                <a:buFont typeface="Arial"/>
                <a:buChar char="•"/>
              </a:pPr>
              <a:r>
                <a:rPr lang="en-US" sz="3600" b="1" dirty="0">
                  <a:solidFill>
                    <a:srgbClr val="F4F4F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Chemical recycling of plastics and </a:t>
              </a:r>
              <a:r>
                <a:rPr lang="en-US" sz="3600" b="1" dirty="0" err="1">
                  <a:solidFill>
                    <a:srgbClr val="F4F4F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follen</a:t>
              </a:r>
              <a:r>
                <a:rPr lang="en-US" sz="3600" b="1" dirty="0">
                  <a:solidFill>
                    <a:srgbClr val="F4F4F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 stocks</a:t>
              </a:r>
            </a:p>
            <a:p>
              <a:pPr marL="777240" lvl="1" indent="-388620" algn="just">
                <a:lnSpc>
                  <a:spcPts val="4320"/>
                </a:lnSpc>
                <a:buFont typeface="Arial"/>
                <a:buChar char="•"/>
              </a:pPr>
              <a:r>
                <a:rPr lang="en-US" sz="3600" b="1" dirty="0">
                  <a:solidFill>
                    <a:srgbClr val="F4F4F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Industrial carbon capture</a:t>
              </a:r>
            </a:p>
            <a:p>
              <a:pPr marL="777240" lvl="1" indent="-388620" algn="just">
                <a:lnSpc>
                  <a:spcPts val="4320"/>
                </a:lnSpc>
                <a:buFont typeface="Arial"/>
                <a:buChar char="•"/>
              </a:pPr>
              <a:r>
                <a:rPr lang="en-US" sz="3600" b="1" dirty="0">
                  <a:solidFill>
                    <a:srgbClr val="F4F4F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Green and synthetic hydrocarbon production</a:t>
              </a:r>
            </a:p>
            <a:p>
              <a:pPr marL="777240" lvl="1" indent="-388620" algn="just">
                <a:lnSpc>
                  <a:spcPts val="4320"/>
                </a:lnSpc>
                <a:buFont typeface="Arial"/>
                <a:buChar char="•"/>
              </a:pPr>
              <a:r>
                <a:rPr lang="en-US" sz="3600" b="1" dirty="0">
                  <a:solidFill>
                    <a:srgbClr val="F4F4F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Circular, scalable and modular models</a:t>
              </a:r>
            </a:p>
            <a:p>
              <a:pPr algn="just">
                <a:lnSpc>
                  <a:spcPts val="4320"/>
                </a:lnSpc>
              </a:pPr>
              <a:endParaRPr lang="en-US" sz="3600" b="1" dirty="0">
                <a:solidFill>
                  <a:srgbClr val="F4F4F4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  <a:p>
              <a:pPr algn="just">
                <a:lnSpc>
                  <a:spcPts val="4320"/>
                </a:lnSpc>
                <a:spcBef>
                  <a:spcPct val="0"/>
                </a:spcBef>
              </a:pPr>
              <a:endParaRPr lang="en-US" sz="3600" b="1" dirty="0">
                <a:solidFill>
                  <a:srgbClr val="F4F4F4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9648140" cy="2108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480"/>
                </a:lnSpc>
              </a:pPr>
              <a:r>
                <a:rPr lang="en-US" sz="10400" b="1" dirty="0">
                  <a:solidFill>
                    <a:srgbClr val="A4E473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Technologies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563094" y="6077994"/>
            <a:ext cx="6383425" cy="5528076"/>
            <a:chOff x="0" y="0"/>
            <a:chExt cx="3619627" cy="31346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671665" y="7004492"/>
            <a:ext cx="3034530" cy="2627917"/>
            <a:chOff x="0" y="0"/>
            <a:chExt cx="3619627" cy="31346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4053492" y="8956750"/>
            <a:ext cx="2141618" cy="1854652"/>
            <a:chOff x="0" y="0"/>
            <a:chExt cx="3619627" cy="31346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78342" y="7255158"/>
            <a:ext cx="4543288" cy="2498809"/>
          </a:xfrm>
          <a:custGeom>
            <a:avLst/>
            <a:gdLst/>
            <a:ahLst/>
            <a:cxnLst/>
            <a:rect l="l" t="t" r="r" b="b"/>
            <a:pathLst>
              <a:path w="4543288" h="2498809">
                <a:moveTo>
                  <a:pt x="0" y="0"/>
                </a:moveTo>
                <a:lnTo>
                  <a:pt x="4543288" y="0"/>
                </a:lnTo>
                <a:lnTo>
                  <a:pt x="4543288" y="2498809"/>
                </a:lnTo>
                <a:lnTo>
                  <a:pt x="0" y="2498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521630" y="7418537"/>
            <a:ext cx="3247459" cy="2464002"/>
          </a:xfrm>
          <a:custGeom>
            <a:avLst/>
            <a:gdLst/>
            <a:ahLst/>
            <a:cxnLst/>
            <a:rect l="l" t="t" r="r" b="b"/>
            <a:pathLst>
              <a:path w="3247459" h="2464002">
                <a:moveTo>
                  <a:pt x="0" y="0"/>
                </a:moveTo>
                <a:lnTo>
                  <a:pt x="3247459" y="0"/>
                </a:lnTo>
                <a:lnTo>
                  <a:pt x="3247459" y="2464002"/>
                </a:lnTo>
                <a:lnTo>
                  <a:pt x="0" y="2464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784936" y="3398441"/>
            <a:ext cx="5403414" cy="6356958"/>
          </a:xfrm>
          <a:custGeom>
            <a:avLst/>
            <a:gdLst/>
            <a:ahLst/>
            <a:cxnLst/>
            <a:rect l="l" t="t" r="r" b="b"/>
            <a:pathLst>
              <a:path w="5403414" h="6356958">
                <a:moveTo>
                  <a:pt x="0" y="0"/>
                </a:moveTo>
                <a:lnTo>
                  <a:pt x="5403415" y="0"/>
                </a:lnTo>
                <a:lnTo>
                  <a:pt x="540341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76413" y="982547"/>
            <a:ext cx="9412747" cy="1950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7198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Biorefinery and chemical recycling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841654" y="-1979652"/>
            <a:ext cx="6210236" cy="5378093"/>
            <a:chOff x="0" y="0"/>
            <a:chExt cx="3619627" cy="31346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2276164" y="-978028"/>
            <a:ext cx="3151914" cy="2729572"/>
            <a:chOff x="0" y="0"/>
            <a:chExt cx="3619627" cy="313461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479484" y="8891205"/>
            <a:ext cx="1098431" cy="991334"/>
          </a:xfrm>
          <a:custGeom>
            <a:avLst/>
            <a:gdLst/>
            <a:ahLst/>
            <a:cxnLst/>
            <a:rect l="l" t="t" r="r" b="b"/>
            <a:pathLst>
              <a:path w="1098431" h="991334">
                <a:moveTo>
                  <a:pt x="0" y="0"/>
                </a:moveTo>
                <a:lnTo>
                  <a:pt x="1098432" y="0"/>
                </a:lnTo>
                <a:lnTo>
                  <a:pt x="1098432" y="991334"/>
                </a:lnTo>
                <a:lnTo>
                  <a:pt x="0" y="9913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FF3FC5F7-BDF5-D452-EFE3-E13753BC68ED}"/>
              </a:ext>
            </a:extLst>
          </p:cNvPr>
          <p:cNvSpPr txBox="1"/>
          <p:nvPr/>
        </p:nvSpPr>
        <p:spPr>
          <a:xfrm>
            <a:off x="356342" y="3342466"/>
            <a:ext cx="9412747" cy="274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Drying system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Temperature: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up to 200°C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Material: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Stain steel and coating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</a:rPr>
              <a:t>Function: </a:t>
            </a:r>
            <a:r>
              <a:rPr lang="en-US" sz="2000" dirty="0">
                <a:solidFill>
                  <a:srgbClr val="106861"/>
                </a:solidFill>
                <a:latin typeface="Fira Sans"/>
              </a:rPr>
              <a:t>remove moisture, chlorine, and fluorine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sym typeface="Fira Sans"/>
              </a:rPr>
              <a:t>Steam treatment: </a:t>
            </a:r>
            <a:r>
              <a:rPr lang="en-US" sz="2000" dirty="0">
                <a:solidFill>
                  <a:srgbClr val="106861"/>
                </a:solidFill>
                <a:latin typeface="Fira Sans"/>
                <a:sym typeface="Fira Sans"/>
              </a:rPr>
              <a:t>condensation and gas scrubber</a:t>
            </a:r>
            <a:endParaRPr lang="en-US" sz="2400" dirty="0">
              <a:solidFill>
                <a:srgbClr val="10686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36E6EED5-5101-683C-1309-54ECC6C56D17}"/>
              </a:ext>
            </a:extLst>
          </p:cNvPr>
          <p:cNvSpPr txBox="1"/>
          <p:nvPr/>
        </p:nvSpPr>
        <p:spPr>
          <a:xfrm>
            <a:off x="6807621" y="4294244"/>
            <a:ext cx="9412747" cy="228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Cracking system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Temperature: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up to 550°C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Material: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Stain steel and coating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</a:rPr>
              <a:t>Catalyst: </a:t>
            </a:r>
            <a:r>
              <a:rPr lang="en-US" sz="2000" dirty="0">
                <a:solidFill>
                  <a:srgbClr val="106861"/>
                </a:solidFill>
                <a:latin typeface="Fira Sans"/>
              </a:rPr>
              <a:t>metal oxides or calcium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3937A731-5605-7BE3-111C-FFEAE00312E0}"/>
              </a:ext>
            </a:extLst>
          </p:cNvPr>
          <p:cNvSpPr txBox="1"/>
          <p:nvPr/>
        </p:nvSpPr>
        <p:spPr>
          <a:xfrm>
            <a:off x="12276165" y="6438900"/>
            <a:ext cx="5403414" cy="3359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Refining system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Process: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Distillation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Products: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Hydrocarbons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</a:rPr>
              <a:t>Combustion chamber: </a:t>
            </a:r>
            <a:r>
              <a:rPr lang="en-US" sz="2000" dirty="0">
                <a:solidFill>
                  <a:srgbClr val="106861"/>
                </a:solidFill>
                <a:latin typeface="Fira Sans"/>
              </a:rPr>
              <a:t>burn gases and dioxins &gt; 800°C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</a:rPr>
              <a:t>Energy use: </a:t>
            </a:r>
            <a:r>
              <a:rPr lang="en-US" sz="2000" dirty="0">
                <a:solidFill>
                  <a:srgbClr val="106861"/>
                </a:solidFill>
                <a:latin typeface="Fira Sans"/>
              </a:rPr>
              <a:t>recovery in the drying and cracking system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471" y="3"/>
            <a:ext cx="13916818" cy="10286098"/>
            <a:chOff x="0" y="0"/>
            <a:chExt cx="18555758" cy="137147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555715" cy="13714857"/>
            </a:xfrm>
            <a:custGeom>
              <a:avLst/>
              <a:gdLst/>
              <a:ahLst/>
              <a:cxnLst/>
              <a:rect l="l" t="t" r="r" b="b"/>
              <a:pathLst>
                <a:path w="18555715" h="13714857">
                  <a:moveTo>
                    <a:pt x="0" y="0"/>
                  </a:moveTo>
                  <a:lnTo>
                    <a:pt x="18555715" y="0"/>
                  </a:lnTo>
                  <a:lnTo>
                    <a:pt x="18555715" y="13714857"/>
                  </a:lnTo>
                  <a:lnTo>
                    <a:pt x="0" y="13714857"/>
                  </a:lnTo>
                  <a:close/>
                </a:path>
              </a:pathLst>
            </a:custGeom>
            <a:solidFill>
              <a:srgbClr val="10686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101802" y="5470990"/>
            <a:ext cx="4554336" cy="5062658"/>
            <a:chOff x="0" y="0"/>
            <a:chExt cx="6072449" cy="6750211"/>
          </a:xfrm>
        </p:grpSpPr>
        <p:sp>
          <p:nvSpPr>
            <p:cNvPr id="5" name="Freeform 5"/>
            <p:cNvSpPr/>
            <p:nvPr/>
          </p:nvSpPr>
          <p:spPr>
            <a:xfrm>
              <a:off x="0" y="-37719"/>
              <a:ext cx="6072505" cy="6825615"/>
            </a:xfrm>
            <a:custGeom>
              <a:avLst/>
              <a:gdLst/>
              <a:ahLst/>
              <a:cxnLst/>
              <a:rect l="l" t="t" r="r" b="b"/>
              <a:pathLst>
                <a:path w="6072505" h="6825615">
                  <a:moveTo>
                    <a:pt x="5649849" y="1415923"/>
                  </a:moveTo>
                  <a:lnTo>
                    <a:pt x="3458718" y="150876"/>
                  </a:lnTo>
                  <a:cubicBezTo>
                    <a:pt x="3197225" y="0"/>
                    <a:pt x="2875026" y="0"/>
                    <a:pt x="2613533" y="150876"/>
                  </a:cubicBezTo>
                  <a:lnTo>
                    <a:pt x="422656" y="1415923"/>
                  </a:lnTo>
                  <a:cubicBezTo>
                    <a:pt x="161036" y="1566799"/>
                    <a:pt x="0" y="1845945"/>
                    <a:pt x="0" y="2147824"/>
                  </a:cubicBezTo>
                  <a:lnTo>
                    <a:pt x="0" y="4677918"/>
                  </a:lnTo>
                  <a:cubicBezTo>
                    <a:pt x="0" y="4979797"/>
                    <a:pt x="161036" y="5258816"/>
                    <a:pt x="422656" y="5409692"/>
                  </a:cubicBezTo>
                  <a:lnTo>
                    <a:pt x="2613660" y="6674739"/>
                  </a:lnTo>
                  <a:cubicBezTo>
                    <a:pt x="2875153" y="6825615"/>
                    <a:pt x="3197352" y="6825615"/>
                    <a:pt x="3458845" y="6674739"/>
                  </a:cubicBezTo>
                  <a:lnTo>
                    <a:pt x="5649976" y="5409692"/>
                  </a:lnTo>
                  <a:cubicBezTo>
                    <a:pt x="5911469" y="5258816"/>
                    <a:pt x="6072505" y="4979670"/>
                    <a:pt x="6072505" y="4677918"/>
                  </a:cubicBezTo>
                  <a:lnTo>
                    <a:pt x="6072505" y="2147824"/>
                  </a:lnTo>
                  <a:cubicBezTo>
                    <a:pt x="6072505" y="1845945"/>
                    <a:pt x="5911342" y="1566926"/>
                    <a:pt x="5649976" y="1415923"/>
                  </a:cubicBezTo>
                </a:path>
              </a:pathLst>
            </a:custGeom>
            <a:blipFill>
              <a:blip r:embed="rId2"/>
              <a:stretch>
                <a:fillRect l="-48813" r="-48812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4766644" y="2634207"/>
            <a:ext cx="2820577" cy="360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4"/>
              </a:lnSpc>
            </a:pPr>
            <a:r>
              <a:rPr lang="en-US" sz="2546" b="1" spc="22" dirty="0">
                <a:solidFill>
                  <a:srgbClr val="39414F"/>
                </a:solidFill>
                <a:latin typeface="Poppins Bold"/>
                <a:ea typeface="Poppins Bold"/>
                <a:cs typeface="Poppins Bold"/>
                <a:sym typeface="Poppins Bold"/>
              </a:rPr>
              <a:t>Base price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35056" y="3433293"/>
            <a:ext cx="2883754" cy="109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4"/>
              </a:lnSpc>
            </a:pPr>
            <a:r>
              <a:rPr lang="en-US" sz="2546" spc="22">
                <a:solidFill>
                  <a:srgbClr val="39414F"/>
                </a:solidFill>
                <a:latin typeface="Poppins Light"/>
                <a:ea typeface="Poppins Light"/>
                <a:cs typeface="Poppins Light"/>
                <a:sym typeface="Poppins Light"/>
              </a:rPr>
              <a:t>Brent</a:t>
            </a:r>
          </a:p>
          <a:p>
            <a:pPr algn="ctr">
              <a:lnSpc>
                <a:spcPts val="2814"/>
              </a:lnSpc>
            </a:pPr>
            <a:r>
              <a:rPr lang="en-US" sz="2546" spc="22">
                <a:solidFill>
                  <a:srgbClr val="39414F"/>
                </a:solidFill>
                <a:latin typeface="Poppins Light"/>
                <a:ea typeface="Poppins Light"/>
                <a:cs typeface="Poppins Light"/>
                <a:sym typeface="Poppins Light"/>
              </a:rPr>
              <a:t>Naphtha</a:t>
            </a:r>
          </a:p>
          <a:p>
            <a:pPr algn="ctr">
              <a:lnSpc>
                <a:spcPts val="2814"/>
              </a:lnSpc>
            </a:pPr>
            <a:r>
              <a:rPr lang="en-US" sz="2546" spc="22">
                <a:solidFill>
                  <a:srgbClr val="39414F"/>
                </a:solidFill>
                <a:latin typeface="Poppins Light"/>
                <a:ea typeface="Poppins Light"/>
                <a:cs typeface="Poppins Light"/>
                <a:sym typeface="Poppins Light"/>
              </a:rPr>
              <a:t>Kerozene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5171" y="921815"/>
            <a:ext cx="10646432" cy="840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2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SYNTHETIC PRODUCTS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11551" y="-13699"/>
            <a:ext cx="180945" cy="10299797"/>
            <a:chOff x="0" y="0"/>
            <a:chExt cx="241260" cy="137330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1300" cy="13733018"/>
            </a:xfrm>
            <a:custGeom>
              <a:avLst/>
              <a:gdLst/>
              <a:ahLst/>
              <a:cxnLst/>
              <a:rect l="l" t="t" r="r" b="b"/>
              <a:pathLst>
                <a:path w="241300" h="13733018">
                  <a:moveTo>
                    <a:pt x="0" y="0"/>
                  </a:moveTo>
                  <a:lnTo>
                    <a:pt x="241300" y="0"/>
                  </a:lnTo>
                  <a:lnTo>
                    <a:pt x="241300" y="13733018"/>
                  </a:lnTo>
                  <a:lnTo>
                    <a:pt x="0" y="13733018"/>
                  </a:lnTo>
                  <a:close/>
                </a:path>
              </a:pathLst>
            </a:custGeom>
            <a:solidFill>
              <a:srgbClr val="39414F">
                <a:alpha val="89804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988308" y="3691185"/>
            <a:ext cx="3202204" cy="3559610"/>
            <a:chOff x="0" y="0"/>
            <a:chExt cx="4269606" cy="4746147"/>
          </a:xfrm>
        </p:grpSpPr>
        <p:sp>
          <p:nvSpPr>
            <p:cNvPr id="12" name="Freeform 12"/>
            <p:cNvSpPr/>
            <p:nvPr/>
          </p:nvSpPr>
          <p:spPr>
            <a:xfrm>
              <a:off x="0" y="-26416"/>
              <a:ext cx="4269486" cy="4799076"/>
            </a:xfrm>
            <a:custGeom>
              <a:avLst/>
              <a:gdLst/>
              <a:ahLst/>
              <a:cxnLst/>
              <a:rect l="l" t="t" r="r" b="b"/>
              <a:pathLst>
                <a:path w="4269486" h="4799076">
                  <a:moveTo>
                    <a:pt x="3972433" y="995426"/>
                  </a:moveTo>
                  <a:lnTo>
                    <a:pt x="2431923" y="106045"/>
                  </a:lnTo>
                  <a:cubicBezTo>
                    <a:pt x="2248027" y="0"/>
                    <a:pt x="2021586" y="0"/>
                    <a:pt x="1837690" y="106045"/>
                  </a:cubicBezTo>
                  <a:lnTo>
                    <a:pt x="297180" y="995426"/>
                  </a:lnTo>
                  <a:cubicBezTo>
                    <a:pt x="113157" y="1101598"/>
                    <a:pt x="0" y="1297813"/>
                    <a:pt x="0" y="1510030"/>
                  </a:cubicBezTo>
                  <a:lnTo>
                    <a:pt x="0" y="3289046"/>
                  </a:lnTo>
                  <a:cubicBezTo>
                    <a:pt x="0" y="3501390"/>
                    <a:pt x="113157" y="3697478"/>
                    <a:pt x="297180" y="3803523"/>
                  </a:cubicBezTo>
                  <a:lnTo>
                    <a:pt x="1837690" y="4693031"/>
                  </a:lnTo>
                  <a:cubicBezTo>
                    <a:pt x="2021586" y="4799076"/>
                    <a:pt x="2248027" y="4799076"/>
                    <a:pt x="2431923" y="4693031"/>
                  </a:cubicBezTo>
                  <a:lnTo>
                    <a:pt x="3972433" y="3803523"/>
                  </a:lnTo>
                  <a:cubicBezTo>
                    <a:pt x="4156329" y="3697478"/>
                    <a:pt x="4269486" y="3501136"/>
                    <a:pt x="4269486" y="3289046"/>
                  </a:cubicBezTo>
                  <a:lnTo>
                    <a:pt x="4269486" y="1510030"/>
                  </a:lnTo>
                  <a:cubicBezTo>
                    <a:pt x="4269486" y="1297686"/>
                    <a:pt x="4156202" y="1101598"/>
                    <a:pt x="3972433" y="995426"/>
                  </a:cubicBezTo>
                </a:path>
              </a:pathLst>
            </a:custGeom>
            <a:blipFill>
              <a:blip r:embed="rId3"/>
              <a:stretch>
                <a:fillRect l="-33562" t="-2" r="-33565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5754989" y="6510946"/>
            <a:ext cx="2646449" cy="2941827"/>
            <a:chOff x="0" y="0"/>
            <a:chExt cx="3528599" cy="3922435"/>
          </a:xfrm>
        </p:grpSpPr>
        <p:sp>
          <p:nvSpPr>
            <p:cNvPr id="14" name="Freeform 14"/>
            <p:cNvSpPr/>
            <p:nvPr/>
          </p:nvSpPr>
          <p:spPr>
            <a:xfrm>
              <a:off x="0" y="-21844"/>
              <a:ext cx="3528568" cy="3966083"/>
            </a:xfrm>
            <a:custGeom>
              <a:avLst/>
              <a:gdLst/>
              <a:ahLst/>
              <a:cxnLst/>
              <a:rect l="l" t="t" r="r" b="b"/>
              <a:pathLst>
                <a:path w="3528568" h="3966083">
                  <a:moveTo>
                    <a:pt x="3282950" y="822706"/>
                  </a:moveTo>
                  <a:lnTo>
                    <a:pt x="2009775" y="87630"/>
                  </a:lnTo>
                  <a:cubicBezTo>
                    <a:pt x="1857883" y="0"/>
                    <a:pt x="1670685" y="0"/>
                    <a:pt x="1518666" y="87630"/>
                  </a:cubicBezTo>
                  <a:lnTo>
                    <a:pt x="245618" y="822706"/>
                  </a:lnTo>
                  <a:cubicBezTo>
                    <a:pt x="93599" y="910336"/>
                    <a:pt x="0" y="1072515"/>
                    <a:pt x="0" y="1248029"/>
                  </a:cubicBezTo>
                  <a:lnTo>
                    <a:pt x="0" y="2718181"/>
                  </a:lnTo>
                  <a:cubicBezTo>
                    <a:pt x="0" y="2893695"/>
                    <a:pt x="93599" y="3055747"/>
                    <a:pt x="245618" y="3143377"/>
                  </a:cubicBezTo>
                  <a:lnTo>
                    <a:pt x="1518793" y="3878453"/>
                  </a:lnTo>
                  <a:cubicBezTo>
                    <a:pt x="1670685" y="3966083"/>
                    <a:pt x="1857883" y="3966083"/>
                    <a:pt x="2009902" y="3878453"/>
                  </a:cubicBezTo>
                  <a:lnTo>
                    <a:pt x="3283077" y="3143377"/>
                  </a:lnTo>
                  <a:cubicBezTo>
                    <a:pt x="3434969" y="3055747"/>
                    <a:pt x="3528568" y="2893568"/>
                    <a:pt x="3528568" y="2718181"/>
                  </a:cubicBezTo>
                  <a:lnTo>
                    <a:pt x="3528568" y="1248029"/>
                  </a:lnTo>
                  <a:cubicBezTo>
                    <a:pt x="3528568" y="1072515"/>
                    <a:pt x="3434969" y="910463"/>
                    <a:pt x="3283077" y="822706"/>
                  </a:cubicBezTo>
                </a:path>
              </a:pathLst>
            </a:custGeom>
            <a:blipFill>
              <a:blip r:embed="rId4"/>
              <a:stretch>
                <a:fillRect l="-43587" t="-1" r="-43588" b="-2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8757700" y="5865855"/>
            <a:ext cx="2646449" cy="2941827"/>
            <a:chOff x="0" y="0"/>
            <a:chExt cx="3528599" cy="3922435"/>
          </a:xfrm>
        </p:grpSpPr>
        <p:sp>
          <p:nvSpPr>
            <p:cNvPr id="16" name="Freeform 16"/>
            <p:cNvSpPr/>
            <p:nvPr/>
          </p:nvSpPr>
          <p:spPr>
            <a:xfrm>
              <a:off x="0" y="-21844"/>
              <a:ext cx="3528568" cy="3966083"/>
            </a:xfrm>
            <a:custGeom>
              <a:avLst/>
              <a:gdLst/>
              <a:ahLst/>
              <a:cxnLst/>
              <a:rect l="l" t="t" r="r" b="b"/>
              <a:pathLst>
                <a:path w="3528568" h="3966083">
                  <a:moveTo>
                    <a:pt x="3282950" y="822706"/>
                  </a:moveTo>
                  <a:lnTo>
                    <a:pt x="2009775" y="87630"/>
                  </a:lnTo>
                  <a:cubicBezTo>
                    <a:pt x="1857883" y="0"/>
                    <a:pt x="1670685" y="0"/>
                    <a:pt x="1518666" y="87630"/>
                  </a:cubicBezTo>
                  <a:lnTo>
                    <a:pt x="245618" y="822706"/>
                  </a:lnTo>
                  <a:cubicBezTo>
                    <a:pt x="93599" y="910336"/>
                    <a:pt x="0" y="1072515"/>
                    <a:pt x="0" y="1248029"/>
                  </a:cubicBezTo>
                  <a:lnTo>
                    <a:pt x="0" y="2718181"/>
                  </a:lnTo>
                  <a:cubicBezTo>
                    <a:pt x="0" y="2893695"/>
                    <a:pt x="93599" y="3055747"/>
                    <a:pt x="245618" y="3143377"/>
                  </a:cubicBezTo>
                  <a:lnTo>
                    <a:pt x="1518793" y="3878453"/>
                  </a:lnTo>
                  <a:cubicBezTo>
                    <a:pt x="1670685" y="3966083"/>
                    <a:pt x="1857883" y="3966083"/>
                    <a:pt x="2009902" y="3878453"/>
                  </a:cubicBezTo>
                  <a:lnTo>
                    <a:pt x="3283077" y="3143377"/>
                  </a:lnTo>
                  <a:cubicBezTo>
                    <a:pt x="3434969" y="3055747"/>
                    <a:pt x="3528568" y="2893568"/>
                    <a:pt x="3528568" y="2718181"/>
                  </a:cubicBezTo>
                  <a:lnTo>
                    <a:pt x="3528568" y="1248029"/>
                  </a:lnTo>
                  <a:cubicBezTo>
                    <a:pt x="3528568" y="1072515"/>
                    <a:pt x="3434969" y="910463"/>
                    <a:pt x="3283077" y="822706"/>
                  </a:cubicBezTo>
                </a:path>
              </a:pathLst>
            </a:custGeom>
            <a:blipFill>
              <a:blip r:embed="rId5"/>
              <a:stretch>
                <a:fillRect l="-48818" t="-1" r="-48819" b="-2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6730680" y="2575399"/>
            <a:ext cx="2646449" cy="2941827"/>
            <a:chOff x="0" y="0"/>
            <a:chExt cx="3528599" cy="3922435"/>
          </a:xfrm>
        </p:grpSpPr>
        <p:sp>
          <p:nvSpPr>
            <p:cNvPr id="18" name="Freeform 18"/>
            <p:cNvSpPr/>
            <p:nvPr/>
          </p:nvSpPr>
          <p:spPr>
            <a:xfrm>
              <a:off x="0" y="-21844"/>
              <a:ext cx="3528568" cy="3966083"/>
            </a:xfrm>
            <a:custGeom>
              <a:avLst/>
              <a:gdLst/>
              <a:ahLst/>
              <a:cxnLst/>
              <a:rect l="l" t="t" r="r" b="b"/>
              <a:pathLst>
                <a:path w="3528568" h="3966083">
                  <a:moveTo>
                    <a:pt x="3282950" y="822706"/>
                  </a:moveTo>
                  <a:lnTo>
                    <a:pt x="2009775" y="87630"/>
                  </a:lnTo>
                  <a:cubicBezTo>
                    <a:pt x="1857883" y="0"/>
                    <a:pt x="1670685" y="0"/>
                    <a:pt x="1518666" y="87630"/>
                  </a:cubicBezTo>
                  <a:lnTo>
                    <a:pt x="245618" y="822706"/>
                  </a:lnTo>
                  <a:cubicBezTo>
                    <a:pt x="93599" y="910336"/>
                    <a:pt x="0" y="1072515"/>
                    <a:pt x="0" y="1248029"/>
                  </a:cubicBezTo>
                  <a:lnTo>
                    <a:pt x="0" y="2718181"/>
                  </a:lnTo>
                  <a:cubicBezTo>
                    <a:pt x="0" y="2893695"/>
                    <a:pt x="93599" y="3055747"/>
                    <a:pt x="245618" y="3143377"/>
                  </a:cubicBezTo>
                  <a:lnTo>
                    <a:pt x="1518793" y="3878453"/>
                  </a:lnTo>
                  <a:cubicBezTo>
                    <a:pt x="1670685" y="3966083"/>
                    <a:pt x="1857883" y="3966083"/>
                    <a:pt x="2009902" y="3878453"/>
                  </a:cubicBezTo>
                  <a:lnTo>
                    <a:pt x="3283077" y="3143377"/>
                  </a:lnTo>
                  <a:cubicBezTo>
                    <a:pt x="3434969" y="3055747"/>
                    <a:pt x="3528568" y="2893568"/>
                    <a:pt x="3528568" y="2718181"/>
                  </a:cubicBezTo>
                  <a:lnTo>
                    <a:pt x="3528568" y="1248029"/>
                  </a:lnTo>
                  <a:cubicBezTo>
                    <a:pt x="3528568" y="1072515"/>
                    <a:pt x="3434969" y="910463"/>
                    <a:pt x="3283077" y="822706"/>
                  </a:cubicBezTo>
                </a:path>
              </a:pathLst>
            </a:custGeom>
            <a:blipFill>
              <a:blip r:embed="rId6"/>
              <a:stretch>
                <a:fillRect l="-38300" t="-1" r="-38301" b="-2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6730680" y="4406847"/>
            <a:ext cx="2646482" cy="1110377"/>
          </a:xfrm>
          <a:custGeom>
            <a:avLst/>
            <a:gdLst/>
            <a:ahLst/>
            <a:cxnLst/>
            <a:rect l="l" t="t" r="r" b="b"/>
            <a:pathLst>
              <a:path w="2646482" h="1110377">
                <a:moveTo>
                  <a:pt x="0" y="0"/>
                </a:moveTo>
                <a:lnTo>
                  <a:pt x="2646482" y="0"/>
                </a:lnTo>
                <a:lnTo>
                  <a:pt x="2646482" y="1110377"/>
                </a:lnTo>
                <a:lnTo>
                  <a:pt x="0" y="1110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64984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881963" y="4513086"/>
            <a:ext cx="2495198" cy="376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7"/>
              </a:lnSpc>
            </a:pPr>
            <a:r>
              <a:rPr lang="en-US" sz="27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Biocrude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54973" y="8342395"/>
            <a:ext cx="2646482" cy="1110377"/>
          </a:xfrm>
          <a:custGeom>
            <a:avLst/>
            <a:gdLst/>
            <a:ahLst/>
            <a:cxnLst/>
            <a:rect l="l" t="t" r="r" b="b"/>
            <a:pathLst>
              <a:path w="2646482" h="1110377">
                <a:moveTo>
                  <a:pt x="0" y="0"/>
                </a:moveTo>
                <a:lnTo>
                  <a:pt x="2646482" y="0"/>
                </a:lnTo>
                <a:lnTo>
                  <a:pt x="2646482" y="1110377"/>
                </a:lnTo>
                <a:lnTo>
                  <a:pt x="0" y="1110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64984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906274" y="8458159"/>
            <a:ext cx="2343881" cy="402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3"/>
              </a:lnSpc>
            </a:pPr>
            <a:r>
              <a:rPr lang="en-US" sz="29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Naphtha</a:t>
            </a:r>
          </a:p>
        </p:txBody>
      </p:sp>
      <p:sp>
        <p:nvSpPr>
          <p:cNvPr id="23" name="Freeform 23"/>
          <p:cNvSpPr/>
          <p:nvPr/>
        </p:nvSpPr>
        <p:spPr>
          <a:xfrm>
            <a:off x="8757684" y="7708625"/>
            <a:ext cx="2646482" cy="1110377"/>
          </a:xfrm>
          <a:custGeom>
            <a:avLst/>
            <a:gdLst/>
            <a:ahLst/>
            <a:cxnLst/>
            <a:rect l="l" t="t" r="r" b="b"/>
            <a:pathLst>
              <a:path w="2646482" h="1110377">
                <a:moveTo>
                  <a:pt x="0" y="0"/>
                </a:moveTo>
                <a:lnTo>
                  <a:pt x="2646482" y="0"/>
                </a:lnTo>
                <a:lnTo>
                  <a:pt x="2646482" y="1110377"/>
                </a:lnTo>
                <a:lnTo>
                  <a:pt x="0" y="1110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64984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8908985" y="7824389"/>
            <a:ext cx="2343881" cy="402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3"/>
              </a:lnSpc>
            </a:pPr>
            <a:r>
              <a:rPr lang="en-US" sz="29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Kerosene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81980" y="4945651"/>
            <a:ext cx="2343881" cy="297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7"/>
              </a:lnSpc>
            </a:pPr>
            <a:r>
              <a:rPr lang="en-US" sz="218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0,91 L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938907" y="8270165"/>
            <a:ext cx="2343881" cy="297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7"/>
              </a:lnSpc>
            </a:pPr>
            <a:r>
              <a:rPr lang="en-US" sz="218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0,26 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69387" y="8888591"/>
            <a:ext cx="2343881" cy="297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7"/>
              </a:lnSpc>
            </a:pPr>
            <a:r>
              <a:rPr lang="en-US" sz="218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0,65 L</a:t>
            </a:r>
          </a:p>
        </p:txBody>
      </p:sp>
      <p:sp>
        <p:nvSpPr>
          <p:cNvPr id="28" name="Freeform 28"/>
          <p:cNvSpPr/>
          <p:nvPr/>
        </p:nvSpPr>
        <p:spPr>
          <a:xfrm>
            <a:off x="988288" y="5899851"/>
            <a:ext cx="3202243" cy="1343556"/>
          </a:xfrm>
          <a:custGeom>
            <a:avLst/>
            <a:gdLst/>
            <a:ahLst/>
            <a:cxnLst/>
            <a:rect l="l" t="t" r="r" b="b"/>
            <a:pathLst>
              <a:path w="3202243" h="1343556">
                <a:moveTo>
                  <a:pt x="0" y="0"/>
                </a:moveTo>
                <a:lnTo>
                  <a:pt x="3202243" y="0"/>
                </a:lnTo>
                <a:lnTo>
                  <a:pt x="3202243" y="1343556"/>
                </a:lnTo>
                <a:lnTo>
                  <a:pt x="0" y="13435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64984"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152160" y="6028323"/>
            <a:ext cx="2874500" cy="505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9"/>
              </a:lnSpc>
            </a:pPr>
            <a:r>
              <a:rPr lang="en-US" sz="3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Plastics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52160" y="6563141"/>
            <a:ext cx="2874500" cy="389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3"/>
              </a:lnSpc>
            </a:pPr>
            <a:r>
              <a:rPr lang="en-US" sz="291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 Kg</a:t>
            </a:r>
          </a:p>
        </p:txBody>
      </p:sp>
      <p:grpSp>
        <p:nvGrpSpPr>
          <p:cNvPr id="31" name="Group 31"/>
          <p:cNvGrpSpPr/>
          <p:nvPr/>
        </p:nvGrpSpPr>
        <p:grpSpPr>
          <a:xfrm rot="-1357601">
            <a:off x="4694875" y="3666373"/>
            <a:ext cx="1470268" cy="1090897"/>
            <a:chOff x="0" y="0"/>
            <a:chExt cx="1960357" cy="145453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60245" cy="1454404"/>
            </a:xfrm>
            <a:custGeom>
              <a:avLst/>
              <a:gdLst/>
              <a:ahLst/>
              <a:cxnLst/>
              <a:rect l="l" t="t" r="r" b="b"/>
              <a:pathLst>
                <a:path w="1960245" h="1454404">
                  <a:moveTo>
                    <a:pt x="0" y="363601"/>
                  </a:moveTo>
                  <a:lnTo>
                    <a:pt x="1233043" y="363601"/>
                  </a:lnTo>
                  <a:lnTo>
                    <a:pt x="1233043" y="0"/>
                  </a:lnTo>
                  <a:lnTo>
                    <a:pt x="1960245" y="727202"/>
                  </a:lnTo>
                  <a:lnTo>
                    <a:pt x="1233043" y="1454404"/>
                  </a:lnTo>
                  <a:lnTo>
                    <a:pt x="1233043" y="1090930"/>
                  </a:lnTo>
                  <a:lnTo>
                    <a:pt x="0" y="1090930"/>
                  </a:lnTo>
                  <a:close/>
                </a:path>
              </a:pathLst>
            </a:custGeom>
            <a:gradFill rotWithShape="1">
              <a:gsLst>
                <a:gs pos="0">
                  <a:srgbClr val="F6F9FC">
                    <a:alpha val="0"/>
                  </a:srgbClr>
                </a:gs>
                <a:gs pos="100000">
                  <a:srgbClr val="CAD9EB">
                    <a:alpha val="71000"/>
                  </a:srgbClr>
                </a:gs>
              </a:gsLst>
              <a:lin ang="1031080"/>
            </a:gradFill>
          </p:spPr>
        </p:sp>
      </p:grpSp>
      <p:grpSp>
        <p:nvGrpSpPr>
          <p:cNvPr id="33" name="Group 33"/>
          <p:cNvGrpSpPr/>
          <p:nvPr/>
        </p:nvGrpSpPr>
        <p:grpSpPr>
          <a:xfrm rot="1647760">
            <a:off x="3806475" y="6811020"/>
            <a:ext cx="1470268" cy="1090897"/>
            <a:chOff x="0" y="0"/>
            <a:chExt cx="1960357" cy="145453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60245" cy="1454404"/>
            </a:xfrm>
            <a:custGeom>
              <a:avLst/>
              <a:gdLst/>
              <a:ahLst/>
              <a:cxnLst/>
              <a:rect l="l" t="t" r="r" b="b"/>
              <a:pathLst>
                <a:path w="1960245" h="1454404">
                  <a:moveTo>
                    <a:pt x="0" y="363601"/>
                  </a:moveTo>
                  <a:lnTo>
                    <a:pt x="1233043" y="363601"/>
                  </a:lnTo>
                  <a:lnTo>
                    <a:pt x="1233043" y="0"/>
                  </a:lnTo>
                  <a:lnTo>
                    <a:pt x="1960245" y="727202"/>
                  </a:lnTo>
                  <a:lnTo>
                    <a:pt x="1233043" y="1454404"/>
                  </a:lnTo>
                  <a:lnTo>
                    <a:pt x="1233043" y="1090930"/>
                  </a:lnTo>
                  <a:lnTo>
                    <a:pt x="0" y="1090930"/>
                  </a:lnTo>
                  <a:close/>
                </a:path>
              </a:pathLst>
            </a:custGeom>
            <a:gradFill rotWithShape="1">
              <a:gsLst>
                <a:gs pos="0">
                  <a:srgbClr val="F6F9FC">
                    <a:alpha val="0"/>
                  </a:srgbClr>
                </a:gs>
                <a:gs pos="100000">
                  <a:srgbClr val="CAD9EB">
                    <a:alpha val="71000"/>
                  </a:srgbClr>
                </a:gs>
              </a:gsLst>
              <a:lin ang="20334706"/>
            </a:gradFill>
          </p:spPr>
        </p:sp>
      </p:grpSp>
      <p:grpSp>
        <p:nvGrpSpPr>
          <p:cNvPr id="35" name="Group 35"/>
          <p:cNvGrpSpPr/>
          <p:nvPr/>
        </p:nvGrpSpPr>
        <p:grpSpPr>
          <a:xfrm>
            <a:off x="5542000" y="5495325"/>
            <a:ext cx="699831" cy="777941"/>
            <a:chOff x="0" y="0"/>
            <a:chExt cx="933108" cy="1037255"/>
          </a:xfrm>
        </p:grpSpPr>
        <p:sp>
          <p:nvSpPr>
            <p:cNvPr id="36" name="Freeform 36"/>
            <p:cNvSpPr/>
            <p:nvPr/>
          </p:nvSpPr>
          <p:spPr>
            <a:xfrm>
              <a:off x="0" y="-5842"/>
              <a:ext cx="933069" cy="1048893"/>
            </a:xfrm>
            <a:custGeom>
              <a:avLst/>
              <a:gdLst/>
              <a:ahLst/>
              <a:cxnLst/>
              <a:rect l="l" t="t" r="r" b="b"/>
              <a:pathLst>
                <a:path w="933069" h="1048893">
                  <a:moveTo>
                    <a:pt x="868172" y="217678"/>
                  </a:moveTo>
                  <a:lnTo>
                    <a:pt x="531495" y="23241"/>
                  </a:lnTo>
                  <a:cubicBezTo>
                    <a:pt x="491363" y="0"/>
                    <a:pt x="441833" y="0"/>
                    <a:pt x="401574" y="23241"/>
                  </a:cubicBezTo>
                  <a:lnTo>
                    <a:pt x="64897" y="217678"/>
                  </a:lnTo>
                  <a:cubicBezTo>
                    <a:pt x="24765" y="240792"/>
                    <a:pt x="0" y="283718"/>
                    <a:pt x="0" y="330073"/>
                  </a:cubicBezTo>
                  <a:lnTo>
                    <a:pt x="0" y="718820"/>
                  </a:lnTo>
                  <a:cubicBezTo>
                    <a:pt x="0" y="765302"/>
                    <a:pt x="24765" y="808101"/>
                    <a:pt x="64897" y="831342"/>
                  </a:cubicBezTo>
                  <a:lnTo>
                    <a:pt x="401574" y="1025652"/>
                  </a:lnTo>
                  <a:cubicBezTo>
                    <a:pt x="441706" y="1048893"/>
                    <a:pt x="491236" y="1048893"/>
                    <a:pt x="531495" y="1025652"/>
                  </a:cubicBezTo>
                  <a:lnTo>
                    <a:pt x="868172" y="831342"/>
                  </a:lnTo>
                  <a:cubicBezTo>
                    <a:pt x="908304" y="808101"/>
                    <a:pt x="933069" y="765302"/>
                    <a:pt x="933069" y="718947"/>
                  </a:cubicBezTo>
                  <a:lnTo>
                    <a:pt x="933069" y="330073"/>
                  </a:lnTo>
                  <a:cubicBezTo>
                    <a:pt x="933069" y="283718"/>
                    <a:pt x="908304" y="240792"/>
                    <a:pt x="868172" y="217551"/>
                  </a:cubicBezTo>
                </a:path>
              </a:pathLst>
            </a:custGeom>
            <a:solidFill>
              <a:srgbClr val="39414F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9525"/>
              <a:ext cx="933108" cy="1027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r>
                <a:rPr lang="en-US" sz="181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Ou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12187381" y="533182"/>
            <a:ext cx="1464033" cy="1464033"/>
          </a:xfrm>
          <a:custGeom>
            <a:avLst/>
            <a:gdLst/>
            <a:ahLst/>
            <a:cxnLst/>
            <a:rect l="l" t="t" r="r" b="b"/>
            <a:pathLst>
              <a:path w="1464033" h="1464033">
                <a:moveTo>
                  <a:pt x="0" y="0"/>
                </a:moveTo>
                <a:lnTo>
                  <a:pt x="1464032" y="0"/>
                </a:lnTo>
                <a:lnTo>
                  <a:pt x="1464032" y="1464033"/>
                </a:lnTo>
                <a:lnTo>
                  <a:pt x="0" y="14640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2187382" y="2093029"/>
            <a:ext cx="1464033" cy="1464033"/>
          </a:xfrm>
          <a:custGeom>
            <a:avLst/>
            <a:gdLst/>
            <a:ahLst/>
            <a:cxnLst/>
            <a:rect l="l" t="t" r="r" b="b"/>
            <a:pathLst>
              <a:path w="1464033" h="1464033">
                <a:moveTo>
                  <a:pt x="0" y="0"/>
                </a:moveTo>
                <a:lnTo>
                  <a:pt x="1464033" y="0"/>
                </a:lnTo>
                <a:lnTo>
                  <a:pt x="1464033" y="1464033"/>
                </a:lnTo>
                <a:lnTo>
                  <a:pt x="0" y="146403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2187384" y="5167870"/>
            <a:ext cx="1464033" cy="1464033"/>
          </a:xfrm>
          <a:custGeom>
            <a:avLst/>
            <a:gdLst/>
            <a:ahLst/>
            <a:cxnLst/>
            <a:rect l="l" t="t" r="r" b="b"/>
            <a:pathLst>
              <a:path w="1464033" h="1464033">
                <a:moveTo>
                  <a:pt x="0" y="0"/>
                </a:moveTo>
                <a:lnTo>
                  <a:pt x="1464033" y="0"/>
                </a:lnTo>
                <a:lnTo>
                  <a:pt x="1464033" y="1464033"/>
                </a:lnTo>
                <a:lnTo>
                  <a:pt x="0" y="14640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2187382" y="3630450"/>
            <a:ext cx="1464033" cy="1464033"/>
          </a:xfrm>
          <a:custGeom>
            <a:avLst/>
            <a:gdLst/>
            <a:ahLst/>
            <a:cxnLst/>
            <a:rect l="l" t="t" r="r" b="b"/>
            <a:pathLst>
              <a:path w="1464033" h="1464033">
                <a:moveTo>
                  <a:pt x="0" y="0"/>
                </a:moveTo>
                <a:lnTo>
                  <a:pt x="1464033" y="0"/>
                </a:lnTo>
                <a:lnTo>
                  <a:pt x="1464033" y="1464032"/>
                </a:lnTo>
                <a:lnTo>
                  <a:pt x="0" y="14640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2187385" y="6705290"/>
            <a:ext cx="1464033" cy="1464033"/>
          </a:xfrm>
          <a:custGeom>
            <a:avLst/>
            <a:gdLst/>
            <a:ahLst/>
            <a:cxnLst/>
            <a:rect l="l" t="t" r="r" b="b"/>
            <a:pathLst>
              <a:path w="1464033" h="1464033">
                <a:moveTo>
                  <a:pt x="0" y="0"/>
                </a:moveTo>
                <a:lnTo>
                  <a:pt x="1464033" y="0"/>
                </a:lnTo>
                <a:lnTo>
                  <a:pt x="1464033" y="1464033"/>
                </a:lnTo>
                <a:lnTo>
                  <a:pt x="0" y="146403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2187385" y="8242711"/>
            <a:ext cx="1464033" cy="1464033"/>
          </a:xfrm>
          <a:custGeom>
            <a:avLst/>
            <a:gdLst/>
            <a:ahLst/>
            <a:cxnLst/>
            <a:rect l="l" t="t" r="r" b="b"/>
            <a:pathLst>
              <a:path w="1464033" h="1464033">
                <a:moveTo>
                  <a:pt x="0" y="0"/>
                </a:moveTo>
                <a:lnTo>
                  <a:pt x="1464033" y="0"/>
                </a:lnTo>
                <a:lnTo>
                  <a:pt x="1464033" y="1464032"/>
                </a:lnTo>
                <a:lnTo>
                  <a:pt x="0" y="14640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14132556" y="315124"/>
            <a:ext cx="2120672" cy="1192878"/>
          </a:xfrm>
          <a:custGeom>
            <a:avLst/>
            <a:gdLst/>
            <a:ahLst/>
            <a:cxnLst/>
            <a:rect l="l" t="t" r="r" b="b"/>
            <a:pathLst>
              <a:path w="2120672" h="1192878">
                <a:moveTo>
                  <a:pt x="0" y="0"/>
                </a:moveTo>
                <a:lnTo>
                  <a:pt x="2120672" y="0"/>
                </a:lnTo>
                <a:lnTo>
                  <a:pt x="2120672" y="1192878"/>
                </a:lnTo>
                <a:lnTo>
                  <a:pt x="0" y="119287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b="-138"/>
            </a:stretch>
          </a:blipFill>
        </p:spPr>
      </p:sp>
      <p:sp>
        <p:nvSpPr>
          <p:cNvPr id="45" name="TextBox 45"/>
          <p:cNvSpPr txBox="1"/>
          <p:nvPr/>
        </p:nvSpPr>
        <p:spPr>
          <a:xfrm>
            <a:off x="16457083" y="499302"/>
            <a:ext cx="1530420" cy="900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2"/>
              </a:lnSpc>
            </a:pPr>
            <a:r>
              <a:rPr lang="en-US" sz="4001" b="1">
                <a:solidFill>
                  <a:srgbClr val="1C9D85"/>
                </a:solidFill>
                <a:latin typeface="Poppins Bold"/>
                <a:ea typeface="Poppins Bold"/>
                <a:cs typeface="Poppins Bold"/>
                <a:sym typeface="Poppins Bold"/>
              </a:rPr>
              <a:t>RQP</a:t>
            </a:r>
          </a:p>
        </p:txBody>
      </p:sp>
      <p:sp>
        <p:nvSpPr>
          <p:cNvPr id="46" name="AutoShape 46"/>
          <p:cNvSpPr/>
          <p:nvPr/>
        </p:nvSpPr>
        <p:spPr>
          <a:xfrm rot="5352546">
            <a:off x="15933481" y="897002"/>
            <a:ext cx="627622" cy="0"/>
          </a:xfrm>
          <a:prstGeom prst="line">
            <a:avLst/>
          </a:prstGeom>
          <a:ln w="9525" cap="rnd">
            <a:solidFill>
              <a:srgbClr val="1C9D85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120" y="3"/>
            <a:ext cx="18196238" cy="10287000"/>
            <a:chOff x="0" y="0"/>
            <a:chExt cx="2426165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261699" cy="13716000"/>
            </a:xfrm>
            <a:custGeom>
              <a:avLst/>
              <a:gdLst/>
              <a:ahLst/>
              <a:cxnLst/>
              <a:rect l="l" t="t" r="r" b="b"/>
              <a:pathLst>
                <a:path w="24261699" h="13716000">
                  <a:moveTo>
                    <a:pt x="0" y="0"/>
                  </a:moveTo>
                  <a:lnTo>
                    <a:pt x="24261699" y="0"/>
                  </a:lnTo>
                  <a:lnTo>
                    <a:pt x="24261699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06861"/>
            </a:solidFill>
          </p:spPr>
        </p:sp>
      </p:grpSp>
      <p:sp>
        <p:nvSpPr>
          <p:cNvPr id="4" name="Freeform 4" descr="Desenho de rosto de pessoa visto de perto  Descrição gerada automaticamente com confiança média"/>
          <p:cNvSpPr/>
          <p:nvPr/>
        </p:nvSpPr>
        <p:spPr>
          <a:xfrm>
            <a:off x="7146564" y="6360808"/>
            <a:ext cx="2186245" cy="2186246"/>
          </a:xfrm>
          <a:custGeom>
            <a:avLst/>
            <a:gdLst/>
            <a:ahLst/>
            <a:cxnLst/>
            <a:rect l="l" t="t" r="r" b="b"/>
            <a:pathLst>
              <a:path w="2186245" h="2186246">
                <a:moveTo>
                  <a:pt x="0" y="0"/>
                </a:moveTo>
                <a:lnTo>
                  <a:pt x="2186246" y="0"/>
                </a:lnTo>
                <a:lnTo>
                  <a:pt x="2186246" y="2186246"/>
                </a:lnTo>
                <a:lnTo>
                  <a:pt x="0" y="21862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22759" y="504743"/>
            <a:ext cx="14625020" cy="139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6003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RQP PROCESS</a:t>
            </a:r>
          </a:p>
          <a:p>
            <a:pPr algn="l">
              <a:lnSpc>
                <a:spcPts val="4322"/>
              </a:lnSpc>
            </a:pPr>
            <a:r>
              <a:rPr lang="en-US" sz="4001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CHEMICAL RECYCLING OF PLASTICS AND ORGANICS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42" y="-13701"/>
            <a:ext cx="180960" cy="10300701"/>
            <a:chOff x="0" y="0"/>
            <a:chExt cx="241280" cy="13734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300" cy="13734287"/>
            </a:xfrm>
            <a:custGeom>
              <a:avLst/>
              <a:gdLst/>
              <a:ahLst/>
              <a:cxnLst/>
              <a:rect l="l" t="t" r="r" b="b"/>
              <a:pathLst>
                <a:path w="241300" h="13734287">
                  <a:moveTo>
                    <a:pt x="0" y="0"/>
                  </a:moveTo>
                  <a:lnTo>
                    <a:pt x="241300" y="0"/>
                  </a:lnTo>
                  <a:lnTo>
                    <a:pt x="241300" y="13734287"/>
                  </a:lnTo>
                  <a:lnTo>
                    <a:pt x="0" y="13734287"/>
                  </a:lnTo>
                  <a:close/>
                </a:path>
              </a:pathLst>
            </a:custGeom>
            <a:solidFill>
              <a:srgbClr val="39414F">
                <a:alpha val="89804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789339" y="5903859"/>
            <a:ext cx="134154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WASTE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482056" y="4339491"/>
            <a:ext cx="1167689" cy="408660"/>
            <a:chOff x="0" y="0"/>
            <a:chExt cx="1556918" cy="544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56893" cy="544830"/>
            </a:xfrm>
            <a:custGeom>
              <a:avLst/>
              <a:gdLst/>
              <a:ahLst/>
              <a:cxnLst/>
              <a:rect l="l" t="t" r="r" b="b"/>
              <a:pathLst>
                <a:path w="1556893" h="544830">
                  <a:moveTo>
                    <a:pt x="0" y="136271"/>
                  </a:moveTo>
                  <a:lnTo>
                    <a:pt x="1284478" y="136271"/>
                  </a:lnTo>
                  <a:lnTo>
                    <a:pt x="1284478" y="0"/>
                  </a:lnTo>
                  <a:lnTo>
                    <a:pt x="1556893" y="272415"/>
                  </a:lnTo>
                  <a:lnTo>
                    <a:pt x="1284478" y="544830"/>
                  </a:lnTo>
                  <a:lnTo>
                    <a:pt x="1284478" y="408686"/>
                  </a:lnTo>
                  <a:lnTo>
                    <a:pt x="0" y="408686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0"/>
            </a:gradFill>
          </p:spPr>
        </p:sp>
      </p:grpSp>
      <p:sp>
        <p:nvSpPr>
          <p:cNvPr id="11" name="TextBox 11"/>
          <p:cNvSpPr txBox="1"/>
          <p:nvPr/>
        </p:nvSpPr>
        <p:spPr>
          <a:xfrm>
            <a:off x="3904368" y="5988432"/>
            <a:ext cx="1950211" cy="46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Pre-treatment</a:t>
            </a:r>
          </a:p>
          <a:p>
            <a:pPr algn="ctr">
              <a:lnSpc>
                <a:spcPts val="1769"/>
              </a:lnSpc>
            </a:pPr>
            <a:endParaRPr lang="en-US" sz="1638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666964" y="8862972"/>
            <a:ext cx="17102649" cy="776914"/>
            <a:chOff x="0" y="0"/>
            <a:chExt cx="22803532" cy="10358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803486" cy="1035812"/>
            </a:xfrm>
            <a:custGeom>
              <a:avLst/>
              <a:gdLst/>
              <a:ahLst/>
              <a:cxnLst/>
              <a:rect l="l" t="t" r="r" b="b"/>
              <a:pathLst>
                <a:path w="22803486" h="1035812">
                  <a:moveTo>
                    <a:pt x="0" y="258953"/>
                  </a:moveTo>
                  <a:lnTo>
                    <a:pt x="22285579" y="258953"/>
                  </a:lnTo>
                  <a:lnTo>
                    <a:pt x="22285579" y="0"/>
                  </a:lnTo>
                  <a:lnTo>
                    <a:pt x="22803486" y="517906"/>
                  </a:lnTo>
                  <a:lnTo>
                    <a:pt x="22285579" y="1035812"/>
                  </a:lnTo>
                  <a:lnTo>
                    <a:pt x="22285579" y="776859"/>
                  </a:lnTo>
                  <a:lnTo>
                    <a:pt x="0" y="776859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16200000"/>
            </a:gradFill>
          </p:spPr>
        </p:sp>
      </p:grpSp>
      <p:sp>
        <p:nvSpPr>
          <p:cNvPr id="14" name="TextBox 14"/>
          <p:cNvSpPr txBox="1"/>
          <p:nvPr/>
        </p:nvSpPr>
        <p:spPr>
          <a:xfrm>
            <a:off x="758404" y="9121038"/>
            <a:ext cx="5763717" cy="25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"/>
              </a:lnSpc>
            </a:pPr>
            <a:r>
              <a:rPr lang="en-US" sz="1638" spc="22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WASTES</a:t>
            </a:r>
          </a:p>
        </p:txBody>
      </p:sp>
      <p:sp>
        <p:nvSpPr>
          <p:cNvPr id="15" name="AutoShape 15"/>
          <p:cNvSpPr/>
          <p:nvPr/>
        </p:nvSpPr>
        <p:spPr>
          <a:xfrm rot="5365269">
            <a:off x="3330330" y="5869609"/>
            <a:ext cx="6599870" cy="0"/>
          </a:xfrm>
          <a:prstGeom prst="line">
            <a:avLst/>
          </a:prstGeom>
          <a:ln w="38100" cap="rnd">
            <a:solidFill>
              <a:srgbClr val="39414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6729072" y="9121038"/>
            <a:ext cx="2362238" cy="25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"/>
              </a:lnSpc>
            </a:pPr>
            <a:r>
              <a:rPr lang="en-US" sz="1638" spc="22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CHARCOAL</a:t>
            </a:r>
          </a:p>
        </p:txBody>
      </p:sp>
      <p:sp>
        <p:nvSpPr>
          <p:cNvPr id="17" name="AutoShape 17"/>
          <p:cNvSpPr/>
          <p:nvPr/>
        </p:nvSpPr>
        <p:spPr>
          <a:xfrm rot="5365269">
            <a:off x="6466053" y="5869609"/>
            <a:ext cx="6599870" cy="0"/>
          </a:xfrm>
          <a:prstGeom prst="line">
            <a:avLst/>
          </a:prstGeom>
          <a:ln w="38100" cap="rnd">
            <a:solidFill>
              <a:srgbClr val="39414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13358086" y="9134548"/>
            <a:ext cx="5487334" cy="25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"/>
              </a:lnSpc>
            </a:pPr>
            <a:r>
              <a:rPr lang="en-US" sz="1638" spc="22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LÍQUIDS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54824" y="2391533"/>
            <a:ext cx="257899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Reuse</a:t>
            </a:r>
          </a:p>
        </p:txBody>
      </p:sp>
      <p:sp>
        <p:nvSpPr>
          <p:cNvPr id="20" name="AutoShape 20"/>
          <p:cNvSpPr/>
          <p:nvPr/>
        </p:nvSpPr>
        <p:spPr>
          <a:xfrm rot="5365269">
            <a:off x="11474262" y="5869609"/>
            <a:ext cx="6599870" cy="0"/>
          </a:xfrm>
          <a:prstGeom prst="line">
            <a:avLst/>
          </a:prstGeom>
          <a:ln w="38100" cap="rnd">
            <a:solidFill>
              <a:srgbClr val="39414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14338686" y="6316116"/>
            <a:ext cx="845985" cy="408660"/>
            <a:chOff x="0" y="0"/>
            <a:chExt cx="1127980" cy="5448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28014" cy="544830"/>
            </a:xfrm>
            <a:custGeom>
              <a:avLst/>
              <a:gdLst/>
              <a:ahLst/>
              <a:cxnLst/>
              <a:rect l="l" t="t" r="r" b="b"/>
              <a:pathLst>
                <a:path w="1128014" h="544830">
                  <a:moveTo>
                    <a:pt x="0" y="136271"/>
                  </a:moveTo>
                  <a:lnTo>
                    <a:pt x="855599" y="136271"/>
                  </a:lnTo>
                  <a:lnTo>
                    <a:pt x="855599" y="0"/>
                  </a:lnTo>
                  <a:lnTo>
                    <a:pt x="1128014" y="272415"/>
                  </a:lnTo>
                  <a:lnTo>
                    <a:pt x="855599" y="544830"/>
                  </a:lnTo>
                  <a:lnTo>
                    <a:pt x="855599" y="408686"/>
                  </a:lnTo>
                  <a:lnTo>
                    <a:pt x="0" y="408686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0"/>
            </a:gradFill>
          </p:spPr>
        </p:sp>
      </p:grpSp>
      <p:sp>
        <p:nvSpPr>
          <p:cNvPr id="23" name="TextBox 23"/>
          <p:cNvSpPr txBox="1"/>
          <p:nvPr/>
        </p:nvSpPr>
        <p:spPr>
          <a:xfrm>
            <a:off x="12682546" y="4469649"/>
            <a:ext cx="2599871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Gases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39306" y="9113395"/>
            <a:ext cx="2327504" cy="25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"/>
              </a:lnSpc>
            </a:pPr>
            <a:r>
              <a:rPr lang="en-US" sz="1638" spc="22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GASES</a:t>
            </a:r>
          </a:p>
        </p:txBody>
      </p:sp>
      <p:sp>
        <p:nvSpPr>
          <p:cNvPr id="25" name="Freeform 25"/>
          <p:cNvSpPr/>
          <p:nvPr/>
        </p:nvSpPr>
        <p:spPr>
          <a:xfrm>
            <a:off x="598984" y="3557848"/>
            <a:ext cx="1698491" cy="1970249"/>
          </a:xfrm>
          <a:custGeom>
            <a:avLst/>
            <a:gdLst/>
            <a:ahLst/>
            <a:cxnLst/>
            <a:rect l="l" t="t" r="r" b="b"/>
            <a:pathLst>
              <a:path w="1698491" h="1970249">
                <a:moveTo>
                  <a:pt x="0" y="0"/>
                </a:moveTo>
                <a:lnTo>
                  <a:pt x="1698491" y="0"/>
                </a:lnTo>
                <a:lnTo>
                  <a:pt x="1698491" y="1970249"/>
                </a:lnTo>
                <a:lnTo>
                  <a:pt x="0" y="19702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115" r="-2115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7552413" y="8230285"/>
            <a:ext cx="134154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charcoal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27354" y="5604143"/>
            <a:ext cx="134154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Pyrolysis</a:t>
            </a:r>
          </a:p>
        </p:txBody>
      </p:sp>
      <p:sp>
        <p:nvSpPr>
          <p:cNvPr id="28" name="Freeform 28"/>
          <p:cNvSpPr/>
          <p:nvPr/>
        </p:nvSpPr>
        <p:spPr>
          <a:xfrm>
            <a:off x="7278183" y="3560692"/>
            <a:ext cx="1910742" cy="1954584"/>
          </a:xfrm>
          <a:custGeom>
            <a:avLst/>
            <a:gdLst/>
            <a:ahLst/>
            <a:cxnLst/>
            <a:rect l="l" t="t" r="r" b="b"/>
            <a:pathLst>
              <a:path w="1910742" h="1954584">
                <a:moveTo>
                  <a:pt x="0" y="0"/>
                </a:moveTo>
                <a:lnTo>
                  <a:pt x="1910742" y="0"/>
                </a:lnTo>
                <a:lnTo>
                  <a:pt x="1910742" y="1954584"/>
                </a:lnTo>
                <a:lnTo>
                  <a:pt x="0" y="1954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94" b="-94"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883964" y="7668780"/>
            <a:ext cx="164985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Destilation</a:t>
            </a:r>
            <a:endParaRPr lang="en-US" sz="1638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6063256" y="4344201"/>
            <a:ext cx="1061535" cy="408660"/>
            <a:chOff x="0" y="0"/>
            <a:chExt cx="1415380" cy="54488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15415" cy="544830"/>
            </a:xfrm>
            <a:custGeom>
              <a:avLst/>
              <a:gdLst/>
              <a:ahLst/>
              <a:cxnLst/>
              <a:rect l="l" t="t" r="r" b="b"/>
              <a:pathLst>
                <a:path w="1415415" h="544830">
                  <a:moveTo>
                    <a:pt x="0" y="136271"/>
                  </a:moveTo>
                  <a:lnTo>
                    <a:pt x="1143000" y="136271"/>
                  </a:lnTo>
                  <a:lnTo>
                    <a:pt x="1143000" y="0"/>
                  </a:lnTo>
                  <a:lnTo>
                    <a:pt x="1415415" y="272415"/>
                  </a:lnTo>
                  <a:lnTo>
                    <a:pt x="1143000" y="544830"/>
                  </a:lnTo>
                  <a:lnTo>
                    <a:pt x="1143000" y="408686"/>
                  </a:lnTo>
                  <a:lnTo>
                    <a:pt x="0" y="408686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0"/>
            </a:gradFill>
          </p:spPr>
        </p:sp>
      </p:grpSp>
      <p:sp>
        <p:nvSpPr>
          <p:cNvPr id="32" name="Freeform 32"/>
          <p:cNvSpPr/>
          <p:nvPr/>
        </p:nvSpPr>
        <p:spPr>
          <a:xfrm>
            <a:off x="10233252" y="3483116"/>
            <a:ext cx="1782220" cy="3366416"/>
          </a:xfrm>
          <a:custGeom>
            <a:avLst/>
            <a:gdLst/>
            <a:ahLst/>
            <a:cxnLst/>
            <a:rect l="l" t="t" r="r" b="b"/>
            <a:pathLst>
              <a:path w="1782220" h="3366416">
                <a:moveTo>
                  <a:pt x="0" y="0"/>
                </a:moveTo>
                <a:lnTo>
                  <a:pt x="1782220" y="0"/>
                </a:lnTo>
                <a:lnTo>
                  <a:pt x="1782220" y="3366415"/>
                </a:lnTo>
                <a:lnTo>
                  <a:pt x="0" y="33664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224" r="-1224"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141168" y="4008748"/>
            <a:ext cx="1782220" cy="3366416"/>
          </a:xfrm>
          <a:custGeom>
            <a:avLst/>
            <a:gdLst/>
            <a:ahLst/>
            <a:cxnLst/>
            <a:rect l="l" t="t" r="r" b="b"/>
            <a:pathLst>
              <a:path w="1782220" h="3366416">
                <a:moveTo>
                  <a:pt x="0" y="0"/>
                </a:moveTo>
                <a:lnTo>
                  <a:pt x="1782220" y="0"/>
                </a:lnTo>
                <a:lnTo>
                  <a:pt x="1782220" y="3366416"/>
                </a:lnTo>
                <a:lnTo>
                  <a:pt x="0" y="33664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224" r="-1224"/>
            </a:stretch>
          </a:blipFill>
        </p:spPr>
      </p:sp>
      <p:grpSp>
        <p:nvGrpSpPr>
          <p:cNvPr id="34" name="Group 34"/>
          <p:cNvGrpSpPr/>
          <p:nvPr/>
        </p:nvGrpSpPr>
        <p:grpSpPr>
          <a:xfrm rot="5400000">
            <a:off x="8021292" y="5916948"/>
            <a:ext cx="424524" cy="408660"/>
            <a:chOff x="0" y="0"/>
            <a:chExt cx="566032" cy="54488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66039" cy="544830"/>
            </a:xfrm>
            <a:custGeom>
              <a:avLst/>
              <a:gdLst/>
              <a:ahLst/>
              <a:cxnLst/>
              <a:rect l="l" t="t" r="r" b="b"/>
              <a:pathLst>
                <a:path w="566039" h="544830">
                  <a:moveTo>
                    <a:pt x="0" y="136271"/>
                  </a:moveTo>
                  <a:lnTo>
                    <a:pt x="293624" y="136271"/>
                  </a:lnTo>
                  <a:lnTo>
                    <a:pt x="293624" y="0"/>
                  </a:lnTo>
                  <a:lnTo>
                    <a:pt x="566039" y="272415"/>
                  </a:lnTo>
                  <a:lnTo>
                    <a:pt x="293624" y="544830"/>
                  </a:lnTo>
                  <a:lnTo>
                    <a:pt x="293624" y="408686"/>
                  </a:lnTo>
                  <a:lnTo>
                    <a:pt x="0" y="408686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16200000"/>
            </a:gradFill>
          </p:spPr>
        </p:sp>
      </p:grpSp>
      <p:sp>
        <p:nvSpPr>
          <p:cNvPr id="36" name="Freeform 36" descr="Ícone  Descrição gerada automaticamente"/>
          <p:cNvSpPr/>
          <p:nvPr/>
        </p:nvSpPr>
        <p:spPr>
          <a:xfrm>
            <a:off x="15472170" y="2906553"/>
            <a:ext cx="1403863" cy="1403863"/>
          </a:xfrm>
          <a:custGeom>
            <a:avLst/>
            <a:gdLst/>
            <a:ahLst/>
            <a:cxnLst/>
            <a:rect l="l" t="t" r="r" b="b"/>
            <a:pathLst>
              <a:path w="1403863" h="1403863">
                <a:moveTo>
                  <a:pt x="0" y="0"/>
                </a:moveTo>
                <a:lnTo>
                  <a:pt x="1403864" y="0"/>
                </a:lnTo>
                <a:lnTo>
                  <a:pt x="1403864" y="1403863"/>
                </a:lnTo>
                <a:lnTo>
                  <a:pt x="0" y="14038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7" name="Freeform 37" descr="Ícone  Descrição gerada automaticamente"/>
          <p:cNvSpPr/>
          <p:nvPr/>
        </p:nvSpPr>
        <p:spPr>
          <a:xfrm>
            <a:off x="15472170" y="6408972"/>
            <a:ext cx="1403863" cy="1403863"/>
          </a:xfrm>
          <a:custGeom>
            <a:avLst/>
            <a:gdLst/>
            <a:ahLst/>
            <a:cxnLst/>
            <a:rect l="l" t="t" r="r" b="b"/>
            <a:pathLst>
              <a:path w="1403863" h="1403863">
                <a:moveTo>
                  <a:pt x="0" y="0"/>
                </a:moveTo>
                <a:lnTo>
                  <a:pt x="1403864" y="0"/>
                </a:lnTo>
                <a:lnTo>
                  <a:pt x="1403864" y="1403864"/>
                </a:lnTo>
                <a:lnTo>
                  <a:pt x="0" y="1403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8" name="Freeform 38" descr="Ícone  Descrição gerada automaticamente"/>
          <p:cNvSpPr/>
          <p:nvPr/>
        </p:nvSpPr>
        <p:spPr>
          <a:xfrm>
            <a:off x="15499755" y="4627588"/>
            <a:ext cx="1403863" cy="1403863"/>
          </a:xfrm>
          <a:custGeom>
            <a:avLst/>
            <a:gdLst/>
            <a:ahLst/>
            <a:cxnLst/>
            <a:rect l="l" t="t" r="r" b="b"/>
            <a:pathLst>
              <a:path w="1403863" h="1403863">
                <a:moveTo>
                  <a:pt x="0" y="0"/>
                </a:moveTo>
                <a:lnTo>
                  <a:pt x="1403863" y="0"/>
                </a:lnTo>
                <a:lnTo>
                  <a:pt x="1403863" y="1403864"/>
                </a:lnTo>
                <a:lnTo>
                  <a:pt x="0" y="14038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15541956" y="7781931"/>
            <a:ext cx="134154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BIOCRUDE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569541" y="5983457"/>
            <a:ext cx="134154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KEROZENE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541956" y="4274683"/>
            <a:ext cx="1341546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63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NAPHTHA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2725432" y="3270502"/>
            <a:ext cx="845985" cy="408660"/>
            <a:chOff x="0" y="0"/>
            <a:chExt cx="1127980" cy="5448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128014" cy="544830"/>
            </a:xfrm>
            <a:custGeom>
              <a:avLst/>
              <a:gdLst/>
              <a:ahLst/>
              <a:cxnLst/>
              <a:rect l="l" t="t" r="r" b="b"/>
              <a:pathLst>
                <a:path w="1128014" h="544830">
                  <a:moveTo>
                    <a:pt x="0" y="136271"/>
                  </a:moveTo>
                  <a:lnTo>
                    <a:pt x="855599" y="136271"/>
                  </a:lnTo>
                  <a:lnTo>
                    <a:pt x="855599" y="0"/>
                  </a:lnTo>
                  <a:lnTo>
                    <a:pt x="1128014" y="272415"/>
                  </a:lnTo>
                  <a:lnTo>
                    <a:pt x="855599" y="544830"/>
                  </a:lnTo>
                  <a:lnTo>
                    <a:pt x="855599" y="408686"/>
                  </a:lnTo>
                  <a:lnTo>
                    <a:pt x="0" y="408686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0"/>
            </a:gradFill>
          </p:spPr>
        </p:sp>
      </p:grpSp>
      <p:sp>
        <p:nvSpPr>
          <p:cNvPr id="44" name="Freeform 44"/>
          <p:cNvSpPr/>
          <p:nvPr/>
        </p:nvSpPr>
        <p:spPr>
          <a:xfrm>
            <a:off x="13813860" y="2230920"/>
            <a:ext cx="337245" cy="2119830"/>
          </a:xfrm>
          <a:custGeom>
            <a:avLst/>
            <a:gdLst/>
            <a:ahLst/>
            <a:cxnLst/>
            <a:rect l="l" t="t" r="r" b="b"/>
            <a:pathLst>
              <a:path w="337245" h="2119830">
                <a:moveTo>
                  <a:pt x="0" y="0"/>
                </a:moveTo>
                <a:lnTo>
                  <a:pt x="337245" y="0"/>
                </a:lnTo>
                <a:lnTo>
                  <a:pt x="337245" y="2119830"/>
                </a:lnTo>
                <a:lnTo>
                  <a:pt x="0" y="21198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736" r="-736"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2715370" y="2417900"/>
            <a:ext cx="845985" cy="408660"/>
            <a:chOff x="0" y="0"/>
            <a:chExt cx="1127980" cy="5448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128014" cy="544830"/>
            </a:xfrm>
            <a:custGeom>
              <a:avLst/>
              <a:gdLst/>
              <a:ahLst/>
              <a:cxnLst/>
              <a:rect l="l" t="t" r="r" b="b"/>
              <a:pathLst>
                <a:path w="1128014" h="544830">
                  <a:moveTo>
                    <a:pt x="1128014" y="136271"/>
                  </a:moveTo>
                  <a:lnTo>
                    <a:pt x="272415" y="136271"/>
                  </a:lnTo>
                  <a:lnTo>
                    <a:pt x="272415" y="0"/>
                  </a:lnTo>
                  <a:lnTo>
                    <a:pt x="0" y="272415"/>
                  </a:lnTo>
                  <a:lnTo>
                    <a:pt x="272415" y="544830"/>
                  </a:lnTo>
                  <a:lnTo>
                    <a:pt x="272415" y="408686"/>
                  </a:lnTo>
                  <a:lnTo>
                    <a:pt x="1128014" y="408686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0"/>
            </a:gradFill>
          </p:spPr>
        </p:sp>
      </p:grpSp>
      <p:grpSp>
        <p:nvGrpSpPr>
          <p:cNvPr id="47" name="Group 47"/>
          <p:cNvGrpSpPr/>
          <p:nvPr/>
        </p:nvGrpSpPr>
        <p:grpSpPr>
          <a:xfrm>
            <a:off x="9215046" y="5046062"/>
            <a:ext cx="1061535" cy="408660"/>
            <a:chOff x="0" y="0"/>
            <a:chExt cx="1415380" cy="54488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415415" cy="544830"/>
            </a:xfrm>
            <a:custGeom>
              <a:avLst/>
              <a:gdLst/>
              <a:ahLst/>
              <a:cxnLst/>
              <a:rect l="l" t="t" r="r" b="b"/>
              <a:pathLst>
                <a:path w="1415415" h="544830">
                  <a:moveTo>
                    <a:pt x="0" y="136271"/>
                  </a:moveTo>
                  <a:lnTo>
                    <a:pt x="1143000" y="136271"/>
                  </a:lnTo>
                  <a:lnTo>
                    <a:pt x="1143000" y="0"/>
                  </a:lnTo>
                  <a:lnTo>
                    <a:pt x="1415415" y="272415"/>
                  </a:lnTo>
                  <a:lnTo>
                    <a:pt x="1143000" y="544830"/>
                  </a:lnTo>
                  <a:lnTo>
                    <a:pt x="1143000" y="408686"/>
                  </a:lnTo>
                  <a:lnTo>
                    <a:pt x="0" y="408686"/>
                  </a:lnTo>
                  <a:close/>
                </a:path>
              </a:pathLst>
            </a:custGeom>
            <a:gradFill rotWithShape="1">
              <a:gsLst>
                <a:gs pos="0">
                  <a:srgbClr val="F6F8FC">
                    <a:alpha val="0"/>
                  </a:srgbClr>
                </a:gs>
                <a:gs pos="100000">
                  <a:srgbClr val="C7D5ED">
                    <a:alpha val="71000"/>
                  </a:srgbClr>
                </a:gs>
              </a:gsLst>
              <a:lin ang="0"/>
            </a:gradFill>
          </p:spPr>
        </p:sp>
      </p:grpSp>
      <p:sp>
        <p:nvSpPr>
          <p:cNvPr id="49" name="AutoShape 49"/>
          <p:cNvSpPr/>
          <p:nvPr/>
        </p:nvSpPr>
        <p:spPr>
          <a:xfrm rot="5365269">
            <a:off x="-304911" y="5889967"/>
            <a:ext cx="6599870" cy="0"/>
          </a:xfrm>
          <a:prstGeom prst="line">
            <a:avLst/>
          </a:prstGeom>
          <a:ln w="38100" cap="rnd">
            <a:solidFill>
              <a:srgbClr val="39414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Freeform 50"/>
          <p:cNvSpPr/>
          <p:nvPr/>
        </p:nvSpPr>
        <p:spPr>
          <a:xfrm>
            <a:off x="3894292" y="3483114"/>
            <a:ext cx="2131405" cy="2360252"/>
          </a:xfrm>
          <a:custGeom>
            <a:avLst/>
            <a:gdLst/>
            <a:ahLst/>
            <a:cxnLst/>
            <a:rect l="l" t="t" r="r" b="b"/>
            <a:pathLst>
              <a:path w="2131405" h="2360252">
                <a:moveTo>
                  <a:pt x="0" y="0"/>
                </a:moveTo>
                <a:lnTo>
                  <a:pt x="2131406" y="0"/>
                </a:lnTo>
                <a:lnTo>
                  <a:pt x="2131406" y="2360252"/>
                </a:lnTo>
                <a:lnTo>
                  <a:pt x="0" y="23602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83221" y="5363977"/>
            <a:ext cx="8203847" cy="4214726"/>
          </a:xfrm>
          <a:custGeom>
            <a:avLst/>
            <a:gdLst/>
            <a:ahLst/>
            <a:cxnLst/>
            <a:rect l="l" t="t" r="r" b="b"/>
            <a:pathLst>
              <a:path w="8203847" h="4214726">
                <a:moveTo>
                  <a:pt x="0" y="0"/>
                </a:moveTo>
                <a:lnTo>
                  <a:pt x="8203846" y="0"/>
                </a:lnTo>
                <a:lnTo>
                  <a:pt x="8203846" y="4214726"/>
                </a:lnTo>
                <a:lnTo>
                  <a:pt x="0" y="4214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6413" y="982547"/>
            <a:ext cx="13739388" cy="984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7198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Carbon capture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4841654" y="-1979652"/>
            <a:ext cx="6210236" cy="5378093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276164" y="-978028"/>
            <a:ext cx="3151914" cy="2729572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1213269" y="2517454"/>
            <a:ext cx="6650529" cy="4075794"/>
          </a:xfrm>
          <a:custGeom>
            <a:avLst/>
            <a:gdLst/>
            <a:ahLst/>
            <a:cxnLst/>
            <a:rect l="l" t="t" r="r" b="b"/>
            <a:pathLst>
              <a:path w="6650529" h="4075794">
                <a:moveTo>
                  <a:pt x="0" y="0"/>
                </a:moveTo>
                <a:lnTo>
                  <a:pt x="6650529" y="0"/>
                </a:lnTo>
                <a:lnTo>
                  <a:pt x="6650529" y="4075794"/>
                </a:lnTo>
                <a:lnTo>
                  <a:pt x="0" y="4075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62268" y="6258066"/>
            <a:ext cx="1522555" cy="1522555"/>
          </a:xfrm>
          <a:custGeom>
            <a:avLst/>
            <a:gdLst/>
            <a:ahLst/>
            <a:cxnLst/>
            <a:rect l="l" t="t" r="r" b="b"/>
            <a:pathLst>
              <a:path w="1522555" h="1522555">
                <a:moveTo>
                  <a:pt x="0" y="0"/>
                </a:moveTo>
                <a:lnTo>
                  <a:pt x="1522555" y="0"/>
                </a:lnTo>
                <a:lnTo>
                  <a:pt x="1522555" y="1522555"/>
                </a:lnTo>
                <a:lnTo>
                  <a:pt x="0" y="1522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79484" y="8901498"/>
            <a:ext cx="1098431" cy="991334"/>
          </a:xfrm>
          <a:custGeom>
            <a:avLst/>
            <a:gdLst/>
            <a:ahLst/>
            <a:cxnLst/>
            <a:rect l="l" t="t" r="r" b="b"/>
            <a:pathLst>
              <a:path w="1098431" h="991334">
                <a:moveTo>
                  <a:pt x="0" y="0"/>
                </a:moveTo>
                <a:lnTo>
                  <a:pt x="1098432" y="0"/>
                </a:lnTo>
                <a:lnTo>
                  <a:pt x="1098432" y="991334"/>
                </a:lnTo>
                <a:lnTo>
                  <a:pt x="0" y="9913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76413" y="1927028"/>
            <a:ext cx="7989687" cy="547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5"/>
              </a:lnSpc>
            </a:pPr>
            <a:r>
              <a:rPr lang="en-US" sz="3196" dirty="0">
                <a:solidFill>
                  <a:srgbClr val="39414F"/>
                </a:solidFill>
                <a:latin typeface="Fira Sans"/>
                <a:ea typeface="Fira Sans"/>
                <a:cs typeface="Fira Sans"/>
                <a:sym typeface="Fira Sans"/>
              </a:rPr>
              <a:t>Microalgae cultivating system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A6470B3A-A856-B5AB-7C70-93A61B630B5A}"/>
              </a:ext>
            </a:extLst>
          </p:cNvPr>
          <p:cNvSpPr txBox="1"/>
          <p:nvPr/>
        </p:nvSpPr>
        <p:spPr>
          <a:xfrm>
            <a:off x="2209800" y="6780640"/>
            <a:ext cx="9412747" cy="274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Photobioreactor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Module:  4m² each</a:t>
            </a:r>
            <a:endParaRPr lang="en-US" sz="2000" dirty="0">
              <a:solidFill>
                <a:srgbClr val="10686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Low cost: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plastic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</a:rPr>
              <a:t>Productivity: </a:t>
            </a:r>
            <a:r>
              <a:rPr lang="en-US" sz="2000" dirty="0">
                <a:solidFill>
                  <a:srgbClr val="106861"/>
                </a:solidFill>
                <a:latin typeface="Fira Sans"/>
              </a:rPr>
              <a:t>up to 300kg/m²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sym typeface="Fira Sans"/>
              </a:rPr>
              <a:t>Versatile: </a:t>
            </a:r>
            <a:r>
              <a:rPr lang="en-US" sz="2000" dirty="0">
                <a:solidFill>
                  <a:srgbClr val="106861"/>
                </a:solidFill>
                <a:latin typeface="Fira Sans"/>
                <a:sym typeface="Fira Sans"/>
              </a:rPr>
              <a:t>any land or surface</a:t>
            </a:r>
            <a:endParaRPr lang="en-US" sz="2400" dirty="0">
              <a:solidFill>
                <a:srgbClr val="10686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415706F7-8E3A-D05B-B9C6-B6193ACA3FA5}"/>
              </a:ext>
            </a:extLst>
          </p:cNvPr>
          <p:cNvSpPr txBox="1"/>
          <p:nvPr/>
        </p:nvSpPr>
        <p:spPr>
          <a:xfrm>
            <a:off x="9922354" y="2134189"/>
            <a:ext cx="9412747" cy="274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Cultivating system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Productivity: 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up to 1.000 ton/ha/yr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Sustainable: </a:t>
            </a:r>
            <a:r>
              <a:rPr lang="en-US" sz="2000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Industrial carbon capture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</a:rPr>
              <a:t>Low water consumption: </a:t>
            </a:r>
            <a:r>
              <a:rPr lang="en-US" sz="2000" dirty="0">
                <a:solidFill>
                  <a:srgbClr val="106861"/>
                </a:solidFill>
                <a:latin typeface="Fira Sans"/>
              </a:rPr>
              <a:t>5 to 15 L/kg of biomass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106861"/>
                </a:solidFill>
                <a:latin typeface="Fira Sans"/>
                <a:sym typeface="Fira Sans"/>
              </a:rPr>
              <a:t>Easy operation: </a:t>
            </a:r>
            <a:r>
              <a:rPr lang="en-US" sz="2000" dirty="0">
                <a:solidFill>
                  <a:srgbClr val="106861"/>
                </a:solidFill>
                <a:latin typeface="Fira Sans"/>
                <a:sym typeface="Fira Sans"/>
              </a:rPr>
              <a:t>Automatic system</a:t>
            </a:r>
            <a:endParaRPr lang="en-US" sz="2400" dirty="0">
              <a:solidFill>
                <a:srgbClr val="10686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3801" y="4480417"/>
            <a:ext cx="18715603" cy="10480738"/>
          </a:xfrm>
          <a:custGeom>
            <a:avLst/>
            <a:gdLst/>
            <a:ahLst/>
            <a:cxnLst/>
            <a:rect l="l" t="t" r="r" b="b"/>
            <a:pathLst>
              <a:path w="18715603" h="10480738">
                <a:moveTo>
                  <a:pt x="0" y="0"/>
                </a:moveTo>
                <a:lnTo>
                  <a:pt x="18715602" y="0"/>
                </a:lnTo>
                <a:lnTo>
                  <a:pt x="18715602" y="10480738"/>
                </a:lnTo>
                <a:lnTo>
                  <a:pt x="0" y="10480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084480" y="3103712"/>
            <a:ext cx="5691437" cy="5648751"/>
          </a:xfrm>
          <a:custGeom>
            <a:avLst/>
            <a:gdLst/>
            <a:ahLst/>
            <a:cxnLst/>
            <a:rect l="l" t="t" r="r" b="b"/>
            <a:pathLst>
              <a:path w="5691437" h="5648751">
                <a:moveTo>
                  <a:pt x="0" y="0"/>
                </a:moveTo>
                <a:lnTo>
                  <a:pt x="5691437" y="0"/>
                </a:lnTo>
                <a:lnTo>
                  <a:pt x="5691437" y="5648751"/>
                </a:lnTo>
                <a:lnTo>
                  <a:pt x="0" y="56487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620735" y="2913008"/>
            <a:ext cx="4202378" cy="720389"/>
            <a:chOff x="0" y="0"/>
            <a:chExt cx="2370729" cy="40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0729" cy="406400"/>
            </a:xfrm>
            <a:custGeom>
              <a:avLst/>
              <a:gdLst/>
              <a:ahLst/>
              <a:cxnLst/>
              <a:rect l="l" t="t" r="r" b="b"/>
              <a:pathLst>
                <a:path w="2370729" h="406400">
                  <a:moveTo>
                    <a:pt x="2167529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167529" y="406400"/>
                  </a:lnTo>
                  <a:lnTo>
                    <a:pt x="2370729" y="203200"/>
                  </a:lnTo>
                  <a:lnTo>
                    <a:pt x="2167529" y="0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52400" y="-57150"/>
              <a:ext cx="2065929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247396" y="6744164"/>
            <a:ext cx="4706840" cy="720389"/>
            <a:chOff x="0" y="0"/>
            <a:chExt cx="2655316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55316" cy="406400"/>
            </a:xfrm>
            <a:custGeom>
              <a:avLst/>
              <a:gdLst/>
              <a:ahLst/>
              <a:cxnLst/>
              <a:rect l="l" t="t" r="r" b="b"/>
              <a:pathLst>
                <a:path w="2655316" h="406400">
                  <a:moveTo>
                    <a:pt x="2452116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452116" y="406400"/>
                  </a:lnTo>
                  <a:lnTo>
                    <a:pt x="2655316" y="203200"/>
                  </a:lnTo>
                  <a:lnTo>
                    <a:pt x="2452116" y="0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52400" y="-57150"/>
              <a:ext cx="2350516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808557" y="4120223"/>
            <a:ext cx="4202378" cy="720389"/>
            <a:chOff x="0" y="0"/>
            <a:chExt cx="2370729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70729" cy="406400"/>
            </a:xfrm>
            <a:custGeom>
              <a:avLst/>
              <a:gdLst/>
              <a:ahLst/>
              <a:cxnLst/>
              <a:rect l="l" t="t" r="r" b="b"/>
              <a:pathLst>
                <a:path w="2370729" h="406400">
                  <a:moveTo>
                    <a:pt x="2167529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167529" y="406400"/>
                  </a:lnTo>
                  <a:lnTo>
                    <a:pt x="2370729" y="203200"/>
                  </a:lnTo>
                  <a:lnTo>
                    <a:pt x="2167529" y="0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52400" y="-57150"/>
              <a:ext cx="2065929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8283480" y="3819982"/>
            <a:ext cx="1293437" cy="1214214"/>
          </a:xfrm>
          <a:custGeom>
            <a:avLst/>
            <a:gdLst/>
            <a:ahLst/>
            <a:cxnLst/>
            <a:rect l="l" t="t" r="r" b="b"/>
            <a:pathLst>
              <a:path w="1293437" h="1214214">
                <a:moveTo>
                  <a:pt x="0" y="0"/>
                </a:moveTo>
                <a:lnTo>
                  <a:pt x="1293437" y="0"/>
                </a:lnTo>
                <a:lnTo>
                  <a:pt x="1293437" y="1214214"/>
                </a:lnTo>
                <a:lnTo>
                  <a:pt x="0" y="12142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889961" y="6619053"/>
            <a:ext cx="1359247" cy="1394099"/>
          </a:xfrm>
          <a:custGeom>
            <a:avLst/>
            <a:gdLst/>
            <a:ahLst/>
            <a:cxnLst/>
            <a:rect l="l" t="t" r="r" b="b"/>
            <a:pathLst>
              <a:path w="1359247" h="1394099">
                <a:moveTo>
                  <a:pt x="0" y="0"/>
                </a:moveTo>
                <a:lnTo>
                  <a:pt x="1359247" y="0"/>
                </a:lnTo>
                <a:lnTo>
                  <a:pt x="1359247" y="1394099"/>
                </a:lnTo>
                <a:lnTo>
                  <a:pt x="0" y="13940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695577" y="6548141"/>
            <a:ext cx="1343234" cy="1397383"/>
          </a:xfrm>
          <a:custGeom>
            <a:avLst/>
            <a:gdLst/>
            <a:ahLst/>
            <a:cxnLst/>
            <a:rect l="l" t="t" r="r" b="b"/>
            <a:pathLst>
              <a:path w="1343234" h="1397383">
                <a:moveTo>
                  <a:pt x="0" y="0"/>
                </a:moveTo>
                <a:lnTo>
                  <a:pt x="1343234" y="0"/>
                </a:lnTo>
                <a:lnTo>
                  <a:pt x="1343234" y="1397382"/>
                </a:lnTo>
                <a:lnTo>
                  <a:pt x="0" y="1397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1853247" y="3023358"/>
            <a:ext cx="3737354" cy="41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3"/>
              </a:lnSpc>
            </a:pPr>
            <a:r>
              <a:rPr lang="en-US" sz="245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Chemical recycling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49208" y="3959052"/>
            <a:ext cx="5288835" cy="70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1997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 process removes toxic substances from plastic and municipal solid waste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44137" y="6844990"/>
            <a:ext cx="4313359" cy="41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3"/>
              </a:lnSpc>
            </a:pPr>
            <a:r>
              <a:rPr lang="en-US" sz="245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Carbon Capture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95166" y="7543576"/>
            <a:ext cx="5211302" cy="105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1997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Direct removal of industrial carbon, allowing its conversion into biomass for integrated valorization processes.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41069" y="4221049"/>
            <a:ext cx="3737354" cy="41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3"/>
              </a:lnSpc>
            </a:pPr>
            <a:r>
              <a:rPr lang="en-US" sz="245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Biorefinery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43127" y="4970047"/>
            <a:ext cx="5155524" cy="70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1997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transform waste and biomass into diverse high-value products.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8686" y="1231828"/>
            <a:ext cx="6810125" cy="1937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pt-BR" sz="7198" dirty="0" err="1">
                <a:solidFill>
                  <a:srgbClr val="106861"/>
                </a:solidFill>
                <a:latin typeface="Fira Sans"/>
              </a:rPr>
              <a:t>Technological</a:t>
            </a:r>
            <a:r>
              <a:rPr lang="pt-BR" sz="7198" dirty="0">
                <a:solidFill>
                  <a:srgbClr val="106861"/>
                </a:solidFill>
                <a:latin typeface="Fira Sans"/>
              </a:rPr>
              <a:t> </a:t>
            </a:r>
            <a:r>
              <a:rPr lang="pt-BR" sz="7198" dirty="0" err="1">
                <a:solidFill>
                  <a:srgbClr val="106861"/>
                </a:solidFill>
                <a:latin typeface="Fira Sans"/>
              </a:rPr>
              <a:t>edge</a:t>
            </a:r>
            <a:endParaRPr lang="en-US" sz="7198" dirty="0">
              <a:solidFill>
                <a:srgbClr val="106861"/>
              </a:solidFill>
              <a:latin typeface="Fira Sans"/>
              <a:sym typeface="Fira Sans"/>
            </a:endParaRPr>
          </a:p>
        </p:txBody>
      </p:sp>
      <p:grpSp>
        <p:nvGrpSpPr>
          <p:cNvPr id="23" name="Group 23"/>
          <p:cNvGrpSpPr/>
          <p:nvPr/>
        </p:nvGrpSpPr>
        <p:grpSpPr>
          <a:xfrm rot="-10800000">
            <a:off x="15365466" y="-2377860"/>
            <a:ext cx="4985461" cy="4317433"/>
            <a:chOff x="0" y="0"/>
            <a:chExt cx="3619627" cy="313461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25" name="Group 25"/>
          <p:cNvGrpSpPr/>
          <p:nvPr/>
        </p:nvGrpSpPr>
        <p:grpSpPr>
          <a:xfrm rot="-10800000">
            <a:off x="15622865" y="916703"/>
            <a:ext cx="1798578" cy="1557577"/>
            <a:chOff x="0" y="0"/>
            <a:chExt cx="3619627" cy="313461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1AB6F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351186" y="-271793"/>
            <a:ext cx="2271679" cy="1967285"/>
            <a:chOff x="0" y="0"/>
            <a:chExt cx="3619627" cy="3134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0884460" y="-1127053"/>
            <a:ext cx="2602879" cy="2254106"/>
            <a:chOff x="0" y="0"/>
            <a:chExt cx="3619627" cy="313461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1AA086"/>
            </a:solidFill>
          </p:spPr>
        </p:sp>
      </p:grpSp>
      <p:sp>
        <p:nvSpPr>
          <p:cNvPr id="31" name="TextBox 31"/>
          <p:cNvSpPr txBox="1"/>
          <p:nvPr/>
        </p:nvSpPr>
        <p:spPr>
          <a:xfrm>
            <a:off x="291320" y="8525891"/>
            <a:ext cx="8471680" cy="1418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156" lvl="1" indent="-215578" algn="l">
              <a:lnSpc>
                <a:spcPts val="2795"/>
              </a:lnSpc>
              <a:buFont typeface="Arial"/>
              <a:buChar char="•"/>
            </a:pPr>
            <a:r>
              <a:rPr lang="en-US" sz="1997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Chemical recycling of plastics</a:t>
            </a:r>
          </a:p>
          <a:p>
            <a:pPr marL="431156" lvl="1" indent="-215578" algn="l">
              <a:lnSpc>
                <a:spcPts val="2795"/>
              </a:lnSpc>
              <a:buFont typeface="Arial"/>
              <a:buChar char="•"/>
            </a:pPr>
            <a:r>
              <a:rPr lang="en-US" sz="1997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Chemical recycling of MSW (Municipal Solid Waste)</a:t>
            </a:r>
          </a:p>
          <a:p>
            <a:pPr marL="431156" lvl="1" indent="-215578" algn="l">
              <a:lnSpc>
                <a:spcPts val="2795"/>
              </a:lnSpc>
              <a:buFont typeface="Arial"/>
              <a:buChar char="•"/>
            </a:pPr>
            <a:r>
              <a:rPr lang="en-US" sz="1997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Animal waste biorefinery</a:t>
            </a:r>
          </a:p>
          <a:p>
            <a:pPr marL="431156" lvl="1" indent="-215578" algn="l">
              <a:lnSpc>
                <a:spcPts val="2795"/>
              </a:lnSpc>
              <a:buFont typeface="Arial"/>
              <a:buChar char="•"/>
            </a:pPr>
            <a:r>
              <a:rPr lang="en-US" sz="1997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Microalgae cultivation system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544600" y="7529661"/>
            <a:ext cx="4406838" cy="720389"/>
            <a:chOff x="0" y="0"/>
            <a:chExt cx="2486073" cy="4064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486073" cy="406400"/>
            </a:xfrm>
            <a:custGeom>
              <a:avLst/>
              <a:gdLst/>
              <a:ahLst/>
              <a:cxnLst/>
              <a:rect l="l" t="t" r="r" b="b"/>
              <a:pathLst>
                <a:path w="2486073" h="406400">
                  <a:moveTo>
                    <a:pt x="2282873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282873" y="406400"/>
                  </a:lnTo>
                  <a:lnTo>
                    <a:pt x="2486073" y="203200"/>
                  </a:lnTo>
                  <a:lnTo>
                    <a:pt x="2282873" y="0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152400" y="-57150"/>
              <a:ext cx="2181273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30291" y="7630487"/>
            <a:ext cx="3888635" cy="41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3"/>
              </a:lnSpc>
            </a:pPr>
            <a:r>
              <a:rPr lang="en-US" sz="245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Patents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B6510-A6C4-C063-0BA2-F5E29A2F2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3">
            <a:extLst>
              <a:ext uri="{FF2B5EF4-FFF2-40B4-BE49-F238E27FC236}">
                <a16:creationId xmlns:a16="http://schemas.microsoft.com/office/drawing/2014/main" id="{93035CE6-EAAB-CC48-4B28-D96021D4D954}"/>
              </a:ext>
            </a:extLst>
          </p:cNvPr>
          <p:cNvSpPr/>
          <p:nvPr/>
        </p:nvSpPr>
        <p:spPr>
          <a:xfrm>
            <a:off x="13093335" y="4867404"/>
            <a:ext cx="4191001" cy="6263614"/>
          </a:xfrm>
          <a:custGeom>
            <a:avLst/>
            <a:gdLst/>
            <a:ahLst/>
            <a:cxnLst/>
            <a:rect l="l" t="t" r="r" b="b"/>
            <a:pathLst>
              <a:path w="812800" h="1423794">
                <a:moveTo>
                  <a:pt x="0" y="0"/>
                </a:moveTo>
                <a:lnTo>
                  <a:pt x="812800" y="0"/>
                </a:lnTo>
                <a:lnTo>
                  <a:pt x="812800" y="1423794"/>
                </a:lnTo>
                <a:lnTo>
                  <a:pt x="0" y="1423794"/>
                </a:lnTo>
                <a:close/>
              </a:path>
            </a:pathLst>
          </a:custGeom>
          <a:solidFill>
            <a:srgbClr val="39414F"/>
          </a:solidFill>
        </p:spPr>
      </p:sp>
      <p:sp>
        <p:nvSpPr>
          <p:cNvPr id="53" name="Freeform 3">
            <a:extLst>
              <a:ext uri="{FF2B5EF4-FFF2-40B4-BE49-F238E27FC236}">
                <a16:creationId xmlns:a16="http://schemas.microsoft.com/office/drawing/2014/main" id="{C96C8733-23AB-A6CE-D4E1-B0C26734AC43}"/>
              </a:ext>
            </a:extLst>
          </p:cNvPr>
          <p:cNvSpPr/>
          <p:nvPr/>
        </p:nvSpPr>
        <p:spPr>
          <a:xfrm>
            <a:off x="8759899" y="4867404"/>
            <a:ext cx="4191001" cy="6263614"/>
          </a:xfrm>
          <a:custGeom>
            <a:avLst/>
            <a:gdLst/>
            <a:ahLst/>
            <a:cxnLst/>
            <a:rect l="l" t="t" r="r" b="b"/>
            <a:pathLst>
              <a:path w="812800" h="1423794">
                <a:moveTo>
                  <a:pt x="0" y="0"/>
                </a:moveTo>
                <a:lnTo>
                  <a:pt x="812800" y="0"/>
                </a:lnTo>
                <a:lnTo>
                  <a:pt x="812800" y="1423794"/>
                </a:lnTo>
                <a:lnTo>
                  <a:pt x="0" y="1423794"/>
                </a:lnTo>
                <a:close/>
              </a:path>
            </a:pathLst>
          </a:custGeom>
          <a:solidFill>
            <a:srgbClr val="39414F"/>
          </a:solidFill>
        </p:spPr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74D4B832-CCC9-01F9-B946-3FB0911941CE}"/>
              </a:ext>
            </a:extLst>
          </p:cNvPr>
          <p:cNvSpPr/>
          <p:nvPr/>
        </p:nvSpPr>
        <p:spPr>
          <a:xfrm>
            <a:off x="4426463" y="4868493"/>
            <a:ext cx="4191001" cy="6263614"/>
          </a:xfrm>
          <a:custGeom>
            <a:avLst/>
            <a:gdLst/>
            <a:ahLst/>
            <a:cxnLst/>
            <a:rect l="l" t="t" r="r" b="b"/>
            <a:pathLst>
              <a:path w="812800" h="1423794">
                <a:moveTo>
                  <a:pt x="0" y="0"/>
                </a:moveTo>
                <a:lnTo>
                  <a:pt x="812800" y="0"/>
                </a:lnTo>
                <a:lnTo>
                  <a:pt x="812800" y="1423794"/>
                </a:lnTo>
                <a:lnTo>
                  <a:pt x="0" y="1423794"/>
                </a:lnTo>
                <a:close/>
              </a:path>
            </a:pathLst>
          </a:custGeom>
          <a:solidFill>
            <a:srgbClr val="39414F"/>
          </a:solidFill>
        </p:spPr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8E92429-27A6-5597-4B30-F6CF48F2C752}"/>
              </a:ext>
            </a:extLst>
          </p:cNvPr>
          <p:cNvSpPr txBox="1"/>
          <p:nvPr/>
        </p:nvSpPr>
        <p:spPr>
          <a:xfrm>
            <a:off x="4439526" y="6826227"/>
            <a:ext cx="4191002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</a:rPr>
              <a:t>Up to 2.5 tons of CO₂ avoided</a:t>
            </a:r>
            <a:endParaRPr lang="en-US" sz="20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577D9FD6-46FA-D5BB-6461-73D96C84F824}"/>
              </a:ext>
            </a:extLst>
          </p:cNvPr>
          <p:cNvSpPr txBox="1"/>
          <p:nvPr/>
        </p:nvSpPr>
        <p:spPr>
          <a:xfrm>
            <a:off x="864042" y="1649398"/>
            <a:ext cx="13232958" cy="1950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59"/>
              </a:lnSpc>
            </a:pPr>
            <a:r>
              <a:rPr lang="en-US" sz="7198" dirty="0">
                <a:solidFill>
                  <a:srgbClr val="106861"/>
                </a:solidFill>
                <a:latin typeface="Fira Sans"/>
              </a:rPr>
              <a:t>Environmental &amp; Economic Impacts</a:t>
            </a:r>
            <a:endParaRPr lang="en-US" sz="7198" dirty="0">
              <a:solidFill>
                <a:srgbClr val="106861"/>
              </a:solidFill>
              <a:latin typeface="Fira Sans"/>
              <a:sym typeface="Fira Sans"/>
            </a:endParaRP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C6E44F2C-6C01-9755-7405-DD3E75F710DF}"/>
              </a:ext>
            </a:extLst>
          </p:cNvPr>
          <p:cNvGrpSpPr/>
          <p:nvPr/>
        </p:nvGrpSpPr>
        <p:grpSpPr>
          <a:xfrm rot="-10800000">
            <a:off x="15365466" y="-2377860"/>
            <a:ext cx="4985461" cy="4317433"/>
            <a:chOff x="0" y="0"/>
            <a:chExt cx="3619627" cy="3134614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D8D62DB-0B0E-F566-F7D9-DDB61033B4E4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37E9CCF1-98E3-44F1-2E4F-3F604EF1E883}"/>
              </a:ext>
            </a:extLst>
          </p:cNvPr>
          <p:cNvGrpSpPr/>
          <p:nvPr/>
        </p:nvGrpSpPr>
        <p:grpSpPr>
          <a:xfrm rot="-10800000">
            <a:off x="15622865" y="916703"/>
            <a:ext cx="1798578" cy="1557577"/>
            <a:chOff x="0" y="0"/>
            <a:chExt cx="3619627" cy="313461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C93744B-BD2D-2EB2-5009-851CDDB77D5D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1AB6F"/>
            </a:solidFill>
          </p:spPr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29311358-3614-C110-AB0F-66302BE72BC6}"/>
              </a:ext>
            </a:extLst>
          </p:cNvPr>
          <p:cNvGrpSpPr/>
          <p:nvPr/>
        </p:nvGrpSpPr>
        <p:grpSpPr>
          <a:xfrm>
            <a:off x="13351186" y="-271793"/>
            <a:ext cx="2271679" cy="1967285"/>
            <a:chOff x="0" y="0"/>
            <a:chExt cx="3619627" cy="3134614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E194281-ACA8-1F5C-8072-60EDFC008E79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B80E9114-E5EB-6B06-AC4F-0937B919CBE0}"/>
              </a:ext>
            </a:extLst>
          </p:cNvPr>
          <p:cNvGrpSpPr/>
          <p:nvPr/>
        </p:nvGrpSpPr>
        <p:grpSpPr>
          <a:xfrm>
            <a:off x="10884460" y="-1127053"/>
            <a:ext cx="2602879" cy="2254106"/>
            <a:chOff x="0" y="0"/>
            <a:chExt cx="3619627" cy="3134614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1D7AA33-4D77-B56D-EE8F-70681FE8C3A2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1AA086"/>
            </a:solidFill>
          </p:spPr>
        </p:sp>
      </p:grpSp>
      <p:sp>
        <p:nvSpPr>
          <p:cNvPr id="2" name="TextBox 21">
            <a:extLst>
              <a:ext uri="{FF2B5EF4-FFF2-40B4-BE49-F238E27FC236}">
                <a16:creationId xmlns:a16="http://schemas.microsoft.com/office/drawing/2014/main" id="{B38CEFED-0A5A-AAB4-70C5-31664912F445}"/>
              </a:ext>
            </a:extLst>
          </p:cNvPr>
          <p:cNvSpPr txBox="1"/>
          <p:nvPr/>
        </p:nvSpPr>
        <p:spPr>
          <a:xfrm>
            <a:off x="4426463" y="5305247"/>
            <a:ext cx="4191001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</a:rPr>
              <a:t>€400–€600/ton</a:t>
            </a:r>
            <a:endParaRPr lang="en-US" sz="20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" name="TextBox 35">
            <a:extLst>
              <a:ext uri="{FF2B5EF4-FFF2-40B4-BE49-F238E27FC236}">
                <a16:creationId xmlns:a16="http://schemas.microsoft.com/office/drawing/2014/main" id="{7014788D-88C7-CE2B-8D43-DD555F389155}"/>
              </a:ext>
            </a:extLst>
          </p:cNvPr>
          <p:cNvSpPr txBox="1"/>
          <p:nvPr/>
        </p:nvSpPr>
        <p:spPr>
          <a:xfrm>
            <a:off x="4426463" y="3924300"/>
            <a:ext cx="4191001" cy="866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sym typeface="Poppins Bold"/>
              </a:rPr>
              <a:t>PLASTICS</a:t>
            </a:r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id="{9A299DF1-F25A-FF98-A188-FAD0644F997E}"/>
              </a:ext>
            </a:extLst>
          </p:cNvPr>
          <p:cNvSpPr txBox="1"/>
          <p:nvPr/>
        </p:nvSpPr>
        <p:spPr>
          <a:xfrm>
            <a:off x="8772963" y="3924300"/>
            <a:ext cx="4175761" cy="866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sym typeface="Poppins Bold"/>
              </a:rPr>
              <a:t>PROTEIN</a:t>
            </a:r>
          </a:p>
        </p:txBody>
      </p:sp>
      <p:sp>
        <p:nvSpPr>
          <p:cNvPr id="40" name="TextBox 37">
            <a:extLst>
              <a:ext uri="{FF2B5EF4-FFF2-40B4-BE49-F238E27FC236}">
                <a16:creationId xmlns:a16="http://schemas.microsoft.com/office/drawing/2014/main" id="{FC060689-A968-A9DE-EAFE-C1D2B5398DFE}"/>
              </a:ext>
            </a:extLst>
          </p:cNvPr>
          <p:cNvSpPr txBox="1"/>
          <p:nvPr/>
        </p:nvSpPr>
        <p:spPr>
          <a:xfrm>
            <a:off x="13093335" y="3924300"/>
            <a:ext cx="4175761" cy="866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4000" b="1" dirty="0">
                <a:solidFill>
                  <a:srgbClr val="106861"/>
                </a:solidFill>
                <a:latin typeface="Fira Sans"/>
                <a:sym typeface="Poppins Bold"/>
              </a:rPr>
              <a:t>MICROALGAE</a:t>
            </a: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FDC4AE39-06B7-DA33-5230-D8D4DA54279A}"/>
              </a:ext>
            </a:extLst>
          </p:cNvPr>
          <p:cNvSpPr txBox="1"/>
          <p:nvPr/>
        </p:nvSpPr>
        <p:spPr>
          <a:xfrm>
            <a:off x="4439525" y="9242700"/>
            <a:ext cx="12829571" cy="34099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215578" lvl="1" algn="ctr">
              <a:lnSpc>
                <a:spcPts val="2795"/>
              </a:lnSpc>
            </a:pPr>
            <a:r>
              <a:rPr lang="en-US" sz="1997" dirty="0">
                <a:solidFill>
                  <a:srgbClr val="000000"/>
                </a:solidFill>
                <a:latin typeface="Poppins"/>
                <a:cs typeface="Poppins"/>
              </a:rPr>
              <a:t>All eligible for EU ETS or voluntary carbon offset markets</a:t>
            </a:r>
            <a:endParaRPr lang="en-US" sz="1997" dirty="0">
              <a:solidFill>
                <a:srgbClr val="00000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D98626AF-1230-A566-D729-F53F3FEC742B}"/>
              </a:ext>
            </a:extLst>
          </p:cNvPr>
          <p:cNvSpPr txBox="1"/>
          <p:nvPr/>
        </p:nvSpPr>
        <p:spPr>
          <a:xfrm>
            <a:off x="4426463" y="6065737"/>
            <a:ext cx="4191001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pt-BR" sz="2400" b="1" dirty="0" err="1">
                <a:solidFill>
                  <a:schemeClr val="bg1"/>
                </a:solidFill>
              </a:rPr>
              <a:t>Avoids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incineration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and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landfills</a:t>
            </a:r>
            <a:endParaRPr lang="en-US" sz="2400" b="1" dirty="0">
              <a:solidFill>
                <a:schemeClr val="bg1"/>
              </a:solidFill>
              <a:sym typeface="Poppins"/>
            </a:endParaRPr>
          </a:p>
        </p:txBody>
      </p:sp>
      <p:sp>
        <p:nvSpPr>
          <p:cNvPr id="54" name="TextBox 21">
            <a:extLst>
              <a:ext uri="{FF2B5EF4-FFF2-40B4-BE49-F238E27FC236}">
                <a16:creationId xmlns:a16="http://schemas.microsoft.com/office/drawing/2014/main" id="{43088418-05F1-DF7D-7149-8364FAF51B55}"/>
              </a:ext>
            </a:extLst>
          </p:cNvPr>
          <p:cNvSpPr txBox="1"/>
          <p:nvPr/>
        </p:nvSpPr>
        <p:spPr>
          <a:xfrm>
            <a:off x="8772962" y="6825138"/>
            <a:ext cx="4191002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</a:rPr>
              <a:t>Up to 2.5 tons of CO₂ avoided</a:t>
            </a:r>
            <a:endParaRPr lang="en-US" sz="20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TextBox 21">
            <a:extLst>
              <a:ext uri="{FF2B5EF4-FFF2-40B4-BE49-F238E27FC236}">
                <a16:creationId xmlns:a16="http://schemas.microsoft.com/office/drawing/2014/main" id="{89F5BD0D-8D24-7AD6-91C0-84C19C879756}"/>
              </a:ext>
            </a:extLst>
          </p:cNvPr>
          <p:cNvSpPr txBox="1"/>
          <p:nvPr/>
        </p:nvSpPr>
        <p:spPr>
          <a:xfrm>
            <a:off x="8759899" y="5304158"/>
            <a:ext cx="4191001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</a:rPr>
              <a:t>€500–€1,000/ton</a:t>
            </a:r>
            <a:endParaRPr lang="en-US" sz="20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TextBox 21">
            <a:extLst>
              <a:ext uri="{FF2B5EF4-FFF2-40B4-BE49-F238E27FC236}">
                <a16:creationId xmlns:a16="http://schemas.microsoft.com/office/drawing/2014/main" id="{3778AE25-F585-8B3D-0845-1DF52E612440}"/>
              </a:ext>
            </a:extLst>
          </p:cNvPr>
          <p:cNvSpPr txBox="1"/>
          <p:nvPr/>
        </p:nvSpPr>
        <p:spPr>
          <a:xfrm>
            <a:off x="8759899" y="6064648"/>
            <a:ext cx="4191001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pt-BR" sz="2400" b="1" dirty="0" err="1">
                <a:solidFill>
                  <a:schemeClr val="bg1"/>
                </a:solidFill>
              </a:rPr>
              <a:t>Avoid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rendering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and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landfills</a:t>
            </a:r>
            <a:endParaRPr lang="en-US" sz="2400" b="1" dirty="0">
              <a:solidFill>
                <a:schemeClr val="bg1"/>
              </a:solidFill>
              <a:sym typeface="Poppins"/>
            </a:endParaRPr>
          </a:p>
        </p:txBody>
      </p:sp>
      <p:sp>
        <p:nvSpPr>
          <p:cNvPr id="58" name="TextBox 21">
            <a:extLst>
              <a:ext uri="{FF2B5EF4-FFF2-40B4-BE49-F238E27FC236}">
                <a16:creationId xmlns:a16="http://schemas.microsoft.com/office/drawing/2014/main" id="{72967632-D104-F69C-B704-3EC7F823EA37}"/>
              </a:ext>
            </a:extLst>
          </p:cNvPr>
          <p:cNvSpPr txBox="1"/>
          <p:nvPr/>
        </p:nvSpPr>
        <p:spPr>
          <a:xfrm>
            <a:off x="13106398" y="6825138"/>
            <a:ext cx="416269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</a:rPr>
              <a:t>1 ton CO₂ captured =</a:t>
            </a:r>
          </a:p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</a:rPr>
              <a:t>0.72 tons CO₂ stocked + </a:t>
            </a:r>
          </a:p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  <a:sym typeface="Poppins"/>
              </a:rPr>
              <a:t>0.77 tons </a:t>
            </a:r>
            <a:r>
              <a:rPr lang="en-US" sz="2400" b="1" dirty="0">
                <a:solidFill>
                  <a:schemeClr val="bg1"/>
                </a:solidFill>
              </a:rPr>
              <a:t>CO₂ avoided</a:t>
            </a:r>
            <a:endParaRPr lang="en-US" sz="2400" b="1" dirty="0">
              <a:solidFill>
                <a:schemeClr val="bg1"/>
              </a:solidFill>
              <a:sym typeface="Poppins"/>
            </a:endParaRPr>
          </a:p>
        </p:txBody>
      </p:sp>
      <p:sp>
        <p:nvSpPr>
          <p:cNvPr id="59" name="TextBox 21">
            <a:extLst>
              <a:ext uri="{FF2B5EF4-FFF2-40B4-BE49-F238E27FC236}">
                <a16:creationId xmlns:a16="http://schemas.microsoft.com/office/drawing/2014/main" id="{4A7D205F-0602-4F7B-24C1-D4BBD5E16093}"/>
              </a:ext>
            </a:extLst>
          </p:cNvPr>
          <p:cNvSpPr txBox="1"/>
          <p:nvPr/>
        </p:nvSpPr>
        <p:spPr>
          <a:xfrm>
            <a:off x="13093335" y="5304158"/>
            <a:ext cx="4191001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400" b="1" dirty="0">
                <a:solidFill>
                  <a:schemeClr val="bg1"/>
                </a:solidFill>
              </a:rPr>
              <a:t>€1,000–€2,000/ton</a:t>
            </a:r>
            <a:endParaRPr lang="en-US" sz="20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TextBox 21">
            <a:extLst>
              <a:ext uri="{FF2B5EF4-FFF2-40B4-BE49-F238E27FC236}">
                <a16:creationId xmlns:a16="http://schemas.microsoft.com/office/drawing/2014/main" id="{87CAFCA2-1A8E-041B-FB3F-8800EC186B04}"/>
              </a:ext>
            </a:extLst>
          </p:cNvPr>
          <p:cNvSpPr txBox="1"/>
          <p:nvPr/>
        </p:nvSpPr>
        <p:spPr>
          <a:xfrm>
            <a:off x="13093335" y="6064648"/>
            <a:ext cx="4191001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pt-BR" sz="2400" b="1" dirty="0">
                <a:solidFill>
                  <a:schemeClr val="bg1"/>
                </a:solidFill>
              </a:rPr>
              <a:t>CO₂ </a:t>
            </a:r>
            <a:r>
              <a:rPr lang="pt-BR" sz="2400" b="1" dirty="0" err="1">
                <a:solidFill>
                  <a:schemeClr val="bg1"/>
                </a:solidFill>
              </a:rPr>
              <a:t>avoided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and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captured</a:t>
            </a:r>
            <a:endParaRPr lang="en-US" sz="2400" b="1" dirty="0">
              <a:solidFill>
                <a:schemeClr val="bg1"/>
              </a:solidFill>
              <a:sym typeface="Poppins"/>
            </a:endParaRPr>
          </a:p>
        </p:txBody>
      </p:sp>
      <p:sp>
        <p:nvSpPr>
          <p:cNvPr id="61" name="TextBox 21">
            <a:extLst>
              <a:ext uri="{FF2B5EF4-FFF2-40B4-BE49-F238E27FC236}">
                <a16:creationId xmlns:a16="http://schemas.microsoft.com/office/drawing/2014/main" id="{3A2951D0-891A-6DF1-4130-E1E139AA9CAA}"/>
              </a:ext>
            </a:extLst>
          </p:cNvPr>
          <p:cNvSpPr txBox="1"/>
          <p:nvPr/>
        </p:nvSpPr>
        <p:spPr>
          <a:xfrm>
            <a:off x="928128" y="6877458"/>
            <a:ext cx="3193535" cy="337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pt-BR" sz="2000" b="1" dirty="0">
                <a:solidFill>
                  <a:srgbClr val="106861"/>
                </a:solidFill>
                <a:latin typeface="Fira Sans"/>
              </a:rPr>
              <a:t>CO₂ </a:t>
            </a:r>
            <a:r>
              <a:rPr lang="pt-BR" sz="2000" b="1" dirty="0" err="1">
                <a:solidFill>
                  <a:srgbClr val="106861"/>
                </a:solidFill>
                <a:latin typeface="Fira Sans"/>
              </a:rPr>
              <a:t>Impacts</a:t>
            </a:r>
            <a:endParaRPr lang="en-US" sz="2000" b="1" dirty="0">
              <a:solidFill>
                <a:srgbClr val="106861"/>
              </a:solidFill>
              <a:latin typeface="Fira Sans"/>
              <a:sym typeface="Poppins"/>
            </a:endParaRPr>
          </a:p>
        </p:txBody>
      </p:sp>
      <p:sp>
        <p:nvSpPr>
          <p:cNvPr id="62" name="TextBox 21">
            <a:extLst>
              <a:ext uri="{FF2B5EF4-FFF2-40B4-BE49-F238E27FC236}">
                <a16:creationId xmlns:a16="http://schemas.microsoft.com/office/drawing/2014/main" id="{8697FED8-62A4-07EB-8C77-5F1CC98BD1D5}"/>
              </a:ext>
            </a:extLst>
          </p:cNvPr>
          <p:cNvSpPr txBox="1"/>
          <p:nvPr/>
        </p:nvSpPr>
        <p:spPr>
          <a:xfrm>
            <a:off x="915066" y="5356478"/>
            <a:ext cx="3193534" cy="337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pt-BR" sz="2000" b="1" dirty="0" err="1">
                <a:solidFill>
                  <a:srgbClr val="106861"/>
                </a:solidFill>
                <a:latin typeface="Fira Sans"/>
              </a:rPr>
              <a:t>Product</a:t>
            </a:r>
            <a:r>
              <a:rPr lang="pt-BR" sz="2000" b="1" dirty="0">
                <a:solidFill>
                  <a:srgbClr val="106861"/>
                </a:solidFill>
                <a:latin typeface="Fira Sans"/>
              </a:rPr>
              <a:t> </a:t>
            </a:r>
            <a:r>
              <a:rPr lang="pt-BR" sz="2000" b="1" dirty="0" err="1">
                <a:solidFill>
                  <a:srgbClr val="106861"/>
                </a:solidFill>
                <a:latin typeface="Fira Sans"/>
              </a:rPr>
              <a:t>Revenue</a:t>
            </a:r>
            <a:r>
              <a:rPr lang="pt-BR" sz="2000" b="1" dirty="0">
                <a:solidFill>
                  <a:srgbClr val="106861"/>
                </a:solidFill>
                <a:latin typeface="Fira Sans"/>
              </a:rPr>
              <a:t> </a:t>
            </a:r>
            <a:r>
              <a:rPr lang="pt-BR" sz="2000" b="1" dirty="0" err="1">
                <a:solidFill>
                  <a:srgbClr val="106861"/>
                </a:solidFill>
                <a:latin typeface="Fira Sans"/>
              </a:rPr>
              <a:t>Potential</a:t>
            </a:r>
            <a:endParaRPr lang="en-US" sz="2000" b="1" dirty="0">
              <a:solidFill>
                <a:srgbClr val="106861"/>
              </a:solidFill>
              <a:latin typeface="Fira Sans"/>
              <a:sym typeface="Poppins"/>
            </a:endParaRPr>
          </a:p>
        </p:txBody>
      </p:sp>
      <p:sp>
        <p:nvSpPr>
          <p:cNvPr id="63" name="TextBox 21">
            <a:extLst>
              <a:ext uri="{FF2B5EF4-FFF2-40B4-BE49-F238E27FC236}">
                <a16:creationId xmlns:a16="http://schemas.microsoft.com/office/drawing/2014/main" id="{AF88BE64-B115-621B-CB29-9EB6EA3461E1}"/>
              </a:ext>
            </a:extLst>
          </p:cNvPr>
          <p:cNvSpPr txBox="1"/>
          <p:nvPr/>
        </p:nvSpPr>
        <p:spPr>
          <a:xfrm>
            <a:off x="915066" y="6116968"/>
            <a:ext cx="3193534" cy="337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pt-BR" sz="2000" b="1" dirty="0" err="1">
                <a:solidFill>
                  <a:srgbClr val="106861"/>
                </a:solidFill>
                <a:latin typeface="Fira Sans"/>
              </a:rPr>
              <a:t>Additional</a:t>
            </a:r>
            <a:r>
              <a:rPr lang="pt-BR" sz="2000" b="1" dirty="0">
                <a:solidFill>
                  <a:srgbClr val="106861"/>
                </a:solidFill>
                <a:latin typeface="Fira Sans"/>
              </a:rPr>
              <a:t> </a:t>
            </a:r>
            <a:r>
              <a:rPr lang="pt-BR" sz="2000" b="1" dirty="0" err="1">
                <a:solidFill>
                  <a:srgbClr val="106861"/>
                </a:solidFill>
                <a:latin typeface="Fira Sans"/>
              </a:rPr>
              <a:t>Benefits</a:t>
            </a:r>
            <a:endParaRPr lang="en-US" sz="2000" b="1" dirty="0">
              <a:solidFill>
                <a:srgbClr val="106861"/>
              </a:solidFill>
              <a:latin typeface="Fira Sa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11121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50182" y="4642388"/>
            <a:ext cx="23588364" cy="12579869"/>
            <a:chOff x="0" y="0"/>
            <a:chExt cx="1309749" cy="698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9749" cy="698500"/>
            </a:xfrm>
            <a:custGeom>
              <a:avLst/>
              <a:gdLst/>
              <a:ahLst/>
              <a:cxnLst/>
              <a:rect l="l" t="t" r="r" b="b"/>
              <a:pathLst>
                <a:path w="1309749" h="698500">
                  <a:moveTo>
                    <a:pt x="1309749" y="349250"/>
                  </a:moveTo>
                  <a:lnTo>
                    <a:pt x="1106549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1106549" y="0"/>
                  </a:lnTo>
                  <a:lnTo>
                    <a:pt x="1309749" y="349250"/>
                  </a:lnTo>
                  <a:close/>
                </a:path>
              </a:pathLst>
            </a:custGeom>
            <a:solidFill>
              <a:srgbClr val="00A18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14300" y="-57150"/>
              <a:ext cx="1081149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5168" y="2790149"/>
            <a:ext cx="4310665" cy="3704478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2"/>
              <a:stretch>
                <a:fillRect l="-14570" r="-14570"/>
              </a:stretch>
            </a:blipFill>
            <a:ln w="257175" cap="sq">
              <a:solidFill>
                <a:srgbClr val="106861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2948635" y="2790149"/>
            <a:ext cx="4310665" cy="3704478"/>
            <a:chOff x="0" y="0"/>
            <a:chExt cx="812800" cy="6985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12048" r="-12048"/>
              </a:stretch>
            </a:blipFill>
            <a:ln w="257175" cap="sq">
              <a:solidFill>
                <a:srgbClr val="106861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915317" y="6688655"/>
            <a:ext cx="4650367" cy="967841"/>
            <a:chOff x="0" y="0"/>
            <a:chExt cx="1952707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2707" cy="406400"/>
            </a:xfrm>
            <a:custGeom>
              <a:avLst/>
              <a:gdLst/>
              <a:ahLst/>
              <a:cxnLst/>
              <a:rect l="l" t="t" r="r" b="b"/>
              <a:pathLst>
                <a:path w="1952707" h="406400">
                  <a:moveTo>
                    <a:pt x="174950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1749507" y="406400"/>
                  </a:lnTo>
                  <a:lnTo>
                    <a:pt x="1952707" y="203200"/>
                  </a:lnTo>
                  <a:lnTo>
                    <a:pt x="1749507" y="0"/>
                  </a:lnTo>
                  <a:close/>
                </a:path>
              </a:pathLst>
            </a:custGeom>
            <a:solidFill>
              <a:srgbClr val="39414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52400" y="-57150"/>
              <a:ext cx="1647907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78784" y="6651979"/>
            <a:ext cx="4650367" cy="967841"/>
            <a:chOff x="0" y="0"/>
            <a:chExt cx="1952707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52707" cy="406400"/>
            </a:xfrm>
            <a:custGeom>
              <a:avLst/>
              <a:gdLst/>
              <a:ahLst/>
              <a:cxnLst/>
              <a:rect l="l" t="t" r="r" b="b"/>
              <a:pathLst>
                <a:path w="1952707" h="406400">
                  <a:moveTo>
                    <a:pt x="174950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1749507" y="406400"/>
                  </a:lnTo>
                  <a:lnTo>
                    <a:pt x="1952707" y="203200"/>
                  </a:lnTo>
                  <a:lnTo>
                    <a:pt x="1749507" y="0"/>
                  </a:lnTo>
                  <a:close/>
                </a:path>
              </a:pathLst>
            </a:custGeom>
            <a:solidFill>
              <a:srgbClr val="39414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52400" y="-57150"/>
              <a:ext cx="1647907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88667" y="2790149"/>
            <a:ext cx="4310665" cy="3704478"/>
            <a:chOff x="0" y="0"/>
            <a:chExt cx="812800" cy="698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4"/>
              <a:stretch>
                <a:fillRect l="-14570" r="-14570"/>
              </a:stretch>
            </a:blipFill>
            <a:ln w="257175" cap="sq">
              <a:solidFill>
                <a:srgbClr val="106861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6818816" y="6651979"/>
            <a:ext cx="4650367" cy="967841"/>
            <a:chOff x="0" y="0"/>
            <a:chExt cx="1952707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52707" cy="406400"/>
            </a:xfrm>
            <a:custGeom>
              <a:avLst/>
              <a:gdLst/>
              <a:ahLst/>
              <a:cxnLst/>
              <a:rect l="l" t="t" r="r" b="b"/>
              <a:pathLst>
                <a:path w="1952707" h="406400">
                  <a:moveTo>
                    <a:pt x="174950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1749507" y="406400"/>
                  </a:lnTo>
                  <a:lnTo>
                    <a:pt x="1952707" y="203200"/>
                  </a:lnTo>
                  <a:lnTo>
                    <a:pt x="1749507" y="0"/>
                  </a:lnTo>
                  <a:close/>
                </a:path>
              </a:pathLst>
            </a:custGeom>
            <a:solidFill>
              <a:srgbClr val="39414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152400" y="-57150"/>
              <a:ext cx="1647907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41195" y="6945864"/>
            <a:ext cx="3398610" cy="49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2"/>
              </a:lnSpc>
            </a:pPr>
            <a:r>
              <a:rPr lang="en-US" sz="3349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Biofuel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404663" y="6928578"/>
            <a:ext cx="3398610" cy="49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2"/>
              </a:lnSpc>
            </a:pPr>
            <a:r>
              <a:rPr lang="en-US" sz="3349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Feed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26534" y="7846996"/>
            <a:ext cx="3827933" cy="1300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8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Nafhtha</a:t>
            </a:r>
            <a:endParaRPr lang="en-US" sz="2438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414"/>
              </a:lnSpc>
            </a:pPr>
            <a:r>
              <a:rPr lang="en-US" sz="2438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Kerosene</a:t>
            </a:r>
          </a:p>
          <a:p>
            <a:pPr algn="ctr">
              <a:lnSpc>
                <a:spcPts val="3414"/>
              </a:lnSpc>
            </a:pPr>
            <a:r>
              <a:rPr lang="en-US" sz="2438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Biocrude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723317" y="6891902"/>
            <a:ext cx="2916883" cy="49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2"/>
              </a:lnSpc>
            </a:pPr>
            <a:r>
              <a:rPr lang="en-US" sz="3349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Agriculture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30033" y="7846996"/>
            <a:ext cx="3827933" cy="2157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8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Biochar</a:t>
            </a:r>
          </a:p>
          <a:p>
            <a:pPr algn="ctr">
              <a:lnSpc>
                <a:spcPts val="3414"/>
              </a:lnSpc>
            </a:pPr>
            <a:r>
              <a:rPr lang="en-US" sz="2438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Biostimulants</a:t>
            </a:r>
            <a:endParaRPr lang="en-US" sz="2438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414"/>
              </a:lnSpc>
            </a:pPr>
            <a:r>
              <a:rPr lang="en-US" sz="2438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Biofertilizer</a:t>
            </a:r>
          </a:p>
          <a:p>
            <a:pPr algn="ctr">
              <a:lnSpc>
                <a:spcPts val="3414"/>
              </a:lnSpc>
            </a:pPr>
            <a:endParaRPr lang="en-US" sz="2438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414"/>
              </a:lnSpc>
            </a:pPr>
            <a:endParaRPr lang="en-US" sz="2438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3058882" y="7846996"/>
            <a:ext cx="4090171" cy="1300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8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Protein</a:t>
            </a:r>
          </a:p>
          <a:p>
            <a:pPr algn="ctr">
              <a:lnSpc>
                <a:spcPts val="3414"/>
              </a:lnSpc>
            </a:pPr>
            <a:r>
              <a:rPr lang="en-US" sz="2438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Fats</a:t>
            </a:r>
          </a:p>
          <a:p>
            <a:pPr algn="ctr">
              <a:lnSpc>
                <a:spcPts val="3414"/>
              </a:lnSpc>
            </a:pPr>
            <a:r>
              <a:rPr lang="en-US" sz="2438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Peptides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6413" y="982547"/>
            <a:ext cx="16582887" cy="984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7198" dirty="0">
                <a:solidFill>
                  <a:srgbClr val="106861"/>
                </a:solidFill>
                <a:latin typeface="Fira Sans"/>
                <a:ea typeface="Fira Sans"/>
                <a:cs typeface="Fira Sans"/>
                <a:sym typeface="Fira Sans"/>
              </a:rPr>
              <a:t>Products and by-products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335258" y="-991244"/>
            <a:ext cx="13031070" cy="11284968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6786776" y="-286119"/>
            <a:ext cx="5276948" cy="4569862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002388" y="1570955"/>
            <a:ext cx="4694292" cy="1018465"/>
            <a:chOff x="0" y="491162"/>
            <a:chExt cx="6259056" cy="1357952"/>
          </a:xfrm>
        </p:grpSpPr>
        <p:sp>
          <p:nvSpPr>
            <p:cNvPr id="7" name="TextBox 7"/>
            <p:cNvSpPr txBox="1"/>
            <p:nvPr/>
          </p:nvSpPr>
          <p:spPr>
            <a:xfrm>
              <a:off x="267204" y="491162"/>
              <a:ext cx="5991852" cy="622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</a:pPr>
              <a:r>
                <a:rPr lang="pt-BR" sz="2799" b="1" dirty="0">
                  <a:solidFill>
                    <a:srgbClr val="000000"/>
                  </a:solidFill>
                  <a:latin typeface="Fira Sans Light"/>
                </a:rPr>
                <a:t>Technology </a:t>
              </a:r>
              <a:r>
                <a:rPr lang="pt-BR" sz="2799" b="1" dirty="0" err="1">
                  <a:solidFill>
                    <a:srgbClr val="000000"/>
                  </a:solidFill>
                  <a:latin typeface="Fira Sans Light"/>
                </a:rPr>
                <a:t>Licensing</a:t>
              </a:r>
              <a:endParaRPr lang="en-US" sz="2799" b="1" dirty="0">
                <a:solidFill>
                  <a:srgbClr val="000000"/>
                </a:solidFill>
                <a:latin typeface="Fira Sans Light"/>
                <a:sym typeface="Fira Sans Light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62722"/>
              <a:ext cx="5991852" cy="562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 lang="en-US" sz="2499" dirty="0">
                <a:solidFill>
                  <a:srgbClr val="000000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301956"/>
              <a:ext cx="5991852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152792" y="4518676"/>
            <a:ext cx="6371514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</a:pPr>
            <a:r>
              <a:rPr lang="pt-BR" sz="2799" b="1" dirty="0">
                <a:solidFill>
                  <a:srgbClr val="000000"/>
                </a:solidFill>
                <a:latin typeface="Fira Sans Light"/>
              </a:rPr>
              <a:t>Carbon Capture as a Service (</a:t>
            </a:r>
            <a:r>
              <a:rPr lang="pt-BR" sz="2799" b="1" dirty="0" err="1">
                <a:solidFill>
                  <a:srgbClr val="000000"/>
                </a:solidFill>
                <a:latin typeface="Fira Sans Light"/>
              </a:rPr>
              <a:t>CCaaS</a:t>
            </a:r>
            <a:r>
              <a:rPr lang="pt-BR" sz="2799" b="1" dirty="0">
                <a:solidFill>
                  <a:srgbClr val="000000"/>
                </a:solidFill>
                <a:latin typeface="Fira Sans Light"/>
              </a:rPr>
              <a:t>)</a:t>
            </a:r>
            <a:endParaRPr lang="en-US" sz="2799" b="1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43855" y="7456328"/>
            <a:ext cx="6520145" cy="970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Fira Sans Light"/>
              </a:rPr>
              <a:t>Engineering, Procurement and Construction (EPC) + O&amp;M Contracts</a:t>
            </a:r>
            <a:endParaRPr lang="en-US" sz="2799" b="1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30714" y="3378084"/>
            <a:ext cx="4585283" cy="2380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89"/>
              </a:lnSpc>
              <a:spcBef>
                <a:spcPct val="0"/>
              </a:spcBef>
            </a:pPr>
            <a:r>
              <a:rPr lang="en-US" sz="7299" b="1" spc="-72" dirty="0">
                <a:solidFill>
                  <a:srgbClr val="F4F4F4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Business Model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0068855" y="1028700"/>
            <a:ext cx="2695869" cy="2334501"/>
            <a:chOff x="0" y="0"/>
            <a:chExt cx="4282440" cy="3708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320317" y="3976249"/>
            <a:ext cx="2695869" cy="2334501"/>
            <a:chOff x="0" y="0"/>
            <a:chExt cx="4282440" cy="3708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786776" y="7043640"/>
            <a:ext cx="2695869" cy="2334501"/>
            <a:chOff x="0" y="0"/>
            <a:chExt cx="4282440" cy="3708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4" name="Freeform 24" descr="Verificação bancária estrutura de tópicos"/>
          <p:cNvSpPr/>
          <p:nvPr/>
        </p:nvSpPr>
        <p:spPr>
          <a:xfrm>
            <a:off x="7321372" y="7397552"/>
            <a:ext cx="1626679" cy="1626679"/>
          </a:xfrm>
          <a:custGeom>
            <a:avLst/>
            <a:gdLst/>
            <a:ahLst/>
            <a:cxnLst/>
            <a:rect l="l" t="t" r="r" b="b"/>
            <a:pathLst>
              <a:path w="1626679" h="1626679">
                <a:moveTo>
                  <a:pt x="0" y="0"/>
                </a:moveTo>
                <a:lnTo>
                  <a:pt x="1626678" y="0"/>
                </a:lnTo>
                <a:lnTo>
                  <a:pt x="1626678" y="1626678"/>
                </a:lnTo>
                <a:lnTo>
                  <a:pt x="0" y="1626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 descr="Água estrutura de tópicos"/>
          <p:cNvSpPr/>
          <p:nvPr/>
        </p:nvSpPr>
        <p:spPr>
          <a:xfrm>
            <a:off x="10790619" y="1417964"/>
            <a:ext cx="1356233" cy="1356233"/>
          </a:xfrm>
          <a:custGeom>
            <a:avLst/>
            <a:gdLst/>
            <a:ahLst/>
            <a:cxnLst/>
            <a:rect l="l" t="t" r="r" b="b"/>
            <a:pathLst>
              <a:path w="1356233" h="1356233">
                <a:moveTo>
                  <a:pt x="0" y="0"/>
                </a:moveTo>
                <a:lnTo>
                  <a:pt x="1356232" y="0"/>
                </a:lnTo>
                <a:lnTo>
                  <a:pt x="1356232" y="1356233"/>
                </a:lnTo>
                <a:lnTo>
                  <a:pt x="0" y="1356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 descr="Caminhão de lixo estrutura de tópicos"/>
          <p:cNvSpPr/>
          <p:nvPr/>
        </p:nvSpPr>
        <p:spPr>
          <a:xfrm>
            <a:off x="8948050" y="4354996"/>
            <a:ext cx="1577009" cy="1577009"/>
          </a:xfrm>
          <a:custGeom>
            <a:avLst/>
            <a:gdLst/>
            <a:ahLst/>
            <a:cxnLst/>
            <a:rect l="l" t="t" r="r" b="b"/>
            <a:pathLst>
              <a:path w="1577009" h="1577009">
                <a:moveTo>
                  <a:pt x="0" y="0"/>
                </a:moveTo>
                <a:lnTo>
                  <a:pt x="1577009" y="0"/>
                </a:lnTo>
                <a:lnTo>
                  <a:pt x="1577009" y="1577008"/>
                </a:lnTo>
                <a:lnTo>
                  <a:pt x="0" y="15770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46CDD0B8-EB73-FB1E-CEE3-3545ABEAD54B}"/>
              </a:ext>
            </a:extLst>
          </p:cNvPr>
          <p:cNvSpPr txBox="1"/>
          <p:nvPr/>
        </p:nvSpPr>
        <p:spPr>
          <a:xfrm>
            <a:off x="11260729" y="5143499"/>
            <a:ext cx="6772720" cy="443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000" dirty="0">
                <a:solidFill>
                  <a:srgbClr val="000000"/>
                </a:solidFill>
                <a:latin typeface="Fira Sans Light"/>
              </a:rPr>
              <a:t>For cement, steel, refineries or ethanol industries</a:t>
            </a:r>
            <a:endParaRPr lang="en-US" sz="2000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F7A58E98-37A3-6D69-1804-7D8838CBC479}"/>
              </a:ext>
            </a:extLst>
          </p:cNvPr>
          <p:cNvSpPr txBox="1"/>
          <p:nvPr/>
        </p:nvSpPr>
        <p:spPr>
          <a:xfrm>
            <a:off x="12979976" y="2275084"/>
            <a:ext cx="5160788" cy="443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000" dirty="0">
                <a:solidFill>
                  <a:srgbClr val="000000"/>
                </a:solidFill>
                <a:latin typeface="Fira Sans Light"/>
              </a:rPr>
              <a:t>To waste processors or energy companies</a:t>
            </a:r>
            <a:endParaRPr lang="en-US" sz="2000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1A6ED072-F0E8-0712-2229-447724CB1CCA}"/>
              </a:ext>
            </a:extLst>
          </p:cNvPr>
          <p:cNvSpPr txBox="1"/>
          <p:nvPr/>
        </p:nvSpPr>
        <p:spPr>
          <a:xfrm>
            <a:off x="10017241" y="8661583"/>
            <a:ext cx="7372988" cy="443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</a:pPr>
            <a:r>
              <a:rPr lang="en-US" sz="2000" dirty="0">
                <a:solidFill>
                  <a:srgbClr val="000000"/>
                </a:solidFill>
                <a:latin typeface="Fira Sans Light"/>
              </a:rPr>
              <a:t>Modular refineries for local governments or private parks</a:t>
            </a:r>
            <a:endParaRPr lang="en-US" sz="2000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66AE4-89BC-DF42-0724-D058D5EAC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>
            <a:extLst>
              <a:ext uri="{FF2B5EF4-FFF2-40B4-BE49-F238E27FC236}">
                <a16:creationId xmlns:a16="http://schemas.microsoft.com/office/drawing/2014/main" id="{D8EFC753-D2CB-BD8A-7C1A-154978C79B4E}"/>
              </a:ext>
            </a:extLst>
          </p:cNvPr>
          <p:cNvSpPr txBox="1"/>
          <p:nvPr/>
        </p:nvSpPr>
        <p:spPr>
          <a:xfrm>
            <a:off x="3962400" y="3924300"/>
            <a:ext cx="13258800" cy="48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rgbClr val="000000"/>
                </a:solidFill>
                <a:latin typeface="Fira Sans Light"/>
              </a:rPr>
              <a:t>Modular, </a:t>
            </a:r>
            <a:r>
              <a:rPr lang="pt-BR" sz="3200" b="1" dirty="0" err="1">
                <a:solidFill>
                  <a:srgbClr val="000000"/>
                </a:solidFill>
                <a:latin typeface="Fira Sans Light"/>
              </a:rPr>
              <a:t>scalable</a:t>
            </a:r>
            <a:r>
              <a:rPr lang="pt-BR" sz="3200" b="1" dirty="0">
                <a:solidFill>
                  <a:srgbClr val="000000"/>
                </a:solidFill>
                <a:latin typeface="Fira Sans Light"/>
              </a:rPr>
              <a:t>, </a:t>
            </a:r>
            <a:r>
              <a:rPr lang="pt-BR" sz="3200" b="1" dirty="0" err="1">
                <a:solidFill>
                  <a:srgbClr val="000000"/>
                </a:solidFill>
                <a:latin typeface="Fira Sans Light"/>
              </a:rPr>
              <a:t>multi-input</a:t>
            </a:r>
            <a:r>
              <a:rPr lang="pt-BR" sz="3200" b="1" dirty="0">
                <a:solidFill>
                  <a:srgbClr val="000000"/>
                </a:solidFill>
                <a:latin typeface="Fira Sans Light"/>
              </a:rPr>
              <a:t> </a:t>
            </a:r>
            <a:r>
              <a:rPr lang="pt-BR" sz="3200" b="1" dirty="0" err="1">
                <a:solidFill>
                  <a:srgbClr val="000000"/>
                </a:solidFill>
                <a:latin typeface="Fira Sans Light"/>
              </a:rPr>
              <a:t>biorefineries</a:t>
            </a:r>
            <a:endParaRPr lang="en-US" sz="3200" b="1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C744ECF9-9D76-0333-512B-EB74B64A101D}"/>
              </a:ext>
            </a:extLst>
          </p:cNvPr>
          <p:cNvSpPr txBox="1"/>
          <p:nvPr/>
        </p:nvSpPr>
        <p:spPr>
          <a:xfrm>
            <a:off x="3352800" y="1258423"/>
            <a:ext cx="13030200" cy="1977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7198" dirty="0">
                <a:solidFill>
                  <a:srgbClr val="106861"/>
                </a:solidFill>
                <a:latin typeface="Fira Sans"/>
              </a:rPr>
              <a:t>Why Haka is a game-changer for decarbonization</a:t>
            </a:r>
            <a:endParaRPr lang="en-US" sz="7198" dirty="0">
              <a:solidFill>
                <a:srgbClr val="106861"/>
              </a:solidFill>
              <a:latin typeface="Fira Sans"/>
              <a:sym typeface="Fira Sans Medium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D8D12EEB-E12B-BDB8-3D00-FAE3A06DFC9A}"/>
              </a:ext>
            </a:extLst>
          </p:cNvPr>
          <p:cNvSpPr txBox="1"/>
          <p:nvPr/>
        </p:nvSpPr>
        <p:spPr>
          <a:xfrm>
            <a:off x="3960223" y="5036716"/>
            <a:ext cx="13258800" cy="48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0000"/>
                </a:solidFill>
                <a:latin typeface="Fira Sans Light"/>
              </a:rPr>
              <a:t>Converts CO₂ into value (biofuels, biochar, credits)</a:t>
            </a:r>
            <a:endParaRPr lang="en-US" sz="3200" b="1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3E8068E7-2EC9-898B-A920-5376F0663E90}"/>
              </a:ext>
            </a:extLst>
          </p:cNvPr>
          <p:cNvSpPr txBox="1"/>
          <p:nvPr/>
        </p:nvSpPr>
        <p:spPr>
          <a:xfrm>
            <a:off x="3960223" y="6191836"/>
            <a:ext cx="13258800" cy="48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0000"/>
                </a:solidFill>
                <a:latin typeface="Fira Sans Light"/>
              </a:rPr>
              <a:t>Aligned with Fit-for-55, Green Deal, EU ETS</a:t>
            </a:r>
            <a:endParaRPr lang="en-US" sz="3200" b="1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9037F36-0313-7E49-5B70-522B7C2390FD}"/>
              </a:ext>
            </a:extLst>
          </p:cNvPr>
          <p:cNvSpPr txBox="1"/>
          <p:nvPr/>
        </p:nvSpPr>
        <p:spPr>
          <a:xfrm>
            <a:off x="3960223" y="7326650"/>
            <a:ext cx="13258800" cy="48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0000"/>
                </a:solidFill>
                <a:latin typeface="Fira Sans Light"/>
              </a:rPr>
              <a:t>Generates carbon credits + synthetic fuels from waste and emissions</a:t>
            </a:r>
            <a:endParaRPr lang="en-US" sz="3200" b="1" dirty="0">
              <a:solidFill>
                <a:srgbClr val="000000"/>
              </a:solidFill>
              <a:latin typeface="Fira Sans Light"/>
              <a:sym typeface="Fira Sans Light"/>
            </a:endParaRPr>
          </a:p>
        </p:txBody>
      </p:sp>
      <p:grpSp>
        <p:nvGrpSpPr>
          <p:cNvPr id="28" name="Group 5">
            <a:extLst>
              <a:ext uri="{FF2B5EF4-FFF2-40B4-BE49-F238E27FC236}">
                <a16:creationId xmlns:a16="http://schemas.microsoft.com/office/drawing/2014/main" id="{EE5BF618-4190-D3D8-8E39-B91679F96FAE}"/>
              </a:ext>
            </a:extLst>
          </p:cNvPr>
          <p:cNvGrpSpPr/>
          <p:nvPr/>
        </p:nvGrpSpPr>
        <p:grpSpPr>
          <a:xfrm>
            <a:off x="-4153482" y="6283236"/>
            <a:ext cx="6383425" cy="5528076"/>
            <a:chOff x="0" y="0"/>
            <a:chExt cx="3619627" cy="3134614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FA9DB83-1AD7-E8B9-281F-DF666E7D3162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32" name="Group 9">
            <a:extLst>
              <a:ext uri="{FF2B5EF4-FFF2-40B4-BE49-F238E27FC236}">
                <a16:creationId xmlns:a16="http://schemas.microsoft.com/office/drawing/2014/main" id="{EDA9082D-9CE6-CDE3-0703-3BFC13240EEE}"/>
              </a:ext>
            </a:extLst>
          </p:cNvPr>
          <p:cNvGrpSpPr/>
          <p:nvPr/>
        </p:nvGrpSpPr>
        <p:grpSpPr>
          <a:xfrm>
            <a:off x="3203095" y="8886006"/>
            <a:ext cx="2141618" cy="1854652"/>
            <a:chOff x="0" y="0"/>
            <a:chExt cx="3619627" cy="3134614"/>
          </a:xfrm>
        </p:grpSpPr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D4471265-EB2C-5898-C6EA-E655A1C395E8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sp>
        <p:nvSpPr>
          <p:cNvPr id="34" name="Freeform 28">
            <a:extLst>
              <a:ext uri="{FF2B5EF4-FFF2-40B4-BE49-F238E27FC236}">
                <a16:creationId xmlns:a16="http://schemas.microsoft.com/office/drawing/2014/main" id="{AE1559CF-744E-B88A-4579-00B563251BAB}"/>
              </a:ext>
            </a:extLst>
          </p:cNvPr>
          <p:cNvSpPr/>
          <p:nvPr/>
        </p:nvSpPr>
        <p:spPr>
          <a:xfrm>
            <a:off x="712678" y="7273953"/>
            <a:ext cx="3034530" cy="2627917"/>
          </a:xfrm>
          <a:custGeom>
            <a:avLst/>
            <a:gdLst/>
            <a:ahLst/>
            <a:cxnLst/>
            <a:rect l="l" t="t" r="r" b="b"/>
            <a:pathLst>
              <a:path w="3619627" h="3134614">
                <a:moveTo>
                  <a:pt x="3619627" y="1567307"/>
                </a:moveTo>
                <a:lnTo>
                  <a:pt x="2714752" y="3134614"/>
                </a:lnTo>
                <a:lnTo>
                  <a:pt x="904875" y="3134614"/>
                </a:lnTo>
                <a:lnTo>
                  <a:pt x="0" y="1567307"/>
                </a:lnTo>
                <a:lnTo>
                  <a:pt x="904875" y="0"/>
                </a:lnTo>
                <a:lnTo>
                  <a:pt x="2714625" y="0"/>
                </a:lnTo>
                <a:lnTo>
                  <a:pt x="3619627" y="1567307"/>
                </a:lnTo>
                <a:close/>
              </a:path>
            </a:pathLst>
          </a:custGeom>
          <a:solidFill>
            <a:srgbClr val="39414F"/>
          </a:solidFill>
        </p:spPr>
      </p:sp>
    </p:spTree>
    <p:extLst>
      <p:ext uri="{BB962C8B-B14F-4D97-AF65-F5344CB8AC3E}">
        <p14:creationId xmlns:p14="http://schemas.microsoft.com/office/powerpoint/2010/main" val="199370518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1836" y="5783096"/>
            <a:ext cx="3086100" cy="1051732"/>
            <a:chOff x="0" y="0"/>
            <a:chExt cx="812800" cy="2769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76999"/>
            </a:xfrm>
            <a:custGeom>
              <a:avLst/>
              <a:gdLst/>
              <a:ahLst/>
              <a:cxnLst/>
              <a:rect l="l" t="t" r="r" b="b"/>
              <a:pathLst>
                <a:path w="812800" h="276999">
                  <a:moveTo>
                    <a:pt x="0" y="0"/>
                  </a:moveTo>
                  <a:lnTo>
                    <a:pt x="812800" y="0"/>
                  </a:lnTo>
                  <a:lnTo>
                    <a:pt x="812800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9294" y="5876688"/>
            <a:ext cx="2731184" cy="423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13"/>
              </a:lnSpc>
              <a:spcBef>
                <a:spcPct val="0"/>
              </a:spcBef>
            </a:pPr>
            <a:r>
              <a:rPr lang="en-US" sz="2438" spc="9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Cyro Calixto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3838" y="6376727"/>
            <a:ext cx="2302097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CEO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0562" y="756275"/>
            <a:ext cx="6285737" cy="1019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89"/>
              </a:lnSpc>
              <a:spcBef>
                <a:spcPct val="0"/>
              </a:spcBef>
            </a:pPr>
            <a:r>
              <a:rPr lang="en-US" sz="5992" b="1" spc="-119" dirty="0">
                <a:solidFill>
                  <a:srgbClr val="106861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OUR TEAM</a:t>
            </a:r>
          </a:p>
        </p:txBody>
      </p:sp>
      <p:sp>
        <p:nvSpPr>
          <p:cNvPr id="8" name="Freeform 8"/>
          <p:cNvSpPr/>
          <p:nvPr/>
        </p:nvSpPr>
        <p:spPr>
          <a:xfrm>
            <a:off x="241836" y="2654876"/>
            <a:ext cx="3086100" cy="3128220"/>
          </a:xfrm>
          <a:custGeom>
            <a:avLst/>
            <a:gdLst/>
            <a:ahLst/>
            <a:cxnLst/>
            <a:rect l="l" t="t" r="r" b="b"/>
            <a:pathLst>
              <a:path w="3086100" h="3128220">
                <a:moveTo>
                  <a:pt x="0" y="0"/>
                </a:moveTo>
                <a:lnTo>
                  <a:pt x="3086100" y="0"/>
                </a:lnTo>
                <a:lnTo>
                  <a:pt x="3086100" y="3128220"/>
                </a:lnTo>
                <a:lnTo>
                  <a:pt x="0" y="3128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124" b="-24124"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15874169" y="5428022"/>
            <a:ext cx="1918046" cy="1051732"/>
            <a:chOff x="0" y="0"/>
            <a:chExt cx="505164" cy="2769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5164" cy="276999"/>
            </a:xfrm>
            <a:custGeom>
              <a:avLst/>
              <a:gdLst/>
              <a:ahLst/>
              <a:cxnLst/>
              <a:rect l="l" t="t" r="r" b="b"/>
              <a:pathLst>
                <a:path w="505164" h="276999">
                  <a:moveTo>
                    <a:pt x="0" y="0"/>
                  </a:moveTo>
                  <a:lnTo>
                    <a:pt x="505164" y="0"/>
                  </a:lnTo>
                  <a:lnTo>
                    <a:pt x="505164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505164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874169" y="5540665"/>
            <a:ext cx="191804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spc="6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Clarissa Souza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874169" y="6040703"/>
            <a:ext cx="191804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 dirty="0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Carbon</a:t>
            </a:r>
          </a:p>
        </p:txBody>
      </p:sp>
      <p:sp>
        <p:nvSpPr>
          <p:cNvPr id="26" name="Freeform 26"/>
          <p:cNvSpPr/>
          <p:nvPr/>
        </p:nvSpPr>
        <p:spPr>
          <a:xfrm>
            <a:off x="15874169" y="3483798"/>
            <a:ext cx="1918046" cy="1944224"/>
          </a:xfrm>
          <a:custGeom>
            <a:avLst/>
            <a:gdLst/>
            <a:ahLst/>
            <a:cxnLst/>
            <a:rect l="l" t="t" r="r" b="b"/>
            <a:pathLst>
              <a:path w="1918046" h="1944224">
                <a:moveTo>
                  <a:pt x="0" y="0"/>
                </a:moveTo>
                <a:lnTo>
                  <a:pt x="1918046" y="0"/>
                </a:lnTo>
                <a:lnTo>
                  <a:pt x="1918046" y="1944224"/>
                </a:lnTo>
                <a:lnTo>
                  <a:pt x="0" y="19442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2" r="-682"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13628957" y="5428022"/>
            <a:ext cx="1918046" cy="1051732"/>
            <a:chOff x="0" y="0"/>
            <a:chExt cx="505164" cy="27699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05164" cy="276999"/>
            </a:xfrm>
            <a:custGeom>
              <a:avLst/>
              <a:gdLst/>
              <a:ahLst/>
              <a:cxnLst/>
              <a:rect l="l" t="t" r="r" b="b"/>
              <a:pathLst>
                <a:path w="505164" h="276999">
                  <a:moveTo>
                    <a:pt x="0" y="0"/>
                  </a:moveTo>
                  <a:lnTo>
                    <a:pt x="505164" y="0"/>
                  </a:lnTo>
                  <a:lnTo>
                    <a:pt x="505164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505164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3628957" y="5540665"/>
            <a:ext cx="191804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spc="6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Joel Neves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28957" y="6040703"/>
            <a:ext cx="191804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 dirty="0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Engineering</a:t>
            </a:r>
          </a:p>
        </p:txBody>
      </p:sp>
      <p:sp>
        <p:nvSpPr>
          <p:cNvPr id="32" name="Freeform 32"/>
          <p:cNvSpPr/>
          <p:nvPr/>
        </p:nvSpPr>
        <p:spPr>
          <a:xfrm>
            <a:off x="13628957" y="3483798"/>
            <a:ext cx="1918046" cy="1944224"/>
          </a:xfrm>
          <a:custGeom>
            <a:avLst/>
            <a:gdLst/>
            <a:ahLst/>
            <a:cxnLst/>
            <a:rect l="l" t="t" r="r" b="b"/>
            <a:pathLst>
              <a:path w="1918046" h="1944224">
                <a:moveTo>
                  <a:pt x="0" y="0"/>
                </a:moveTo>
                <a:lnTo>
                  <a:pt x="1918046" y="0"/>
                </a:lnTo>
                <a:lnTo>
                  <a:pt x="1918046" y="1944224"/>
                </a:lnTo>
                <a:lnTo>
                  <a:pt x="0" y="1944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2" r="-682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13628957" y="8674161"/>
            <a:ext cx="1918046" cy="1051732"/>
            <a:chOff x="0" y="0"/>
            <a:chExt cx="505164" cy="27699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05164" cy="276999"/>
            </a:xfrm>
            <a:custGeom>
              <a:avLst/>
              <a:gdLst/>
              <a:ahLst/>
              <a:cxnLst/>
              <a:rect l="l" t="t" r="r" b="b"/>
              <a:pathLst>
                <a:path w="505164" h="276999">
                  <a:moveTo>
                    <a:pt x="0" y="0"/>
                  </a:moveTo>
                  <a:lnTo>
                    <a:pt x="505164" y="0"/>
                  </a:lnTo>
                  <a:lnTo>
                    <a:pt x="505164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505164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628957" y="8786804"/>
            <a:ext cx="191804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spc="6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Maurício Mascolo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628957" y="9286842"/>
            <a:ext cx="191804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 dirty="0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Refinery</a:t>
            </a:r>
          </a:p>
        </p:txBody>
      </p:sp>
      <p:sp>
        <p:nvSpPr>
          <p:cNvPr id="38" name="Freeform 38"/>
          <p:cNvSpPr/>
          <p:nvPr/>
        </p:nvSpPr>
        <p:spPr>
          <a:xfrm>
            <a:off x="13628957" y="6729937"/>
            <a:ext cx="1918046" cy="1944224"/>
          </a:xfrm>
          <a:custGeom>
            <a:avLst/>
            <a:gdLst/>
            <a:ahLst/>
            <a:cxnLst/>
            <a:rect l="l" t="t" r="r" b="b"/>
            <a:pathLst>
              <a:path w="1918046" h="1944224">
                <a:moveTo>
                  <a:pt x="0" y="0"/>
                </a:moveTo>
                <a:lnTo>
                  <a:pt x="1918046" y="0"/>
                </a:lnTo>
                <a:lnTo>
                  <a:pt x="1918046" y="1944224"/>
                </a:lnTo>
                <a:lnTo>
                  <a:pt x="0" y="1944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82" r="-682"/>
            </a:stretch>
          </a:blipFill>
        </p:spPr>
      </p:sp>
      <p:grpSp>
        <p:nvGrpSpPr>
          <p:cNvPr id="45" name="Group 45"/>
          <p:cNvGrpSpPr/>
          <p:nvPr/>
        </p:nvGrpSpPr>
        <p:grpSpPr>
          <a:xfrm rot="-10800000">
            <a:off x="15547003" y="-1409660"/>
            <a:ext cx="4985461" cy="4317433"/>
            <a:chOff x="0" y="0"/>
            <a:chExt cx="3619627" cy="313461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7" name="Group 47"/>
          <p:cNvGrpSpPr/>
          <p:nvPr/>
        </p:nvGrpSpPr>
        <p:grpSpPr>
          <a:xfrm rot="-10800000">
            <a:off x="487009" y="7919401"/>
            <a:ext cx="3480308" cy="3013963"/>
            <a:chOff x="0" y="0"/>
            <a:chExt cx="3619627" cy="3134614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9414F"/>
            </a:solidFill>
          </p:spPr>
        </p:sp>
      </p:grpSp>
      <p:grpSp>
        <p:nvGrpSpPr>
          <p:cNvPr id="49" name="Group 49"/>
          <p:cNvGrpSpPr/>
          <p:nvPr/>
        </p:nvGrpSpPr>
        <p:grpSpPr>
          <a:xfrm rot="-10800000">
            <a:off x="14647714" y="0"/>
            <a:ext cx="1798578" cy="1557577"/>
            <a:chOff x="0" y="0"/>
            <a:chExt cx="3619627" cy="313461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31AB6F"/>
            </a:solidFill>
          </p:spPr>
        </p:sp>
      </p:grpSp>
      <p:grpSp>
        <p:nvGrpSpPr>
          <p:cNvPr id="51" name="Group 51"/>
          <p:cNvGrpSpPr/>
          <p:nvPr/>
        </p:nvGrpSpPr>
        <p:grpSpPr>
          <a:xfrm rot="-10800000">
            <a:off x="3414245" y="8874725"/>
            <a:ext cx="2285480" cy="1979236"/>
            <a:chOff x="0" y="0"/>
            <a:chExt cx="3619627" cy="3134614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53" name="Freeform 53"/>
          <p:cNvSpPr/>
          <p:nvPr/>
        </p:nvSpPr>
        <p:spPr>
          <a:xfrm>
            <a:off x="7157899" y="8114292"/>
            <a:ext cx="961094" cy="589238"/>
          </a:xfrm>
          <a:custGeom>
            <a:avLst/>
            <a:gdLst/>
            <a:ahLst/>
            <a:cxnLst/>
            <a:rect l="l" t="t" r="r" b="b"/>
            <a:pathLst>
              <a:path w="961094" h="589238">
                <a:moveTo>
                  <a:pt x="0" y="0"/>
                </a:moveTo>
                <a:lnTo>
                  <a:pt x="961094" y="0"/>
                </a:lnTo>
                <a:lnTo>
                  <a:pt x="961094" y="589238"/>
                </a:lnTo>
                <a:lnTo>
                  <a:pt x="0" y="5892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24" b="-3224"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10359862" y="8854799"/>
            <a:ext cx="1001275" cy="508427"/>
          </a:xfrm>
          <a:custGeom>
            <a:avLst/>
            <a:gdLst/>
            <a:ahLst/>
            <a:cxnLst/>
            <a:rect l="l" t="t" r="r" b="b"/>
            <a:pathLst>
              <a:path w="1001275" h="508427">
                <a:moveTo>
                  <a:pt x="0" y="0"/>
                </a:moveTo>
                <a:lnTo>
                  <a:pt x="1001275" y="0"/>
                </a:lnTo>
                <a:lnTo>
                  <a:pt x="1001275" y="508427"/>
                </a:lnTo>
                <a:lnTo>
                  <a:pt x="0" y="5084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224" b="-3224"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8303700" y="8880472"/>
            <a:ext cx="1561700" cy="578843"/>
          </a:xfrm>
          <a:custGeom>
            <a:avLst/>
            <a:gdLst/>
            <a:ahLst/>
            <a:cxnLst/>
            <a:rect l="l" t="t" r="r" b="b"/>
            <a:pathLst>
              <a:path w="1561700" h="578843">
                <a:moveTo>
                  <a:pt x="0" y="0"/>
                </a:moveTo>
                <a:lnTo>
                  <a:pt x="1561700" y="0"/>
                </a:lnTo>
                <a:lnTo>
                  <a:pt x="1561700" y="578843"/>
                </a:lnTo>
                <a:lnTo>
                  <a:pt x="0" y="5788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224" b="-3224"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7039139" y="8758711"/>
            <a:ext cx="1176807" cy="700604"/>
          </a:xfrm>
          <a:custGeom>
            <a:avLst/>
            <a:gdLst/>
            <a:ahLst/>
            <a:cxnLst/>
            <a:rect l="l" t="t" r="r" b="b"/>
            <a:pathLst>
              <a:path w="1176807" h="700604">
                <a:moveTo>
                  <a:pt x="0" y="0"/>
                </a:moveTo>
                <a:lnTo>
                  <a:pt x="1176807" y="0"/>
                </a:lnTo>
                <a:lnTo>
                  <a:pt x="1176807" y="700604"/>
                </a:lnTo>
                <a:lnTo>
                  <a:pt x="0" y="700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224" b="-3224"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10079650" y="8201836"/>
            <a:ext cx="1561700" cy="467060"/>
          </a:xfrm>
          <a:custGeom>
            <a:avLst/>
            <a:gdLst/>
            <a:ahLst/>
            <a:cxnLst/>
            <a:rect l="l" t="t" r="r" b="b"/>
            <a:pathLst>
              <a:path w="1561700" h="467060">
                <a:moveTo>
                  <a:pt x="0" y="0"/>
                </a:moveTo>
                <a:lnTo>
                  <a:pt x="1561701" y="0"/>
                </a:lnTo>
                <a:lnTo>
                  <a:pt x="1561701" y="467060"/>
                </a:lnTo>
                <a:lnTo>
                  <a:pt x="0" y="467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224" b="-3224"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8517950" y="8245573"/>
            <a:ext cx="1176809" cy="423322"/>
          </a:xfrm>
          <a:custGeom>
            <a:avLst/>
            <a:gdLst/>
            <a:ahLst/>
            <a:cxnLst/>
            <a:rect l="l" t="t" r="r" b="b"/>
            <a:pathLst>
              <a:path w="1176809" h="423322">
                <a:moveTo>
                  <a:pt x="0" y="0"/>
                </a:moveTo>
                <a:lnTo>
                  <a:pt x="1176809" y="0"/>
                </a:lnTo>
                <a:lnTo>
                  <a:pt x="1176809" y="423323"/>
                </a:lnTo>
                <a:lnTo>
                  <a:pt x="0" y="42332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3224" b="-3224"/>
            </a:stretch>
          </a:blipFill>
        </p:spPr>
      </p:sp>
      <p:grpSp>
        <p:nvGrpSpPr>
          <p:cNvPr id="59" name="Group 59"/>
          <p:cNvGrpSpPr/>
          <p:nvPr/>
        </p:nvGrpSpPr>
        <p:grpSpPr>
          <a:xfrm>
            <a:off x="6948508" y="8106495"/>
            <a:ext cx="4785489" cy="1360617"/>
            <a:chOff x="0" y="0"/>
            <a:chExt cx="7794226" cy="221606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7794244" cy="2216150"/>
            </a:xfrm>
            <a:custGeom>
              <a:avLst/>
              <a:gdLst/>
              <a:ahLst/>
              <a:cxnLst/>
              <a:rect l="l" t="t" r="r" b="b"/>
              <a:pathLst>
                <a:path w="7794244" h="2216150">
                  <a:moveTo>
                    <a:pt x="0" y="129286"/>
                  </a:moveTo>
                  <a:cubicBezTo>
                    <a:pt x="0" y="57785"/>
                    <a:pt x="58420" y="0"/>
                    <a:pt x="130175" y="0"/>
                  </a:cubicBezTo>
                  <a:lnTo>
                    <a:pt x="7664069" y="0"/>
                  </a:lnTo>
                  <a:lnTo>
                    <a:pt x="7664069" y="12700"/>
                  </a:lnTo>
                  <a:lnTo>
                    <a:pt x="7664069" y="0"/>
                  </a:lnTo>
                  <a:cubicBezTo>
                    <a:pt x="7735824" y="0"/>
                    <a:pt x="7794244" y="57785"/>
                    <a:pt x="7794244" y="129286"/>
                  </a:cubicBezTo>
                  <a:lnTo>
                    <a:pt x="7781544" y="129286"/>
                  </a:lnTo>
                  <a:lnTo>
                    <a:pt x="7794244" y="129286"/>
                  </a:lnTo>
                  <a:lnTo>
                    <a:pt x="7794244" y="2086864"/>
                  </a:lnTo>
                  <a:lnTo>
                    <a:pt x="7781544" y="2086864"/>
                  </a:lnTo>
                  <a:lnTo>
                    <a:pt x="7794244" y="2086864"/>
                  </a:lnTo>
                  <a:cubicBezTo>
                    <a:pt x="7794244" y="2158365"/>
                    <a:pt x="7735824" y="2216150"/>
                    <a:pt x="7664069" y="2216150"/>
                  </a:cubicBezTo>
                  <a:lnTo>
                    <a:pt x="7664069" y="2203450"/>
                  </a:lnTo>
                  <a:lnTo>
                    <a:pt x="7664069" y="2216150"/>
                  </a:lnTo>
                  <a:lnTo>
                    <a:pt x="130175" y="2216150"/>
                  </a:lnTo>
                  <a:lnTo>
                    <a:pt x="130175" y="2203450"/>
                  </a:lnTo>
                  <a:lnTo>
                    <a:pt x="130175" y="2216150"/>
                  </a:lnTo>
                  <a:cubicBezTo>
                    <a:pt x="58420" y="2216023"/>
                    <a:pt x="0" y="2158238"/>
                    <a:pt x="0" y="2086864"/>
                  </a:cubicBezTo>
                  <a:lnTo>
                    <a:pt x="0" y="129286"/>
                  </a:lnTo>
                  <a:lnTo>
                    <a:pt x="12700" y="129286"/>
                  </a:lnTo>
                  <a:lnTo>
                    <a:pt x="0" y="129286"/>
                  </a:lnTo>
                  <a:moveTo>
                    <a:pt x="25400" y="129286"/>
                  </a:moveTo>
                  <a:lnTo>
                    <a:pt x="25400" y="2086864"/>
                  </a:lnTo>
                  <a:lnTo>
                    <a:pt x="12700" y="2086864"/>
                  </a:lnTo>
                  <a:lnTo>
                    <a:pt x="25400" y="2086864"/>
                  </a:lnTo>
                  <a:cubicBezTo>
                    <a:pt x="25400" y="2144141"/>
                    <a:pt x="72263" y="2190750"/>
                    <a:pt x="130175" y="2190750"/>
                  </a:cubicBezTo>
                  <a:lnTo>
                    <a:pt x="7664069" y="2190750"/>
                  </a:lnTo>
                  <a:cubicBezTo>
                    <a:pt x="7722108" y="2190750"/>
                    <a:pt x="7768844" y="2144141"/>
                    <a:pt x="7768844" y="2086864"/>
                  </a:cubicBezTo>
                  <a:lnTo>
                    <a:pt x="7768844" y="129286"/>
                  </a:lnTo>
                  <a:cubicBezTo>
                    <a:pt x="7768844" y="72009"/>
                    <a:pt x="7721981" y="25400"/>
                    <a:pt x="7664069" y="25400"/>
                  </a:cubicBezTo>
                  <a:lnTo>
                    <a:pt x="130175" y="25400"/>
                  </a:lnTo>
                  <a:lnTo>
                    <a:pt x="130175" y="12700"/>
                  </a:lnTo>
                  <a:lnTo>
                    <a:pt x="130175" y="25400"/>
                  </a:lnTo>
                  <a:cubicBezTo>
                    <a:pt x="72263" y="25400"/>
                    <a:pt x="25400" y="72009"/>
                    <a:pt x="25400" y="129286"/>
                  </a:cubicBezTo>
                  <a:close/>
                </a:path>
              </a:pathLst>
            </a:custGeom>
            <a:solidFill>
              <a:srgbClr val="172C51"/>
            </a:solidFill>
          </p:spPr>
        </p:sp>
      </p:grpSp>
      <p:sp>
        <p:nvSpPr>
          <p:cNvPr id="61" name="TextBox 61"/>
          <p:cNvSpPr txBox="1"/>
          <p:nvPr/>
        </p:nvSpPr>
        <p:spPr>
          <a:xfrm>
            <a:off x="13465374" y="2654876"/>
            <a:ext cx="4163258" cy="62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29"/>
              </a:lnSpc>
              <a:spcBef>
                <a:spcPct val="0"/>
              </a:spcBef>
            </a:pPr>
            <a:r>
              <a:rPr lang="en-US" sz="3592" b="1" spc="-71" dirty="0">
                <a:solidFill>
                  <a:srgbClr val="191919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Consulting</a:t>
            </a:r>
          </a:p>
        </p:txBody>
      </p:sp>
      <p:grpSp>
        <p:nvGrpSpPr>
          <p:cNvPr id="62" name="Group 9">
            <a:extLst>
              <a:ext uri="{FF2B5EF4-FFF2-40B4-BE49-F238E27FC236}">
                <a16:creationId xmlns:a16="http://schemas.microsoft.com/office/drawing/2014/main" id="{743C5C68-CCB5-9F7F-B85F-35C5A448FB77}"/>
              </a:ext>
            </a:extLst>
          </p:cNvPr>
          <p:cNvGrpSpPr/>
          <p:nvPr/>
        </p:nvGrpSpPr>
        <p:grpSpPr>
          <a:xfrm>
            <a:off x="3449822" y="5780430"/>
            <a:ext cx="3086100" cy="1051732"/>
            <a:chOff x="0" y="0"/>
            <a:chExt cx="812800" cy="276999"/>
          </a:xfrm>
        </p:grpSpPr>
        <p:sp>
          <p:nvSpPr>
            <p:cNvPr id="63" name="Freeform 10">
              <a:extLst>
                <a:ext uri="{FF2B5EF4-FFF2-40B4-BE49-F238E27FC236}">
                  <a16:creationId xmlns:a16="http://schemas.microsoft.com/office/drawing/2014/main" id="{6FC06894-DB88-1117-9324-68CC9A253083}"/>
                </a:ext>
              </a:extLst>
            </p:cNvPr>
            <p:cNvSpPr/>
            <p:nvPr/>
          </p:nvSpPr>
          <p:spPr>
            <a:xfrm>
              <a:off x="0" y="0"/>
              <a:ext cx="812800" cy="276999"/>
            </a:xfrm>
            <a:custGeom>
              <a:avLst/>
              <a:gdLst/>
              <a:ahLst/>
              <a:cxnLst/>
              <a:rect l="l" t="t" r="r" b="b"/>
              <a:pathLst>
                <a:path w="812800" h="276999">
                  <a:moveTo>
                    <a:pt x="0" y="0"/>
                  </a:moveTo>
                  <a:lnTo>
                    <a:pt x="812800" y="0"/>
                  </a:lnTo>
                  <a:lnTo>
                    <a:pt x="812800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64" name="TextBox 11">
              <a:extLst>
                <a:ext uri="{FF2B5EF4-FFF2-40B4-BE49-F238E27FC236}">
                  <a16:creationId xmlns:a16="http://schemas.microsoft.com/office/drawing/2014/main" id="{C12C2A74-2188-DFCC-0222-0F425F74FD30}"/>
                </a:ext>
              </a:extLst>
            </p:cNvPr>
            <p:cNvSpPr txBox="1"/>
            <p:nvPr/>
          </p:nvSpPr>
          <p:spPr>
            <a:xfrm>
              <a:off x="0" y="-47625"/>
              <a:ext cx="812800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65" name="TextBox 12">
            <a:extLst>
              <a:ext uri="{FF2B5EF4-FFF2-40B4-BE49-F238E27FC236}">
                <a16:creationId xmlns:a16="http://schemas.microsoft.com/office/drawing/2014/main" id="{6FC1CE6A-B3A0-115C-06F0-E6A5F98C192B}"/>
              </a:ext>
            </a:extLst>
          </p:cNvPr>
          <p:cNvSpPr txBox="1"/>
          <p:nvPr/>
        </p:nvSpPr>
        <p:spPr>
          <a:xfrm>
            <a:off x="3627280" y="5874022"/>
            <a:ext cx="2731184" cy="390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3"/>
              </a:lnSpc>
            </a:pPr>
            <a:r>
              <a:rPr lang="en-US" sz="2238" spc="8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Carlos Kuligowski</a:t>
            </a:r>
          </a:p>
        </p:txBody>
      </p:sp>
      <p:sp>
        <p:nvSpPr>
          <p:cNvPr id="66" name="TextBox 13">
            <a:extLst>
              <a:ext uri="{FF2B5EF4-FFF2-40B4-BE49-F238E27FC236}">
                <a16:creationId xmlns:a16="http://schemas.microsoft.com/office/drawing/2014/main" id="{A31C20DF-1AE1-E46B-E564-4B93F9186C09}"/>
              </a:ext>
            </a:extLst>
          </p:cNvPr>
          <p:cNvSpPr txBox="1"/>
          <p:nvPr/>
        </p:nvSpPr>
        <p:spPr>
          <a:xfrm>
            <a:off x="3704170" y="6374061"/>
            <a:ext cx="257477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 dirty="0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COO</a:t>
            </a:r>
          </a:p>
        </p:txBody>
      </p:sp>
      <p:sp>
        <p:nvSpPr>
          <p:cNvPr id="67" name="Freeform 14">
            <a:extLst>
              <a:ext uri="{FF2B5EF4-FFF2-40B4-BE49-F238E27FC236}">
                <a16:creationId xmlns:a16="http://schemas.microsoft.com/office/drawing/2014/main" id="{713FFCD2-A9BA-DCC4-3FEB-0C175281497F}"/>
              </a:ext>
            </a:extLst>
          </p:cNvPr>
          <p:cNvSpPr/>
          <p:nvPr/>
        </p:nvSpPr>
        <p:spPr>
          <a:xfrm>
            <a:off x="3449822" y="2652210"/>
            <a:ext cx="3086100" cy="3128220"/>
          </a:xfrm>
          <a:custGeom>
            <a:avLst/>
            <a:gdLst/>
            <a:ahLst/>
            <a:cxnLst/>
            <a:rect l="l" t="t" r="r" b="b"/>
            <a:pathLst>
              <a:path w="3086100" h="3128220">
                <a:moveTo>
                  <a:pt x="0" y="0"/>
                </a:moveTo>
                <a:lnTo>
                  <a:pt x="3086100" y="0"/>
                </a:lnTo>
                <a:lnTo>
                  <a:pt x="3086100" y="3128220"/>
                </a:lnTo>
                <a:lnTo>
                  <a:pt x="0" y="312822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772" r="-6772"/>
            </a:stretch>
          </a:blipFill>
        </p:spPr>
      </p:sp>
      <p:sp>
        <p:nvSpPr>
          <p:cNvPr id="68" name="TextBox 61">
            <a:extLst>
              <a:ext uri="{FF2B5EF4-FFF2-40B4-BE49-F238E27FC236}">
                <a16:creationId xmlns:a16="http://schemas.microsoft.com/office/drawing/2014/main" id="{CC05E500-1474-5578-6AB6-31C177952670}"/>
              </a:ext>
            </a:extLst>
          </p:cNvPr>
          <p:cNvSpPr txBox="1"/>
          <p:nvPr/>
        </p:nvSpPr>
        <p:spPr>
          <a:xfrm>
            <a:off x="7197879" y="7446042"/>
            <a:ext cx="4163258" cy="56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29"/>
              </a:lnSpc>
              <a:spcBef>
                <a:spcPct val="0"/>
              </a:spcBef>
            </a:pPr>
            <a:r>
              <a:rPr lang="en-US" sz="2400" b="1" spc="-71" dirty="0">
                <a:solidFill>
                  <a:srgbClr val="191919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Research center</a:t>
            </a:r>
          </a:p>
        </p:txBody>
      </p:sp>
      <p:grpSp>
        <p:nvGrpSpPr>
          <p:cNvPr id="9" name="Group 15">
            <a:extLst>
              <a:ext uri="{FF2B5EF4-FFF2-40B4-BE49-F238E27FC236}">
                <a16:creationId xmlns:a16="http://schemas.microsoft.com/office/drawing/2014/main" id="{AD60A1C1-8ECB-F210-ADC6-211979756148}"/>
              </a:ext>
            </a:extLst>
          </p:cNvPr>
          <p:cNvGrpSpPr/>
          <p:nvPr/>
        </p:nvGrpSpPr>
        <p:grpSpPr>
          <a:xfrm>
            <a:off x="6648404" y="5805443"/>
            <a:ext cx="3086100" cy="1051732"/>
            <a:chOff x="0" y="0"/>
            <a:chExt cx="812800" cy="276999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6164C5C6-6D3B-13BC-897D-B41FA791EE33}"/>
                </a:ext>
              </a:extLst>
            </p:cNvPr>
            <p:cNvSpPr/>
            <p:nvPr/>
          </p:nvSpPr>
          <p:spPr>
            <a:xfrm>
              <a:off x="0" y="0"/>
              <a:ext cx="812800" cy="276999"/>
            </a:xfrm>
            <a:custGeom>
              <a:avLst/>
              <a:gdLst/>
              <a:ahLst/>
              <a:cxnLst/>
              <a:rect l="l" t="t" r="r" b="b"/>
              <a:pathLst>
                <a:path w="812800" h="276999">
                  <a:moveTo>
                    <a:pt x="0" y="0"/>
                  </a:moveTo>
                  <a:lnTo>
                    <a:pt x="812800" y="0"/>
                  </a:lnTo>
                  <a:lnTo>
                    <a:pt x="812800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11" name="TextBox 17">
              <a:extLst>
                <a:ext uri="{FF2B5EF4-FFF2-40B4-BE49-F238E27FC236}">
                  <a16:creationId xmlns:a16="http://schemas.microsoft.com/office/drawing/2014/main" id="{19B72E0D-E501-C11D-8EEB-01FDFD8C13BC}"/>
                </a:ext>
              </a:extLst>
            </p:cNvPr>
            <p:cNvSpPr txBox="1"/>
            <p:nvPr/>
          </p:nvSpPr>
          <p:spPr>
            <a:xfrm>
              <a:off x="0" y="-47625"/>
              <a:ext cx="812800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12" name="TextBox 18">
            <a:extLst>
              <a:ext uri="{FF2B5EF4-FFF2-40B4-BE49-F238E27FC236}">
                <a16:creationId xmlns:a16="http://schemas.microsoft.com/office/drawing/2014/main" id="{236D4BE2-95C3-D1FD-0E47-7F5D3487BB02}"/>
              </a:ext>
            </a:extLst>
          </p:cNvPr>
          <p:cNvSpPr txBox="1"/>
          <p:nvPr/>
        </p:nvSpPr>
        <p:spPr>
          <a:xfrm>
            <a:off x="6825862" y="5899035"/>
            <a:ext cx="2731184" cy="390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33"/>
              </a:lnSpc>
              <a:spcBef>
                <a:spcPct val="0"/>
              </a:spcBef>
            </a:pPr>
            <a:r>
              <a:rPr lang="en-US" sz="2238" spc="8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Dhyogo Taher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2BA25E8A-5EA9-6B2C-B344-8C6F8F9426AB}"/>
              </a:ext>
            </a:extLst>
          </p:cNvPr>
          <p:cNvSpPr txBox="1"/>
          <p:nvPr/>
        </p:nvSpPr>
        <p:spPr>
          <a:xfrm>
            <a:off x="6933134" y="6399074"/>
            <a:ext cx="2516641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 dirty="0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CSO Microalgae</a:t>
            </a:r>
          </a:p>
        </p:txBody>
      </p:sp>
      <p:sp>
        <p:nvSpPr>
          <p:cNvPr id="14" name="Freeform 20">
            <a:extLst>
              <a:ext uri="{FF2B5EF4-FFF2-40B4-BE49-F238E27FC236}">
                <a16:creationId xmlns:a16="http://schemas.microsoft.com/office/drawing/2014/main" id="{5B3BAEAB-06C5-6E11-D748-1CA01CB2D706}"/>
              </a:ext>
            </a:extLst>
          </p:cNvPr>
          <p:cNvSpPr/>
          <p:nvPr/>
        </p:nvSpPr>
        <p:spPr>
          <a:xfrm>
            <a:off x="6648404" y="2677223"/>
            <a:ext cx="3086100" cy="3128220"/>
          </a:xfrm>
          <a:custGeom>
            <a:avLst/>
            <a:gdLst/>
            <a:ahLst/>
            <a:cxnLst/>
            <a:rect l="l" t="t" r="r" b="b"/>
            <a:pathLst>
              <a:path w="3086100" h="3128220">
                <a:moveTo>
                  <a:pt x="0" y="0"/>
                </a:moveTo>
                <a:lnTo>
                  <a:pt x="3086100" y="0"/>
                </a:lnTo>
                <a:lnTo>
                  <a:pt x="3086100" y="3128220"/>
                </a:lnTo>
                <a:lnTo>
                  <a:pt x="0" y="31282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6162" r="-26162"/>
            </a:stretch>
          </a:blipFill>
        </p:spPr>
      </p:sp>
      <p:grpSp>
        <p:nvGrpSpPr>
          <p:cNvPr id="15" name="Group 39">
            <a:extLst>
              <a:ext uri="{FF2B5EF4-FFF2-40B4-BE49-F238E27FC236}">
                <a16:creationId xmlns:a16="http://schemas.microsoft.com/office/drawing/2014/main" id="{E7D59119-42DC-2ECF-CB33-30D3270FC67D}"/>
              </a:ext>
            </a:extLst>
          </p:cNvPr>
          <p:cNvGrpSpPr/>
          <p:nvPr/>
        </p:nvGrpSpPr>
        <p:grpSpPr>
          <a:xfrm>
            <a:off x="15874169" y="8674161"/>
            <a:ext cx="1918046" cy="1051732"/>
            <a:chOff x="0" y="0"/>
            <a:chExt cx="505164" cy="276999"/>
          </a:xfrm>
        </p:grpSpPr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8615D4D6-25EB-5CA9-C20E-03225AF849EA}"/>
                </a:ext>
              </a:extLst>
            </p:cNvPr>
            <p:cNvSpPr/>
            <p:nvPr/>
          </p:nvSpPr>
          <p:spPr>
            <a:xfrm>
              <a:off x="0" y="0"/>
              <a:ext cx="505164" cy="276999"/>
            </a:xfrm>
            <a:custGeom>
              <a:avLst/>
              <a:gdLst/>
              <a:ahLst/>
              <a:cxnLst/>
              <a:rect l="l" t="t" r="r" b="b"/>
              <a:pathLst>
                <a:path w="505164" h="276999">
                  <a:moveTo>
                    <a:pt x="0" y="0"/>
                  </a:moveTo>
                  <a:lnTo>
                    <a:pt x="505164" y="0"/>
                  </a:lnTo>
                  <a:lnTo>
                    <a:pt x="505164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6DDF7313-5B93-5D21-960D-E46FBCEEE9E9}"/>
                </a:ext>
              </a:extLst>
            </p:cNvPr>
            <p:cNvSpPr txBox="1"/>
            <p:nvPr/>
          </p:nvSpPr>
          <p:spPr>
            <a:xfrm>
              <a:off x="0" y="-47625"/>
              <a:ext cx="505164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18" name="TextBox 42">
            <a:extLst>
              <a:ext uri="{FF2B5EF4-FFF2-40B4-BE49-F238E27FC236}">
                <a16:creationId xmlns:a16="http://schemas.microsoft.com/office/drawing/2014/main" id="{3BFEFCAF-9E12-DB2A-D47C-4C1751FA5A28}"/>
              </a:ext>
            </a:extLst>
          </p:cNvPr>
          <p:cNvSpPr txBox="1"/>
          <p:nvPr/>
        </p:nvSpPr>
        <p:spPr>
          <a:xfrm>
            <a:off x="15874169" y="8786804"/>
            <a:ext cx="191804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spc="6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André Mariano</a:t>
            </a:r>
          </a:p>
        </p:txBody>
      </p:sp>
      <p:sp>
        <p:nvSpPr>
          <p:cNvPr id="19" name="TextBox 43">
            <a:extLst>
              <a:ext uri="{FF2B5EF4-FFF2-40B4-BE49-F238E27FC236}">
                <a16:creationId xmlns:a16="http://schemas.microsoft.com/office/drawing/2014/main" id="{5C98CC80-82D6-0CC8-7C47-FBB22B0518B8}"/>
              </a:ext>
            </a:extLst>
          </p:cNvPr>
          <p:cNvSpPr txBox="1"/>
          <p:nvPr/>
        </p:nvSpPr>
        <p:spPr>
          <a:xfrm>
            <a:off x="15874169" y="9286842"/>
            <a:ext cx="191804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 dirty="0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Microalgae</a:t>
            </a:r>
          </a:p>
        </p:txBody>
      </p:sp>
      <p:sp>
        <p:nvSpPr>
          <p:cNvPr id="20" name="Freeform 44">
            <a:extLst>
              <a:ext uri="{FF2B5EF4-FFF2-40B4-BE49-F238E27FC236}">
                <a16:creationId xmlns:a16="http://schemas.microsoft.com/office/drawing/2014/main" id="{0B5DB853-7A11-D85C-7401-C677A24981F5}"/>
              </a:ext>
            </a:extLst>
          </p:cNvPr>
          <p:cNvSpPr/>
          <p:nvPr/>
        </p:nvSpPr>
        <p:spPr>
          <a:xfrm>
            <a:off x="15874169" y="6729937"/>
            <a:ext cx="1918046" cy="1944224"/>
          </a:xfrm>
          <a:custGeom>
            <a:avLst/>
            <a:gdLst/>
            <a:ahLst/>
            <a:cxnLst/>
            <a:rect l="l" t="t" r="r" b="b"/>
            <a:pathLst>
              <a:path w="1918046" h="1944224">
                <a:moveTo>
                  <a:pt x="0" y="0"/>
                </a:moveTo>
                <a:lnTo>
                  <a:pt x="1918046" y="0"/>
                </a:lnTo>
                <a:lnTo>
                  <a:pt x="1918046" y="1944224"/>
                </a:lnTo>
                <a:lnTo>
                  <a:pt x="0" y="194422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24124" b="-24124"/>
            </a:stretch>
          </a:blipFill>
        </p:spPr>
      </p:sp>
      <p:grpSp>
        <p:nvGrpSpPr>
          <p:cNvPr id="39" name="Group 2">
            <a:extLst>
              <a:ext uri="{FF2B5EF4-FFF2-40B4-BE49-F238E27FC236}">
                <a16:creationId xmlns:a16="http://schemas.microsoft.com/office/drawing/2014/main" id="{E1F24AB8-7110-1F88-3635-A9C5BE87DA92}"/>
              </a:ext>
            </a:extLst>
          </p:cNvPr>
          <p:cNvGrpSpPr/>
          <p:nvPr/>
        </p:nvGrpSpPr>
        <p:grpSpPr>
          <a:xfrm>
            <a:off x="9865387" y="5780430"/>
            <a:ext cx="3086100" cy="1051732"/>
            <a:chOff x="0" y="0"/>
            <a:chExt cx="812800" cy="276999"/>
          </a:xfrm>
        </p:grpSpPr>
        <p:sp>
          <p:nvSpPr>
            <p:cNvPr id="40" name="Freeform 3">
              <a:extLst>
                <a:ext uri="{FF2B5EF4-FFF2-40B4-BE49-F238E27FC236}">
                  <a16:creationId xmlns:a16="http://schemas.microsoft.com/office/drawing/2014/main" id="{4417D8CB-C267-9494-993A-85149ED2CFB5}"/>
                </a:ext>
              </a:extLst>
            </p:cNvPr>
            <p:cNvSpPr/>
            <p:nvPr/>
          </p:nvSpPr>
          <p:spPr>
            <a:xfrm>
              <a:off x="0" y="0"/>
              <a:ext cx="812800" cy="276999"/>
            </a:xfrm>
            <a:custGeom>
              <a:avLst/>
              <a:gdLst/>
              <a:ahLst/>
              <a:cxnLst/>
              <a:rect l="l" t="t" r="r" b="b"/>
              <a:pathLst>
                <a:path w="812800" h="276999">
                  <a:moveTo>
                    <a:pt x="0" y="0"/>
                  </a:moveTo>
                  <a:lnTo>
                    <a:pt x="812800" y="0"/>
                  </a:lnTo>
                  <a:lnTo>
                    <a:pt x="812800" y="276999"/>
                  </a:lnTo>
                  <a:lnTo>
                    <a:pt x="0" y="276999"/>
                  </a:lnTo>
                  <a:close/>
                </a:path>
              </a:pathLst>
            </a:custGeom>
            <a:solidFill>
              <a:srgbClr val="106861"/>
            </a:solidFill>
          </p:spPr>
        </p:sp>
        <p:sp>
          <p:nvSpPr>
            <p:cNvPr id="41" name="TextBox 4">
              <a:extLst>
                <a:ext uri="{FF2B5EF4-FFF2-40B4-BE49-F238E27FC236}">
                  <a16:creationId xmlns:a16="http://schemas.microsoft.com/office/drawing/2014/main" id="{993266BF-C984-CA13-5A58-556104E895BC}"/>
                </a:ext>
              </a:extLst>
            </p:cNvPr>
            <p:cNvSpPr txBox="1"/>
            <p:nvPr/>
          </p:nvSpPr>
          <p:spPr>
            <a:xfrm>
              <a:off x="0" y="-47625"/>
              <a:ext cx="812800" cy="3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42" name="TextBox 5">
            <a:extLst>
              <a:ext uri="{FF2B5EF4-FFF2-40B4-BE49-F238E27FC236}">
                <a16:creationId xmlns:a16="http://schemas.microsoft.com/office/drawing/2014/main" id="{1F33736F-A073-C72E-2617-9826BA512B6F}"/>
              </a:ext>
            </a:extLst>
          </p:cNvPr>
          <p:cNvSpPr txBox="1"/>
          <p:nvPr/>
        </p:nvSpPr>
        <p:spPr>
          <a:xfrm>
            <a:off x="10042845" y="5874022"/>
            <a:ext cx="2731184" cy="423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13"/>
              </a:lnSpc>
              <a:spcBef>
                <a:spcPct val="0"/>
              </a:spcBef>
            </a:pPr>
            <a:r>
              <a:rPr lang="en-US" sz="2438" spc="9" dirty="0">
                <a:solidFill>
                  <a:srgbClr val="FFFBFB"/>
                </a:solidFill>
                <a:latin typeface="Fira Sans"/>
                <a:ea typeface="Fira Sans"/>
                <a:cs typeface="Fira Sans"/>
                <a:sym typeface="Fira Sans"/>
              </a:rPr>
              <a:t>Juliana Schultz</a:t>
            </a:r>
          </a:p>
        </p:txBody>
      </p:sp>
      <p:sp>
        <p:nvSpPr>
          <p:cNvPr id="43" name="TextBox 6">
            <a:extLst>
              <a:ext uri="{FF2B5EF4-FFF2-40B4-BE49-F238E27FC236}">
                <a16:creationId xmlns:a16="http://schemas.microsoft.com/office/drawing/2014/main" id="{F86D6E6F-40CF-0C9F-2E91-DBDC2F351BB5}"/>
              </a:ext>
            </a:extLst>
          </p:cNvPr>
          <p:cNvSpPr txBox="1"/>
          <p:nvPr/>
        </p:nvSpPr>
        <p:spPr>
          <a:xfrm>
            <a:off x="10257389" y="6374061"/>
            <a:ext cx="2302097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</a:pPr>
            <a:r>
              <a:rPr lang="en-US" sz="1753" spc="87" dirty="0">
                <a:solidFill>
                  <a:srgbClr val="AEEA00"/>
                </a:solidFill>
                <a:latin typeface="Fira Sans"/>
                <a:ea typeface="Fira Sans"/>
                <a:cs typeface="Fira Sans"/>
                <a:sym typeface="Fira Sans"/>
              </a:rPr>
              <a:t>CSO Carbon Capture</a:t>
            </a:r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7D540E71-1929-1972-B4C1-7F1040D9A917}"/>
              </a:ext>
            </a:extLst>
          </p:cNvPr>
          <p:cNvSpPr/>
          <p:nvPr/>
        </p:nvSpPr>
        <p:spPr>
          <a:xfrm>
            <a:off x="9865387" y="2700000"/>
            <a:ext cx="3086100" cy="3159502"/>
          </a:xfrm>
          <a:custGeom>
            <a:avLst/>
            <a:gdLst/>
            <a:ahLst/>
            <a:cxnLst/>
            <a:rect l="l" t="t" r="r" b="b"/>
            <a:pathLst>
              <a:path w="3086100" h="3128220">
                <a:moveTo>
                  <a:pt x="0" y="0"/>
                </a:moveTo>
                <a:lnTo>
                  <a:pt x="3086100" y="0"/>
                </a:lnTo>
                <a:lnTo>
                  <a:pt x="3086100" y="3128220"/>
                </a:lnTo>
                <a:lnTo>
                  <a:pt x="0" y="312822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5"/>
            <a:srcRect/>
            <a:stretch>
              <a:fillRect l="-7000" t="1000" r="-2000" b="-12000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306086" y="4784384"/>
            <a:ext cx="4985461" cy="4317433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3061137" y="7468788"/>
            <a:ext cx="3480308" cy="3013963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2780085" y="4005595"/>
            <a:ext cx="1798578" cy="1557577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625171" y="7795449"/>
            <a:ext cx="3378391" cy="2925703"/>
            <a:chOff x="0" y="0"/>
            <a:chExt cx="3619627" cy="31346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3818555" y="299977"/>
            <a:ext cx="4074779" cy="1431266"/>
          </a:xfrm>
          <a:custGeom>
            <a:avLst/>
            <a:gdLst/>
            <a:ahLst/>
            <a:cxnLst/>
            <a:rect l="l" t="t" r="r" b="b"/>
            <a:pathLst>
              <a:path w="4074779" h="1431266">
                <a:moveTo>
                  <a:pt x="0" y="0"/>
                </a:moveTo>
                <a:lnTo>
                  <a:pt x="4074779" y="0"/>
                </a:lnTo>
                <a:lnTo>
                  <a:pt x="4074779" y="1431266"/>
                </a:lnTo>
                <a:lnTo>
                  <a:pt x="0" y="1431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" r="-59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068129" y="5902142"/>
            <a:ext cx="9247659" cy="122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7"/>
              </a:lnSpc>
            </a:pPr>
            <a:r>
              <a:rPr lang="en-US" sz="3238" b="1" u="sng" dirty="0">
                <a:solidFill>
                  <a:srgbClr val="39414F"/>
                </a:solidFill>
                <a:latin typeface="Fira Sans Bold"/>
                <a:ea typeface="Fira Sans Bold"/>
                <a:cs typeface="Fira Sans Bold"/>
                <a:sym typeface="Fira Sans Bold"/>
                <a:hlinkClick r:id="rId3" tooltip="http://www.hakabioprocessos.com/"/>
              </a:rPr>
              <a:t>http://www.hakabioprocessos.com</a:t>
            </a:r>
          </a:p>
          <a:p>
            <a:pPr algn="ctr">
              <a:lnSpc>
                <a:spcPts val="3104"/>
              </a:lnSpc>
            </a:pPr>
            <a:r>
              <a:rPr lang="en-US" sz="2874" dirty="0">
                <a:solidFill>
                  <a:srgbClr val="39414F"/>
                </a:solidFill>
                <a:latin typeface="Fira Sans"/>
                <a:ea typeface="Fira Sans"/>
                <a:cs typeface="Fira Sans"/>
                <a:sym typeface="Fira Sans"/>
              </a:rPr>
              <a:t>cyro@hakabio.com</a:t>
            </a:r>
          </a:p>
          <a:p>
            <a:pPr algn="ctr">
              <a:lnSpc>
                <a:spcPts val="3104"/>
              </a:lnSpc>
            </a:pPr>
            <a:r>
              <a:rPr lang="en-US" sz="2874" dirty="0">
                <a:solidFill>
                  <a:srgbClr val="39414F"/>
                </a:solidFill>
                <a:latin typeface="Fira Sans"/>
                <a:ea typeface="Fira Sans"/>
                <a:cs typeface="Fira Sans"/>
                <a:sym typeface="Fira Sans"/>
              </a:rPr>
              <a:t>+55 41 99286-1464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77120" y="3600647"/>
            <a:ext cx="11229679" cy="2218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9"/>
              </a:lnSpc>
            </a:pPr>
            <a:r>
              <a:rPr lang="en-US" sz="15999" b="1" dirty="0">
                <a:solidFill>
                  <a:srgbClr val="39414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676</Words>
  <Application>Microsoft Office PowerPoint</Application>
  <PresentationFormat>Personalizar</PresentationFormat>
  <Paragraphs>181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7" baseType="lpstr">
      <vt:lpstr>Fira Sans Medium</vt:lpstr>
      <vt:lpstr>Poppins Light</vt:lpstr>
      <vt:lpstr>Wingdings</vt:lpstr>
      <vt:lpstr>Fira Sans</vt:lpstr>
      <vt:lpstr>Calibri</vt:lpstr>
      <vt:lpstr>Arial</vt:lpstr>
      <vt:lpstr>Poppins Bold</vt:lpstr>
      <vt:lpstr>Fira Sans Bold</vt:lpstr>
      <vt:lpstr>Poppins</vt:lpstr>
      <vt:lpstr>Fira Sans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Combustíveis sintéticos</dc:title>
  <dc:creator>Usuário</dc:creator>
  <cp:lastModifiedBy>Cyro Calixto</cp:lastModifiedBy>
  <cp:revision>17</cp:revision>
  <dcterms:created xsi:type="dcterms:W3CDTF">2006-08-16T00:00:00Z</dcterms:created>
  <dcterms:modified xsi:type="dcterms:W3CDTF">2025-07-08T12:29:30Z</dcterms:modified>
  <dc:identifier>DAGSXa6nKEI</dc:identifier>
</cp:coreProperties>
</file>