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0693400" cy="7569200"/>
  <p:notesSz cx="10693400" cy="7569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481" y="2346452"/>
            <a:ext cx="9094788" cy="1589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962" y="4238752"/>
            <a:ext cx="7489825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99160" y="6562343"/>
            <a:ext cx="8896985" cy="73025"/>
          </a:xfrm>
          <a:custGeom>
            <a:avLst/>
            <a:gdLst/>
            <a:ahLst/>
            <a:cxnLst/>
            <a:rect l="l" t="t" r="r" b="b"/>
            <a:pathLst>
              <a:path w="8896985" h="73025">
                <a:moveTo>
                  <a:pt x="8896604" y="0"/>
                </a:moveTo>
                <a:lnTo>
                  <a:pt x="0" y="0"/>
                </a:lnTo>
                <a:lnTo>
                  <a:pt x="0" y="72644"/>
                </a:lnTo>
                <a:lnTo>
                  <a:pt x="8896604" y="72644"/>
                </a:lnTo>
                <a:lnTo>
                  <a:pt x="8896604" y="0"/>
                </a:lnTo>
                <a:close/>
              </a:path>
            </a:pathLst>
          </a:custGeom>
          <a:solidFill>
            <a:srgbClr val="FFC80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19"/>
            <a:ext cx="10693907" cy="8275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987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10371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99160" y="6562343"/>
            <a:ext cx="8896985" cy="73025"/>
          </a:xfrm>
          <a:custGeom>
            <a:avLst/>
            <a:gdLst/>
            <a:ahLst/>
            <a:cxnLst/>
            <a:rect l="l" t="t" r="r" b="b"/>
            <a:pathLst>
              <a:path w="8896985" h="73025">
                <a:moveTo>
                  <a:pt x="8896604" y="0"/>
                </a:moveTo>
                <a:lnTo>
                  <a:pt x="0" y="0"/>
                </a:lnTo>
                <a:lnTo>
                  <a:pt x="0" y="72644"/>
                </a:lnTo>
                <a:lnTo>
                  <a:pt x="8896604" y="72644"/>
                </a:lnTo>
                <a:lnTo>
                  <a:pt x="8896604" y="0"/>
                </a:lnTo>
                <a:close/>
              </a:path>
            </a:pathLst>
          </a:custGeom>
          <a:solidFill>
            <a:srgbClr val="FFC8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60573" y="389635"/>
            <a:ext cx="4937759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987" y="1740916"/>
            <a:ext cx="9629775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959611" y="6714220"/>
            <a:ext cx="3922395" cy="15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987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625330" y="6714220"/>
            <a:ext cx="149225" cy="15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08080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7619"/>
            <a:ext cx="10694035" cy="6627495"/>
            <a:chOff x="0" y="7619"/>
            <a:chExt cx="10694035" cy="66274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5152"/>
              <a:ext cx="7979663" cy="568909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9"/>
              <a:ext cx="10693907" cy="827531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8059039" y="1440002"/>
            <a:ext cx="2381250" cy="360552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00" spc="-10" b="1">
                <a:solidFill>
                  <a:srgbClr val="181818"/>
                </a:solidFill>
                <a:latin typeface="Calibri"/>
                <a:cs typeface="Calibri"/>
              </a:rPr>
              <a:t>KONULAR;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20"/>
              </a:spcBef>
            </a:pP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buClr>
                <a:srgbClr val="181818"/>
              </a:buClr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Mimic</a:t>
            </a:r>
            <a:r>
              <a:rPr dirty="0" sz="1600" spc="9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Diyagramı</a:t>
            </a: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spcBef>
                <a:spcPts val="1019"/>
              </a:spcBef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Saatlik</a:t>
            </a:r>
            <a:r>
              <a:rPr dirty="0" sz="1600" spc="7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Isı</a:t>
            </a:r>
            <a:r>
              <a:rPr dirty="0" sz="1600" spc="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Haritası</a:t>
            </a: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spcBef>
                <a:spcPts val="1035"/>
              </a:spcBef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Kestirimci</a:t>
            </a:r>
            <a:r>
              <a:rPr dirty="0" sz="1600" spc="5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Bakım</a:t>
            </a: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spcBef>
                <a:spcPts val="1019"/>
              </a:spcBef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Debi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Ve</a:t>
            </a:r>
            <a:r>
              <a:rPr dirty="0" sz="1600" spc="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Baca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Gazı</a:t>
            </a:r>
            <a:r>
              <a:rPr dirty="0" sz="1600" spc="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Ölçümü</a:t>
            </a: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spcBef>
                <a:spcPts val="1030"/>
              </a:spcBef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Grafiksel</a:t>
            </a:r>
            <a:r>
              <a:rPr dirty="0" sz="1600" spc="6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İzleme</a:t>
            </a: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spcBef>
                <a:spcPts val="1019"/>
              </a:spcBef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Tüketim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Karşılaştırma</a:t>
            </a: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spcBef>
                <a:spcPts val="1035"/>
              </a:spcBef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CO2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Ayak</a:t>
            </a:r>
            <a:r>
              <a:rPr dirty="0" sz="1600" spc="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İzi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Hesaplama</a:t>
            </a:r>
            <a:endParaRPr sz="1600">
              <a:latin typeface="Calibri"/>
              <a:cs typeface="Calibri"/>
            </a:endParaRPr>
          </a:p>
          <a:p>
            <a:pPr marL="163195" indent="-150495">
              <a:lnSpc>
                <a:spcPct val="100000"/>
              </a:lnSpc>
              <a:spcBef>
                <a:spcPts val="1030"/>
              </a:spcBef>
              <a:buChar char="&gt;"/>
              <a:tabLst>
                <a:tab pos="163195" algn="l"/>
              </a:tabLst>
            </a:pPr>
            <a:r>
              <a:rPr dirty="0" sz="1600">
                <a:latin typeface="Calibri"/>
                <a:cs typeface="Calibri"/>
              </a:rPr>
              <a:t>Kategorisel</a:t>
            </a:r>
            <a:r>
              <a:rPr dirty="0" sz="1600" spc="6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Bazlı</a:t>
            </a:r>
            <a:r>
              <a:rPr dirty="0" sz="1600" spc="7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İzleme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2000"/>
              <a:t>ETM</a:t>
            </a:r>
            <a:r>
              <a:rPr dirty="0" sz="2000" spc="-35"/>
              <a:t> </a:t>
            </a:r>
            <a:r>
              <a:rPr dirty="0" sz="2000"/>
              <a:t>ENERJİ</a:t>
            </a:r>
            <a:r>
              <a:rPr dirty="0" sz="2000" spc="-70"/>
              <a:t> </a:t>
            </a:r>
            <a:r>
              <a:rPr dirty="0" sz="2000" spc="-10"/>
              <a:t>VERİMLİLİK</a:t>
            </a:r>
            <a:r>
              <a:rPr dirty="0" sz="2000" spc="-114"/>
              <a:t> </a:t>
            </a:r>
            <a:r>
              <a:rPr dirty="0" sz="2000" spc="-10"/>
              <a:t>SİSTEMİ</a:t>
            </a:r>
            <a:endParaRPr sz="2000"/>
          </a:p>
        </p:txBody>
      </p:sp>
      <p:sp>
        <p:nvSpPr>
          <p:cNvPr id="3" name="object 3" descr=""/>
          <p:cNvSpPr txBox="1"/>
          <p:nvPr/>
        </p:nvSpPr>
        <p:spPr>
          <a:xfrm>
            <a:off x="868476" y="855345"/>
            <a:ext cx="8963025" cy="330644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12700" marR="5080">
              <a:lnSpc>
                <a:spcPct val="104099"/>
              </a:lnSpc>
              <a:spcBef>
                <a:spcPts val="35"/>
              </a:spcBef>
            </a:pP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Yönetim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sistemi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ile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işletmenin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(Elektrik,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Doğalgaz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gibi)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noktaları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anlık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izlenip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tüketimler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kayıt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altına </a:t>
            </a:r>
            <a:r>
              <a:rPr dirty="0" sz="1400">
                <a:latin typeface="Times New Roman"/>
                <a:cs typeface="Times New Roman"/>
              </a:rPr>
              <a:t>alınabilmektedir.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Bu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sayede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işletme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dahilindeki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tüm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proseslerde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kadar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kullanıldığının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tespiti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için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referans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bilgi </a:t>
            </a:r>
            <a:r>
              <a:rPr dirty="0" sz="1400">
                <a:latin typeface="Times New Roman"/>
                <a:cs typeface="Times New Roman"/>
              </a:rPr>
              <a:t>noktası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oluşturulmaktadır.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Sonraki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süreçlerde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enerjinin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kullanıldığı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tüm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kırılım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noktalarının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ayrı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ayrı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ölçüm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izlemesi </a:t>
            </a:r>
            <a:r>
              <a:rPr dirty="0" sz="1400">
                <a:latin typeface="Times New Roman"/>
                <a:cs typeface="Times New Roman"/>
              </a:rPr>
              <a:t>yapılmakta;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enerjiyi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daha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verimli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kullanma,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kayıp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kaçakları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tespit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etme,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enerjide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geri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kazanım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sağlama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tasarrufu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için </a:t>
            </a:r>
            <a:r>
              <a:rPr dirty="0" sz="1400">
                <a:latin typeface="Times New Roman"/>
                <a:cs typeface="Times New Roman"/>
              </a:rPr>
              <a:t>yapılacak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proses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iyileştirme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20">
                <a:latin typeface="Times New Roman"/>
                <a:cs typeface="Times New Roman"/>
              </a:rPr>
              <a:t>VAP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yatırımları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konusunda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rapor/tavsiye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sunulmaktadır.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spc="-35">
                <a:latin typeface="Times New Roman"/>
                <a:cs typeface="Times New Roman"/>
              </a:rPr>
              <a:t>Yazılım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Temel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Özellikleri:</a:t>
            </a:r>
            <a:endParaRPr sz="14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105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400" spc="-10">
                <a:latin typeface="Times New Roman"/>
                <a:cs typeface="Times New Roman"/>
              </a:rPr>
              <a:t>Haberleşme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yazılımı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JAVA,</a:t>
            </a:r>
            <a:endParaRPr sz="14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200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400" spc="-10">
                <a:latin typeface="Times New Roman"/>
                <a:cs typeface="Times New Roman"/>
              </a:rPr>
              <a:t>Görsel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web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arayüzü</a:t>
            </a:r>
            <a:r>
              <a:rPr dirty="0" sz="1400" spc="-20">
                <a:latin typeface="Times New Roman"/>
                <a:cs typeface="Times New Roman"/>
              </a:rPr>
              <a:t> PHP,</a:t>
            </a:r>
            <a:endParaRPr sz="14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400" spc="-85">
                <a:latin typeface="Times New Roman"/>
                <a:cs typeface="Times New Roman"/>
              </a:rPr>
              <a:t>Veri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tabanı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olarak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Microsoft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SQL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server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kullanılmaktadır.</a:t>
            </a:r>
            <a:endParaRPr sz="14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200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400" spc="-85">
                <a:latin typeface="Times New Roman"/>
                <a:cs typeface="Times New Roman"/>
              </a:rPr>
              <a:t>Veri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tabanı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müşteri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istemesi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durumunda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açılabilmektedir.</a:t>
            </a:r>
            <a:endParaRPr sz="1400">
              <a:latin typeface="Times New Roman"/>
              <a:cs typeface="Times New Roman"/>
            </a:endParaRPr>
          </a:p>
          <a:p>
            <a:pPr marL="469265" indent="-227965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400">
                <a:latin typeface="Times New Roman"/>
                <a:cs typeface="Times New Roman"/>
              </a:rPr>
              <a:t>Elde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edilen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tüm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veriler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web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Android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gibi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tüm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platformlarda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izlenebilmektedir.</a:t>
            </a:r>
            <a:endParaRPr sz="1400">
              <a:latin typeface="Times New Roman"/>
              <a:cs typeface="Times New Roman"/>
            </a:endParaRPr>
          </a:p>
          <a:p>
            <a:pPr marL="469265" marR="511175" indent="-228600">
              <a:lnSpc>
                <a:spcPct val="102899"/>
              </a:lnSpc>
              <a:buFont typeface="Symbol"/>
              <a:buChar char=""/>
              <a:tabLst>
                <a:tab pos="469265" algn="l"/>
              </a:tabLst>
            </a:pPr>
            <a:r>
              <a:rPr dirty="0" sz="1400" spc="-10">
                <a:latin typeface="Times New Roman"/>
                <a:cs typeface="Times New Roman"/>
              </a:rPr>
              <a:t>Kestirimci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bakım,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debi,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sıcaklık,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baca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gazı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vb.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ölçümler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izlenerek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cihaz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verimlilikleri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önleyici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bakımları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tespit edilebilmektedir.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524" y="4227576"/>
            <a:ext cx="8401812" cy="225247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100"/>
              </a:spcBef>
            </a:pPr>
            <a:r>
              <a:rPr dirty="0"/>
              <a:t>MİMİC</a:t>
            </a:r>
            <a:r>
              <a:rPr dirty="0" spc="-75"/>
              <a:t> </a:t>
            </a:r>
            <a:r>
              <a:rPr dirty="0" spc="-25"/>
              <a:t>DİYAGRAMI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5060" y="6039992"/>
            <a:ext cx="8269605" cy="457834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241300" marR="5080" indent="-228600">
              <a:lnSpc>
                <a:spcPct val="102200"/>
              </a:lnSpc>
              <a:spcBef>
                <a:spcPts val="6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>
                <a:latin typeface="Times New Roman"/>
                <a:cs typeface="Times New Roman"/>
              </a:rPr>
              <a:t>İşletme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içerisinde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kurulan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izleme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sisteminin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mimik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diyagramı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tasarlanabilir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fabrikanın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özel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diyagramları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da </a:t>
            </a:r>
            <a:r>
              <a:rPr dirty="0" sz="1400" spc="-10">
                <a:latin typeface="Times New Roman"/>
                <a:cs typeface="Times New Roman"/>
              </a:rPr>
              <a:t>eklenebilir.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452" y="1342644"/>
            <a:ext cx="8680704" cy="463448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03300">
              <a:lnSpc>
                <a:spcPct val="100000"/>
              </a:lnSpc>
              <a:spcBef>
                <a:spcPts val="100"/>
              </a:spcBef>
            </a:pPr>
            <a:r>
              <a:rPr dirty="0" spc="-45"/>
              <a:t>HARİTA</a:t>
            </a:r>
            <a:r>
              <a:rPr dirty="0" spc="-190"/>
              <a:t> </a:t>
            </a:r>
            <a:r>
              <a:rPr dirty="0"/>
              <a:t>BAZLI</a:t>
            </a:r>
            <a:r>
              <a:rPr dirty="0" spc="-10"/>
              <a:t> İZLEME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86460" y="5692521"/>
            <a:ext cx="80137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400" spc="-10">
                <a:latin typeface="Times New Roman"/>
                <a:cs typeface="Times New Roman"/>
              </a:rPr>
              <a:t>Birden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fazla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işletmelerin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harita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üzerinde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verilerin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görülebilmesi,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analiz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karşılaştırmaları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yapılabilmektedir.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" y="1222247"/>
            <a:ext cx="8892540" cy="437235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2688" y="395985"/>
            <a:ext cx="3707765" cy="4222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SAATLİK</a:t>
            </a:r>
            <a:r>
              <a:rPr dirty="0" spc="-70"/>
              <a:t> </a:t>
            </a:r>
            <a:r>
              <a:rPr dirty="0"/>
              <a:t>ISI</a:t>
            </a:r>
            <a:r>
              <a:rPr dirty="0" spc="-40"/>
              <a:t> </a:t>
            </a:r>
            <a:r>
              <a:rPr dirty="0" spc="-10"/>
              <a:t>HARİTASI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5060" y="5083809"/>
            <a:ext cx="8604250" cy="45910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241300" marR="5080" indent="-228600">
              <a:lnSpc>
                <a:spcPct val="102899"/>
              </a:lnSpc>
              <a:spcBef>
                <a:spcPts val="5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 spc="-10">
                <a:latin typeface="Times New Roman"/>
                <a:cs typeface="Times New Roman"/>
              </a:rPr>
              <a:t>İşletmenin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günlük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bazda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saatlik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tüketim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haritasından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tüketiminin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yoğun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olduğu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zaman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aralıkları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firmanın duruşlardaki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miktarları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takip</a:t>
            </a:r>
            <a:r>
              <a:rPr dirty="0" sz="1400" spc="50">
                <a:latin typeface="Times New Roman"/>
                <a:cs typeface="Times New Roman"/>
              </a:rPr>
              <a:t> etme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60">
                <a:latin typeface="Times New Roman"/>
                <a:cs typeface="Times New Roman"/>
              </a:rPr>
              <a:t>imkanı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sunabilmektedir.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" y="1235963"/>
            <a:ext cx="8810244" cy="370484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5465">
              <a:lnSpc>
                <a:spcPct val="100000"/>
              </a:lnSpc>
              <a:spcBef>
                <a:spcPts val="100"/>
              </a:spcBef>
            </a:pPr>
            <a:r>
              <a:rPr dirty="0"/>
              <a:t>KESTİRİMCİ</a:t>
            </a:r>
            <a:r>
              <a:rPr dirty="0" spc="-120"/>
              <a:t> </a:t>
            </a:r>
            <a:r>
              <a:rPr dirty="0" spc="-20"/>
              <a:t>BAKIM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39800" y="4867402"/>
            <a:ext cx="8872220" cy="68072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241300" marR="5080" indent="-228600">
              <a:lnSpc>
                <a:spcPct val="103299"/>
              </a:lnSpc>
              <a:spcBef>
                <a:spcPts val="4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>
                <a:latin typeface="Times New Roman"/>
                <a:cs typeface="Times New Roman"/>
              </a:rPr>
              <a:t>Yüksek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güçlü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motorlarda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vibrasyon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ölçümü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yapılarak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ileri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dönemlerde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motor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rulman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arızalanmalarının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önüne geçilebilmektedir.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ISO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10816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standartlarının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belirlemiş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olduğu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sınır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değerleri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ile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alarm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oluşturulabilir,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büyük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arızalar </a:t>
            </a:r>
            <a:r>
              <a:rPr dirty="0" sz="1400">
                <a:latin typeface="Times New Roman"/>
                <a:cs typeface="Times New Roman"/>
              </a:rPr>
              <a:t>yaşanmadan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kestirimci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motor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bakımları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yapma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imkanı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sunmaktadır.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54302" y="897315"/>
            <a:ext cx="9229090" cy="3635375"/>
            <a:chOff x="954302" y="897315"/>
            <a:chExt cx="9229090" cy="363537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302" y="897315"/>
              <a:ext cx="4142298" cy="363506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7591" y="1245107"/>
              <a:ext cx="5065775" cy="3115055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DEBİ</a:t>
            </a:r>
            <a:r>
              <a:rPr dirty="0" spc="-70"/>
              <a:t> </a:t>
            </a:r>
            <a:r>
              <a:rPr dirty="0"/>
              <a:t>VE </a:t>
            </a:r>
            <a:r>
              <a:rPr dirty="0" spc="-10"/>
              <a:t>BACA</a:t>
            </a:r>
            <a:r>
              <a:rPr dirty="0" spc="-175"/>
              <a:t> </a:t>
            </a:r>
            <a:r>
              <a:rPr dirty="0"/>
              <a:t>GAZI</a:t>
            </a:r>
            <a:r>
              <a:rPr dirty="0" spc="35"/>
              <a:t> </a:t>
            </a:r>
            <a:r>
              <a:rPr dirty="0" spc="-10"/>
              <a:t>ÖLÇÜMÜ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90269" y="2820365"/>
            <a:ext cx="8426450" cy="91884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66065" indent="-227965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66065" algn="l"/>
              </a:tabLst>
            </a:pPr>
            <a:r>
              <a:rPr dirty="0" sz="1400" spc="-20">
                <a:latin typeface="Times New Roman"/>
                <a:cs typeface="Times New Roman"/>
              </a:rPr>
              <a:t>Kompresörlerde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debi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ölçümleri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yapılarak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üretilen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hava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miktarları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anlık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olarak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izlenebilir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yada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geçmişe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dönük</a:t>
            </a:r>
            <a:endParaRPr sz="1400">
              <a:latin typeface="Times New Roman"/>
              <a:cs typeface="Times New Roman"/>
            </a:endParaRPr>
          </a:p>
          <a:p>
            <a:pPr marL="266700">
              <a:lnSpc>
                <a:spcPct val="100000"/>
              </a:lnSpc>
              <a:spcBef>
                <a:spcPts val="50"/>
              </a:spcBef>
            </a:pPr>
            <a:r>
              <a:rPr dirty="0" sz="1400" spc="-10">
                <a:latin typeface="Times New Roman"/>
                <a:cs typeface="Times New Roman"/>
              </a:rPr>
              <a:t>raporlama yapılarak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değişimler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tespit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edilebilir,</a:t>
            </a:r>
            <a:endParaRPr sz="1400">
              <a:latin typeface="Times New Roman"/>
              <a:cs typeface="Times New Roman"/>
            </a:endParaRPr>
          </a:p>
          <a:p>
            <a:pPr marL="266700" marR="30480" indent="-229235">
              <a:lnSpc>
                <a:spcPct val="101400"/>
              </a:lnSpc>
              <a:spcBef>
                <a:spcPts val="204"/>
              </a:spcBef>
              <a:buFont typeface="Symbol"/>
              <a:buChar char=""/>
              <a:tabLst>
                <a:tab pos="266700" algn="l"/>
              </a:tabLst>
            </a:pPr>
            <a:r>
              <a:rPr dirty="0" sz="1400">
                <a:latin typeface="Times New Roman"/>
                <a:cs typeface="Times New Roman"/>
              </a:rPr>
              <a:t>Baca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gazı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ölçümleri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ile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</a:t>
            </a:r>
            <a:r>
              <a:rPr dirty="0" baseline="-6172" sz="1350">
                <a:latin typeface="Times New Roman"/>
                <a:cs typeface="Times New Roman"/>
              </a:rPr>
              <a:t>2</a:t>
            </a:r>
            <a:r>
              <a:rPr dirty="0" baseline="-6172" sz="1350" spc="22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değerleri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izlenebilir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doğalgaz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tüketimi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artmaya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başlamadan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brülör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bakımlarını </a:t>
            </a:r>
            <a:r>
              <a:rPr dirty="0" sz="1400">
                <a:latin typeface="Times New Roman"/>
                <a:cs typeface="Times New Roman"/>
              </a:rPr>
              <a:t>önceden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tespiti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yapılabilmektedir.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7947" y="1260347"/>
            <a:ext cx="8383524" cy="131673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6652" y="3977640"/>
            <a:ext cx="8249411" cy="2378964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4993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GRAFİKSEL</a:t>
            </a:r>
            <a:r>
              <a:rPr dirty="0" spc="-110"/>
              <a:t> </a:t>
            </a:r>
            <a:r>
              <a:rPr dirty="0" spc="-10"/>
              <a:t>İZLEME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5060" y="5068570"/>
            <a:ext cx="8700770" cy="13525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just" marL="241300" marR="7620" indent="-228600">
              <a:lnSpc>
                <a:spcPct val="103200"/>
              </a:lnSpc>
              <a:spcBef>
                <a:spcPts val="5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>
                <a:latin typeface="Times New Roman"/>
                <a:cs typeface="Times New Roman"/>
              </a:rPr>
              <a:t>Örn;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Yukarıda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yeşil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kutuların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içerisinde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kalan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zaman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dilimlerinde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normal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şartlarda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mavi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çizgi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ile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kırmızı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sütunların </a:t>
            </a:r>
            <a:r>
              <a:rPr dirty="0" sz="1400">
                <a:latin typeface="Times New Roman"/>
                <a:cs typeface="Times New Roman"/>
              </a:rPr>
              <a:t>paralel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şekilde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olması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beklenir..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Ancak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tüketilen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elektriğin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fazla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olduğunu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yani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kompresörün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bu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zaman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dilimlerinde verimsiz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çalıştığı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söylenebilir.</a:t>
            </a:r>
            <a:endParaRPr sz="1400">
              <a:latin typeface="Times New Roman"/>
              <a:cs typeface="Times New Roman"/>
            </a:endParaRPr>
          </a:p>
          <a:p>
            <a:pPr algn="just" marL="241300" marR="5080" indent="-228600">
              <a:lnSpc>
                <a:spcPct val="103299"/>
              </a:lnSpc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>
                <a:latin typeface="Times New Roman"/>
                <a:cs typeface="Times New Roman"/>
              </a:rPr>
              <a:t>Hava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üretimi,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baca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gazı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analizi,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sıcaklık,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pompa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debisi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vb.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ölçümü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yapılan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yerlerde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cihazların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tükettiği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ile </a:t>
            </a:r>
            <a:r>
              <a:rPr dirty="0" sz="1400">
                <a:latin typeface="Times New Roman"/>
                <a:cs typeface="Times New Roman"/>
              </a:rPr>
              <a:t>grafikler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oluşturarak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işletmede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hava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kaçağı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olup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olmaması,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brülör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yanma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durumunu,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debi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ihtiyacını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vb.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analizleri grafik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üzerinden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tespit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edilebilir.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185672" y="961644"/>
            <a:ext cx="8689975" cy="3962400"/>
            <a:chOff x="1185672" y="961644"/>
            <a:chExt cx="8689975" cy="39624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5672" y="961644"/>
              <a:ext cx="8689848" cy="39624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894325" y="2245613"/>
              <a:ext cx="4163695" cy="1310640"/>
            </a:xfrm>
            <a:custGeom>
              <a:avLst/>
              <a:gdLst/>
              <a:ahLst/>
              <a:cxnLst/>
              <a:rect l="l" t="t" r="r" b="b"/>
              <a:pathLst>
                <a:path w="4163695" h="1310639">
                  <a:moveTo>
                    <a:pt x="0" y="1310639"/>
                  </a:moveTo>
                  <a:lnTo>
                    <a:pt x="793521" y="1310639"/>
                  </a:lnTo>
                  <a:lnTo>
                    <a:pt x="793521" y="20827"/>
                  </a:lnTo>
                  <a:lnTo>
                    <a:pt x="0" y="20827"/>
                  </a:lnTo>
                  <a:lnTo>
                    <a:pt x="0" y="1310639"/>
                  </a:lnTo>
                  <a:close/>
                </a:path>
                <a:path w="4163695" h="1310639">
                  <a:moveTo>
                    <a:pt x="3370072" y="1289812"/>
                  </a:moveTo>
                  <a:lnTo>
                    <a:pt x="4163593" y="1289812"/>
                  </a:lnTo>
                  <a:lnTo>
                    <a:pt x="4163593" y="0"/>
                  </a:lnTo>
                  <a:lnTo>
                    <a:pt x="3370072" y="0"/>
                  </a:lnTo>
                  <a:lnTo>
                    <a:pt x="3370072" y="1289812"/>
                  </a:lnTo>
                  <a:close/>
                </a:path>
              </a:pathLst>
            </a:custGeom>
            <a:ln w="381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100"/>
              </a:spcBef>
            </a:pPr>
            <a:r>
              <a:rPr dirty="0"/>
              <a:t>TÜKETİM</a:t>
            </a:r>
            <a:r>
              <a:rPr dirty="0" spc="-30"/>
              <a:t> </a:t>
            </a:r>
            <a:r>
              <a:rPr dirty="0" spc="-10"/>
              <a:t>KARŞILAŞTIRMA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59611" y="4446777"/>
            <a:ext cx="8933180" cy="899794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just" marL="241300" marR="5080" indent="-228600">
              <a:lnSpc>
                <a:spcPct val="103200"/>
              </a:lnSpc>
              <a:spcBef>
                <a:spcPts val="5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verilerinin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kıyaslanması,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verimliliği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üzerinde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doğrudan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etki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sağlamaktadır.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Hangi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süreçlerin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veya </a:t>
            </a:r>
            <a:r>
              <a:rPr dirty="0" sz="1400">
                <a:latin typeface="Times New Roman"/>
                <a:cs typeface="Times New Roman"/>
              </a:rPr>
              <a:t>ekipmanların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daha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fazla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tükettiğini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anlayabilmek,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tasarrufu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önlemlerini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belirlemek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için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kritik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bilgileri </a:t>
            </a:r>
            <a:r>
              <a:rPr dirty="0" sz="1400" spc="-20">
                <a:latin typeface="Times New Roman"/>
                <a:cs typeface="Times New Roman"/>
              </a:rPr>
              <a:t>sunabilmektedir.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Ayrıca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maliyetlerini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düşürür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işletme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kârlılığını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olumlu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yönde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etkileyebilmektedir.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Grafiklerden </a:t>
            </a:r>
            <a:r>
              <a:rPr dirty="0" sz="1400">
                <a:latin typeface="Times New Roman"/>
                <a:cs typeface="Times New Roman"/>
              </a:rPr>
              <a:t>elde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edilen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verilerin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raporlanması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işlemi,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harcamalarını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izlemenizi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kontrol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etmenizi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sağlamaktadır.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7591" y="1037844"/>
            <a:ext cx="8484108" cy="3139439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dirty="0" spc="-50"/>
              <a:t>1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KATEGORİSEL</a:t>
            </a:r>
            <a:r>
              <a:rPr dirty="0" spc="-165"/>
              <a:t> </a:t>
            </a:r>
            <a:r>
              <a:rPr dirty="0"/>
              <a:t>BAZLI</a:t>
            </a:r>
            <a:r>
              <a:rPr dirty="0" spc="50"/>
              <a:t> </a:t>
            </a:r>
            <a:r>
              <a:rPr dirty="0" spc="-10"/>
              <a:t>İZLEME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64592" y="835151"/>
            <a:ext cx="10529570" cy="3898900"/>
            <a:chOff x="164592" y="835151"/>
            <a:chExt cx="10529570" cy="38989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92" y="835151"/>
              <a:ext cx="5181600" cy="389874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1347" y="893092"/>
              <a:ext cx="5242559" cy="3666837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21893" y="4980558"/>
            <a:ext cx="9077960" cy="899794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just" marL="241300" marR="5080" indent="-228600">
              <a:lnSpc>
                <a:spcPct val="103099"/>
              </a:lnSpc>
              <a:spcBef>
                <a:spcPts val="5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>
                <a:latin typeface="Times New Roman"/>
                <a:cs typeface="Times New Roman"/>
              </a:rPr>
              <a:t>Farklı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kaynaklarını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veya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kategorilerini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belirlenmesini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sağlamaktadır.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Örneğin,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elektrik,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ısıtma- </a:t>
            </a:r>
            <a:r>
              <a:rPr dirty="0" sz="1400">
                <a:latin typeface="Times New Roman"/>
                <a:cs typeface="Times New Roman"/>
              </a:rPr>
              <a:t>soğutma,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aydınlatma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gibi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kategorilerini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ayırabilme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imkanı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sunar.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Hangi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alanlarda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tüketiminin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daha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yoğun </a:t>
            </a:r>
            <a:r>
              <a:rPr dirty="0" sz="1400">
                <a:latin typeface="Times New Roman"/>
                <a:cs typeface="Times New Roman"/>
              </a:rPr>
              <a:t>olduğunu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hangi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kategorilerin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öncelikli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olarak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izlenmesi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gerektiğini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belirlenmesine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yardımcı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olmaktadır.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Her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enerji </a:t>
            </a:r>
            <a:r>
              <a:rPr dirty="0" sz="1400">
                <a:latin typeface="Times New Roman"/>
                <a:cs typeface="Times New Roman"/>
              </a:rPr>
              <a:t>kategorisi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için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ayrı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hedefler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belirlemenize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bu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hedeflere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ulaşmada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ilerlemenizi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takip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etmenize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yardımcı </a:t>
            </a:r>
            <a:r>
              <a:rPr dirty="0" sz="1400" spc="-10">
                <a:latin typeface="Times New Roman"/>
                <a:cs typeface="Times New Roman"/>
              </a:rPr>
              <a:t>olabilmektedir.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19"/>
            <a:ext cx="10693907" cy="82753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22572" y="465836"/>
            <a:ext cx="296100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b="1">
                <a:latin typeface="Times New Roman"/>
                <a:cs typeface="Times New Roman"/>
              </a:rPr>
              <a:t>CO2</a:t>
            </a:r>
            <a:r>
              <a:rPr dirty="0" sz="1700" spc="65" b="1">
                <a:latin typeface="Times New Roman"/>
                <a:cs typeface="Times New Roman"/>
              </a:rPr>
              <a:t> </a:t>
            </a:r>
            <a:r>
              <a:rPr dirty="0" sz="1700" spc="-60" b="1">
                <a:latin typeface="Times New Roman"/>
                <a:cs typeface="Times New Roman"/>
              </a:rPr>
              <a:t>AYAK</a:t>
            </a:r>
            <a:r>
              <a:rPr dirty="0" sz="1700" spc="-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İZİ</a:t>
            </a:r>
            <a:r>
              <a:rPr dirty="0" sz="1700" spc="2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HESAPLAMA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15060" y="6070472"/>
            <a:ext cx="78752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</a:tabLst>
            </a:pPr>
            <a:r>
              <a:rPr dirty="0" sz="1400" spc="-10">
                <a:latin typeface="Times New Roman"/>
                <a:cs typeface="Times New Roman"/>
              </a:rPr>
              <a:t>Elektrik,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doğalgaz,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kömür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vb.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kaynaklarının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karbon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ayak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izi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hesabı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raporlaması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yapılabilmektedir.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8116" y="1222247"/>
            <a:ext cx="8616696" cy="287578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3544" y="4236720"/>
            <a:ext cx="8839200" cy="1411224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9571481" y="6714220"/>
            <a:ext cx="144780" cy="1587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900" spc="-25">
                <a:solidFill>
                  <a:srgbClr val="808080"/>
                </a:solidFill>
                <a:latin typeface="Trebuchet MS"/>
                <a:cs typeface="Trebuchet MS"/>
              </a:rPr>
              <a:t>11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15060" y="760533"/>
            <a:ext cx="8695690" cy="4774565"/>
          </a:xfrm>
          <a:prstGeom prst="rect">
            <a:avLst/>
          </a:prstGeom>
        </p:spPr>
        <p:txBody>
          <a:bodyPr wrap="square" lIns="0" tIns="1200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dirty="0" sz="1400" spc="-10" b="1">
                <a:latin typeface="Times New Roman"/>
                <a:cs typeface="Times New Roman"/>
              </a:rPr>
              <a:t>Raporlama</a:t>
            </a:r>
            <a:endParaRPr sz="1400">
              <a:latin typeface="Times New Roman"/>
              <a:cs typeface="Times New Roman"/>
            </a:endParaRPr>
          </a:p>
          <a:p>
            <a:pPr marL="241300" marR="80010" indent="-228600">
              <a:lnSpc>
                <a:spcPct val="102899"/>
              </a:lnSpc>
              <a:spcBef>
                <a:spcPts val="79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400">
                <a:latin typeface="Times New Roman"/>
                <a:cs typeface="Times New Roman"/>
              </a:rPr>
              <a:t>Sistem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kurulumuna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kadar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ki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geçmişe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dönük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verilerin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raporlanması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ayrıca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düzenli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olarak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istenen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günlük,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haftalık,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aylık verilerin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otomatik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şekilde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raporlamaları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oluşturulabilmektedir.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5"/>
              </a:spcBef>
              <a:buFont typeface="Symbol"/>
              <a:buChar char=""/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Tanımlamalar</a:t>
            </a:r>
            <a:endParaRPr sz="14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010"/>
              </a:spcBef>
              <a:buFont typeface="Symbol"/>
              <a:buChar char=""/>
              <a:tabLst>
                <a:tab pos="240665" algn="l"/>
              </a:tabLst>
            </a:pPr>
            <a:r>
              <a:rPr dirty="0" sz="1400" spc="-45">
                <a:latin typeface="Times New Roman"/>
                <a:cs typeface="Times New Roman"/>
              </a:rPr>
              <a:t>Yazılıma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yeni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analizör,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sayaç,</a:t>
            </a:r>
            <a:r>
              <a:rPr dirty="0" sz="1400" spc="-25">
                <a:latin typeface="Times New Roman"/>
                <a:cs typeface="Times New Roman"/>
              </a:rPr>
              <a:t> sensör,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sanal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cihazların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eklenmesi,</a:t>
            </a:r>
            <a:endParaRPr sz="14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</a:tabLst>
            </a:pPr>
            <a:r>
              <a:rPr dirty="0" sz="1400" spc="-10">
                <a:latin typeface="Times New Roman"/>
                <a:cs typeface="Times New Roman"/>
              </a:rPr>
              <a:t>Alarm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konfigürasyonlarının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oluşturulması,</a:t>
            </a:r>
            <a:endParaRPr sz="14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Symbol"/>
              <a:buChar char=""/>
              <a:tabLst>
                <a:tab pos="240665" algn="l"/>
              </a:tabLst>
            </a:pPr>
            <a:r>
              <a:rPr dirty="0" sz="1400" spc="-10">
                <a:latin typeface="Times New Roman"/>
                <a:cs typeface="Times New Roman"/>
              </a:rPr>
              <a:t>Fatura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tarife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oluşturulması,</a:t>
            </a:r>
            <a:endParaRPr sz="14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</a:tabLst>
            </a:pPr>
            <a:r>
              <a:rPr dirty="0" sz="1400" spc="-10">
                <a:latin typeface="Times New Roman"/>
                <a:cs typeface="Times New Roman"/>
              </a:rPr>
              <a:t>Mimik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diyagramların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basit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bir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şekilde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tasarlanması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vb.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400" spc="-10">
                <a:latin typeface="Times New Roman"/>
                <a:cs typeface="Times New Roman"/>
              </a:rPr>
              <a:t>Firma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yetkililerine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verilecek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eğitimden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sonra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istedikleri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ayarlamaları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yapmalarına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imkan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sunmaktadır.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Birim</a:t>
            </a:r>
            <a:r>
              <a:rPr dirty="0" sz="1400" spc="-7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Enerji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Maliyet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Raporları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4000"/>
              </a:lnSpc>
              <a:spcBef>
                <a:spcPts val="690"/>
              </a:spcBef>
            </a:pPr>
            <a:r>
              <a:rPr dirty="0" sz="1400">
                <a:latin typeface="Times New Roman"/>
                <a:cs typeface="Times New Roman"/>
              </a:rPr>
              <a:t>Birim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maliyet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raporu,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bir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işletmenin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veya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tesisin,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tüketimine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maliyetine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ilişkin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ayrıntılı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bir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rapordur.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Bu rapor,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üretim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aşamasındaki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ürün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için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tüketilen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enerjinin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üretim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başına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düşen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maliyetini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analiz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eder. </a:t>
            </a:r>
            <a:r>
              <a:rPr dirty="0" sz="1400" spc="-10">
                <a:latin typeface="Times New Roman"/>
                <a:cs typeface="Times New Roman"/>
              </a:rPr>
              <a:t>Raporda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belirtilen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birim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maliyeti,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ürünlerin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daha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verimli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bir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şekilde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üretilmesi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için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bir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kılavuz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sağlar.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Üretilen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ürünlerin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tüketimi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ile </a:t>
            </a:r>
            <a:r>
              <a:rPr dirty="0" sz="1400" spc="-20">
                <a:latin typeface="Times New Roman"/>
                <a:cs typeface="Times New Roman"/>
              </a:rPr>
              <a:t>kalite-</a:t>
            </a:r>
            <a:r>
              <a:rPr dirty="0" sz="1400">
                <a:latin typeface="Times New Roman"/>
                <a:cs typeface="Times New Roman"/>
              </a:rPr>
              <a:t>performans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arasındaki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ilişkiyi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değerlendirilebilmesinde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olanak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sağlar.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Böylelikle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enerji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tüketimindeki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süreçleri optimize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edilmesinde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yardımcı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olmaktadır.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19"/>
            <a:ext cx="10693907" cy="827531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ENERGY</a:t>
            </a:r>
            <a:r>
              <a:rPr dirty="0" spc="10"/>
              <a:t> </a:t>
            </a:r>
            <a:r>
              <a:rPr dirty="0" spc="-25"/>
              <a:t>SAVER</a:t>
            </a:r>
            <a:r>
              <a:rPr dirty="0" spc="-20"/>
              <a:t> </a:t>
            </a:r>
            <a:r>
              <a:rPr dirty="0"/>
              <a:t>|</a:t>
            </a:r>
            <a:r>
              <a:rPr dirty="0" spc="10"/>
              <a:t> </a:t>
            </a:r>
            <a:r>
              <a:rPr dirty="0"/>
              <a:t>ENERGY</a:t>
            </a:r>
            <a:r>
              <a:rPr dirty="0" spc="-25"/>
              <a:t> </a:t>
            </a:r>
            <a:r>
              <a:rPr dirty="0" spc="-10"/>
              <a:t>TEKNOLOJİLERİ</a:t>
            </a:r>
            <a:r>
              <a:rPr dirty="0" spc="-55"/>
              <a:t> </a:t>
            </a:r>
            <a:r>
              <a:rPr dirty="0"/>
              <a:t>VE</a:t>
            </a:r>
            <a:r>
              <a:rPr dirty="0" spc="10"/>
              <a:t> </a:t>
            </a:r>
            <a:r>
              <a:rPr dirty="0" spc="-10"/>
              <a:t>MÜHENDİSLİK</a:t>
            </a:r>
            <a:r>
              <a:rPr dirty="0" spc="-60"/>
              <a:t> </a:t>
            </a:r>
            <a:r>
              <a:rPr dirty="0"/>
              <a:t>SAN.</a:t>
            </a:r>
            <a:r>
              <a:rPr dirty="0" spc="-15"/>
              <a:t> </a:t>
            </a:r>
            <a:r>
              <a:rPr dirty="0"/>
              <a:t>TİC.</a:t>
            </a:r>
            <a:r>
              <a:rPr dirty="0" spc="-5"/>
              <a:t> </a:t>
            </a:r>
            <a:r>
              <a:rPr dirty="0" spc="-25"/>
              <a:t>LTD.</a:t>
            </a:r>
            <a:r>
              <a:rPr dirty="0" spc="-100"/>
              <a:t> </a:t>
            </a:r>
            <a:r>
              <a:rPr dirty="0" spc="-25"/>
              <a:t>ŞTİ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9538461" y="6714220"/>
            <a:ext cx="145415" cy="1587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900" spc="-25">
                <a:solidFill>
                  <a:srgbClr val="808080"/>
                </a:solidFill>
                <a:latin typeface="Trebuchet MS"/>
                <a:cs typeface="Trebuchet MS"/>
              </a:rPr>
              <a:t>13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energy saver | energy teknolojileri ve mühendislik san. tic. ltd. şti</dc:creator>
  <dc:title>PowerPoint Sunusu</dc:title>
  <dcterms:created xsi:type="dcterms:W3CDTF">2025-08-08T09:10:17Z</dcterms:created>
  <dcterms:modified xsi:type="dcterms:W3CDTF">2025-08-08T09:10:17Z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2023-10-30T00:00:00Z</vt:filetime>
  </property>
  <property fmtid="{D5CDD505-2E9C-101B-9397-08002B2CF9AE}" pid="3" name="Creator">
    <vt:lpwstr>Microsoft® PowerPoint® Microsoft 365 için</vt:lpwstr>
  </property>
  <property fmtid="{D5CDD505-2E9C-101B-9397-08002B2CF9AE}" pid="4" name="LastSaved">
    <vt:filetime>2025-08-08T00:00:00Z</vt:filetime>
  </property>
  <property fmtid="{D5CDD505-2E9C-101B-9397-08002B2CF9AE}" pid="5" name="Producer">
    <vt:lpwstr>Microsoft® PowerPoint® Microsoft 365 için</vt:lpwstr>
  </property>
</Properties>
</file>