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68" r:id="rId2"/>
    <p:sldId id="263" r:id="rId3"/>
    <p:sldId id="264" r:id="rId4"/>
    <p:sldId id="265" r:id="rId5"/>
    <p:sldId id="267" r:id="rId6"/>
  </p:sldIdLst>
  <p:sldSz cx="18288000" cy="10287000"/>
  <p:notesSz cx="6858000" cy="9144000"/>
  <p:embeddedFontLst>
    <p:embeddedFont>
      <p:font typeface="Arimo" panose="020B0604020202020204" charset="0"/>
      <p:regular r:id="rId7"/>
    </p:embeddedFont>
    <p:embeddedFont>
      <p:font typeface="Arimo Bold" panose="020B0604020202020204" charset="0"/>
      <p:regular r:id="rId8"/>
    </p:embeddedFont>
    <p:embeddedFont>
      <p:font typeface="Cambria" panose="02040503050406030204" pitchFamily="18" charset="0"/>
      <p:regular r:id="rId9"/>
      <p:bold r:id="rId10"/>
      <p:italic r:id="rId11"/>
      <p:boldItalic r:id="rId12"/>
    </p:embeddedFont>
    <p:embeddedFont>
      <p:font typeface="Codec Pro Bold" panose="020B0604020202020204" charset="0"/>
      <p:regular r:id="rId13"/>
    </p:embeddedFont>
    <p:embeddedFont>
      <p:font typeface="DM Sans" pitchFamily="2" charset="-18"/>
      <p:regular r:id="rId14"/>
      <p:bold r:id="rId15"/>
      <p:italic r:id="rId16"/>
      <p:boldItalic r:id="rId17"/>
    </p:embeddedFont>
    <p:embeddedFont>
      <p:font typeface="Poppins" panose="00000500000000000000" pitchFamily="2" charset="-18"/>
      <p:regular r:id="rId18"/>
      <p:bold r:id="rId19"/>
      <p:italic r:id="rId20"/>
      <p:boldItalic r:id="rId21"/>
    </p:embeddedFont>
    <p:embeddedFont>
      <p:font typeface="Poppins Semi-Bold" panose="020B0604020202020204" charset="-18"/>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768" userDrawn="1">
          <p15:clr>
            <a:srgbClr val="A4A3A4"/>
          </p15:clr>
        </p15:guide>
        <p15:guide id="3" orient="horz" pos="32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2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0" d="100"/>
          <a:sy n="50" d="100"/>
        </p:scale>
        <p:origin x="403" y="58"/>
      </p:cViewPr>
      <p:guideLst>
        <p:guide pos="768"/>
        <p:guide orient="horz" pos="32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5.fntdata"/><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9.fntdata"/><Relationship Id="rId23" Type="http://schemas.openxmlformats.org/officeDocument/2006/relationships/presProps" Target="presProps.xml"/><Relationship Id="rId10" Type="http://schemas.openxmlformats.org/officeDocument/2006/relationships/font" Target="fonts/font4.fntdata"/><Relationship Id="rId19"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font" Target="fonts/font1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18" Type="http://schemas.openxmlformats.org/officeDocument/2006/relationships/image" Target="../media/image18.pn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svg"/><Relationship Id="rId10" Type="http://schemas.openxmlformats.org/officeDocument/2006/relationships/image" Target="../media/image10.png"/><Relationship Id="rId19" Type="http://schemas.openxmlformats.org/officeDocument/2006/relationships/image" Target="../media/image19.sv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18.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5.svg"/><Relationship Id="rId2" Type="http://schemas.openxmlformats.org/officeDocument/2006/relationships/image" Target="../media/image21.png"/><Relationship Id="rId16"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25.svg"/><Relationship Id="rId11" Type="http://schemas.openxmlformats.org/officeDocument/2006/relationships/image" Target="../media/image4.png"/><Relationship Id="rId5" Type="http://schemas.openxmlformats.org/officeDocument/2006/relationships/image" Target="../media/image24.png"/><Relationship Id="rId15" Type="http://schemas.openxmlformats.org/officeDocument/2006/relationships/image" Target="../media/image20.png"/><Relationship Id="rId10" Type="http://schemas.openxmlformats.org/officeDocument/2006/relationships/image" Target="../media/image17.svg"/><Relationship Id="rId4" Type="http://schemas.openxmlformats.org/officeDocument/2006/relationships/image" Target="../media/image23.png"/><Relationship Id="rId9" Type="http://schemas.openxmlformats.org/officeDocument/2006/relationships/image" Target="../media/image16.png"/><Relationship Id="rId14" Type="http://schemas.openxmlformats.org/officeDocument/2006/relationships/image" Target="../media/image19.svg"/></Relationships>
</file>

<file path=ppt/slides/_rels/slide4.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png"/><Relationship Id="rId7" Type="http://schemas.openxmlformats.org/officeDocument/2006/relationships/image" Target="../media/image33.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A2B69D-1EAC-C1DF-A532-A8EE1F05B988}"/>
            </a:ext>
          </a:extLst>
        </p:cNvPr>
        <p:cNvGrpSpPr/>
        <p:nvPr/>
      </p:nvGrpSpPr>
      <p:grpSpPr>
        <a:xfrm>
          <a:off x="0" y="0"/>
          <a:ext cx="0" cy="0"/>
          <a:chOff x="0" y="0"/>
          <a:chExt cx="0" cy="0"/>
        </a:xfrm>
      </p:grpSpPr>
      <p:grpSp>
        <p:nvGrpSpPr>
          <p:cNvPr id="28" name="Group 2">
            <a:extLst>
              <a:ext uri="{FF2B5EF4-FFF2-40B4-BE49-F238E27FC236}">
                <a16:creationId xmlns:a16="http://schemas.microsoft.com/office/drawing/2014/main" id="{C1689886-1D9E-E3BB-8DB9-164AA3112953}"/>
              </a:ext>
            </a:extLst>
          </p:cNvPr>
          <p:cNvGrpSpPr/>
          <p:nvPr/>
        </p:nvGrpSpPr>
        <p:grpSpPr>
          <a:xfrm>
            <a:off x="-381000" y="-9258300"/>
            <a:ext cx="22834902" cy="16035968"/>
            <a:chOff x="0" y="-38100"/>
            <a:chExt cx="5913785" cy="4136209"/>
          </a:xfrm>
        </p:grpSpPr>
        <p:sp>
          <p:nvSpPr>
            <p:cNvPr id="30" name="Freeform 3">
              <a:extLst>
                <a:ext uri="{FF2B5EF4-FFF2-40B4-BE49-F238E27FC236}">
                  <a16:creationId xmlns:a16="http://schemas.microsoft.com/office/drawing/2014/main" id="{D84B1022-94EE-B94D-109C-982D293537FF}"/>
                </a:ext>
              </a:extLst>
            </p:cNvPr>
            <p:cNvSpPr/>
            <p:nvPr/>
          </p:nvSpPr>
          <p:spPr>
            <a:xfrm>
              <a:off x="29774" y="2349268"/>
              <a:ext cx="4799941" cy="1748841"/>
            </a:xfrm>
            <a:custGeom>
              <a:avLst/>
              <a:gdLst/>
              <a:ahLst/>
              <a:cxnLst/>
              <a:rect l="l" t="t" r="r" b="b"/>
              <a:pathLst>
                <a:path w="5913785" h="3084567">
                  <a:moveTo>
                    <a:pt x="0" y="0"/>
                  </a:moveTo>
                  <a:lnTo>
                    <a:pt x="5913785" y="0"/>
                  </a:lnTo>
                  <a:lnTo>
                    <a:pt x="5913785" y="3084567"/>
                  </a:lnTo>
                  <a:lnTo>
                    <a:pt x="0" y="3084567"/>
                  </a:lnTo>
                  <a:close/>
                </a:path>
              </a:pathLst>
            </a:custGeom>
            <a:solidFill>
              <a:schemeClr val="accent3">
                <a:lumMod val="40000"/>
                <a:lumOff val="60000"/>
                <a:alpha val="28627"/>
              </a:schemeClr>
            </a:solidFill>
          </p:spPr>
          <p:txBody>
            <a:bodyPr/>
            <a:lstStyle/>
            <a:p>
              <a:endParaRPr lang="tr-TR"/>
            </a:p>
          </p:txBody>
        </p:sp>
        <p:sp>
          <p:nvSpPr>
            <p:cNvPr id="37" name="TextBox 4">
              <a:extLst>
                <a:ext uri="{FF2B5EF4-FFF2-40B4-BE49-F238E27FC236}">
                  <a16:creationId xmlns:a16="http://schemas.microsoft.com/office/drawing/2014/main" id="{AB64B935-024F-9B00-4A86-CE65D946F112}"/>
                </a:ext>
              </a:extLst>
            </p:cNvPr>
            <p:cNvSpPr txBox="1"/>
            <p:nvPr/>
          </p:nvSpPr>
          <p:spPr>
            <a:xfrm>
              <a:off x="0" y="-38100"/>
              <a:ext cx="5913785" cy="3122666"/>
            </a:xfrm>
            <a:prstGeom prst="rect">
              <a:avLst/>
            </a:prstGeom>
          </p:spPr>
          <p:txBody>
            <a:bodyPr lIns="50800" tIns="50800" rIns="50800" bIns="50800" rtlCol="0" anchor="ctr"/>
            <a:lstStyle/>
            <a:p>
              <a:pPr algn="ctr">
                <a:lnSpc>
                  <a:spcPts val="2659"/>
                </a:lnSpc>
              </a:pPr>
              <a:endParaRPr/>
            </a:p>
          </p:txBody>
        </p:sp>
      </p:grpSp>
      <p:sp>
        <p:nvSpPr>
          <p:cNvPr id="4" name="TextBox 5">
            <a:extLst>
              <a:ext uri="{FF2B5EF4-FFF2-40B4-BE49-F238E27FC236}">
                <a16:creationId xmlns:a16="http://schemas.microsoft.com/office/drawing/2014/main" id="{E60579E2-2F58-CF46-B513-F00B444A01BC}"/>
              </a:ext>
            </a:extLst>
          </p:cNvPr>
          <p:cNvSpPr txBox="1"/>
          <p:nvPr/>
        </p:nvSpPr>
        <p:spPr>
          <a:xfrm>
            <a:off x="0" y="1943100"/>
            <a:ext cx="18288000" cy="1591741"/>
          </a:xfrm>
          <a:prstGeom prst="rect">
            <a:avLst/>
          </a:prstGeom>
        </p:spPr>
        <p:txBody>
          <a:bodyPr vert="horz" lIns="91440" tIns="45720" rIns="91440" bIns="45720" rtlCol="0" anchor="t">
            <a:noAutofit/>
          </a:bodyPr>
          <a:lstStyle/>
          <a:p>
            <a:pPr algn="ctr" defTabSz="756000">
              <a:spcBef>
                <a:spcPct val="0"/>
              </a:spcBef>
              <a:spcAft>
                <a:spcPts val="600"/>
              </a:spcAft>
            </a:pPr>
            <a:r>
              <a:rPr lang="en-US" sz="6000" b="1" dirty="0">
                <a:latin typeface="+mj-lt"/>
                <a:ea typeface="+mj-ea"/>
                <a:cs typeface="+mj-cs"/>
              </a:rPr>
              <a:t>SMART-INNO EXPERT LTD.</a:t>
            </a:r>
          </a:p>
        </p:txBody>
      </p:sp>
      <p:cxnSp>
        <p:nvCxnSpPr>
          <p:cNvPr id="29" name="Straight Connector 28">
            <a:extLst>
              <a:ext uri="{FF2B5EF4-FFF2-40B4-BE49-F238E27FC236}">
                <a16:creationId xmlns:a16="http://schemas.microsoft.com/office/drawing/2014/main" id="{192712F8-36FA-35DF-0CE8-4098D93322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7710" y="1306719"/>
            <a:ext cx="1105408"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24" name="Picture 10" descr="A green leaf with a lightning bolt&#10;&#10;AI-generated content may be incorrect.">
            <a:extLst>
              <a:ext uri="{FF2B5EF4-FFF2-40B4-BE49-F238E27FC236}">
                <a16:creationId xmlns:a16="http://schemas.microsoft.com/office/drawing/2014/main" id="{386DCB78-06F6-416B-47D6-4D046483A2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71030" y="419100"/>
            <a:ext cx="3007892" cy="2286000"/>
          </a:xfrm>
          <a:prstGeom prst="rect">
            <a:avLst/>
          </a:prstGeom>
        </p:spPr>
      </p:pic>
      <p:cxnSp>
        <p:nvCxnSpPr>
          <p:cNvPr id="31" name="Straight Connector 30">
            <a:extLst>
              <a:ext uri="{FF2B5EF4-FFF2-40B4-BE49-F238E27FC236}">
                <a16:creationId xmlns:a16="http://schemas.microsoft.com/office/drawing/2014/main" id="{AF9469B9-6468-5B6A-E832-8D45903884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33345" y="7847370"/>
            <a:ext cx="15688734"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0" name="TextBox 5">
            <a:extLst>
              <a:ext uri="{FF2B5EF4-FFF2-40B4-BE49-F238E27FC236}">
                <a16:creationId xmlns:a16="http://schemas.microsoft.com/office/drawing/2014/main" id="{F932DE31-0AB3-99F8-50C0-635B3E7993D9}"/>
              </a:ext>
            </a:extLst>
          </p:cNvPr>
          <p:cNvSpPr txBox="1"/>
          <p:nvPr/>
        </p:nvSpPr>
        <p:spPr>
          <a:xfrm>
            <a:off x="2971800" y="6591300"/>
            <a:ext cx="5028606" cy="631583"/>
          </a:xfrm>
          <a:prstGeom prst="rect">
            <a:avLst/>
          </a:prstGeom>
        </p:spPr>
        <p:txBody>
          <a:bodyPr wrap="square" lIns="0" tIns="0" rIns="0" bIns="0" rtlCol="0" anchor="t">
            <a:spAutoFit/>
          </a:bodyPr>
          <a:lstStyle/>
          <a:p>
            <a:pPr algn="ctr" defTabSz="393192">
              <a:lnSpc>
                <a:spcPts val="4695"/>
              </a:lnSpc>
              <a:spcAft>
                <a:spcPts val="600"/>
              </a:spcAft>
            </a:pPr>
            <a:r>
              <a:rPr lang="en-US" sz="5000" b="1" kern="1200" spc="-301" dirty="0">
                <a:solidFill>
                  <a:srgbClr val="1C2120"/>
                </a:solidFill>
                <a:latin typeface="Poppins Semi-Bold"/>
                <a:ea typeface="+mn-ea"/>
                <a:cs typeface="+mn-cs"/>
                <a:sym typeface="Poppins Semi-Bold"/>
              </a:rPr>
              <a:t>GEOFFICIENT</a:t>
            </a:r>
            <a:endParaRPr lang="en-US" sz="5000" b="1" spc="-701" dirty="0">
              <a:solidFill>
                <a:srgbClr val="1C2120"/>
              </a:solidFill>
              <a:latin typeface="Poppins Semi-Bold"/>
              <a:ea typeface="Poppins Semi-Bold"/>
              <a:cs typeface="Poppins Semi-Bold"/>
              <a:sym typeface="Poppins Semi-Bold"/>
            </a:endParaRPr>
          </a:p>
        </p:txBody>
      </p:sp>
      <p:sp>
        <p:nvSpPr>
          <p:cNvPr id="11" name="TextBox 6">
            <a:extLst>
              <a:ext uri="{FF2B5EF4-FFF2-40B4-BE49-F238E27FC236}">
                <a16:creationId xmlns:a16="http://schemas.microsoft.com/office/drawing/2014/main" id="{9228D3D2-ED90-7885-ADDB-7189DEE5A36D}"/>
              </a:ext>
            </a:extLst>
          </p:cNvPr>
          <p:cNvSpPr txBox="1"/>
          <p:nvPr/>
        </p:nvSpPr>
        <p:spPr>
          <a:xfrm>
            <a:off x="1377462" y="7124700"/>
            <a:ext cx="8833338" cy="1231106"/>
          </a:xfrm>
          <a:prstGeom prst="rect">
            <a:avLst/>
          </a:prstGeom>
        </p:spPr>
        <p:txBody>
          <a:bodyPr wrap="square" lIns="0" tIns="0" rIns="0" bIns="0" rtlCol="0" anchor="t">
            <a:spAutoFit/>
          </a:bodyPr>
          <a:lstStyle/>
          <a:p>
            <a:pPr algn="ctr" defTabSz="393192">
              <a:spcAft>
                <a:spcPts val="600"/>
              </a:spcAft>
            </a:pPr>
            <a:r>
              <a:rPr lang="en-US" sz="2500" kern="1200" spc="-28" dirty="0">
                <a:solidFill>
                  <a:srgbClr val="1C2120"/>
                </a:solidFill>
                <a:latin typeface="Poppins"/>
                <a:ea typeface="+mn-ea"/>
                <a:cs typeface="Poppins"/>
                <a:sym typeface="Poppins"/>
              </a:rPr>
              <a:t>GIS-BASED PLATFORM OPTIMIZING BOTH EXISTING</a:t>
            </a:r>
          </a:p>
          <a:p>
            <a:pPr algn="ctr" defTabSz="393192">
              <a:spcAft>
                <a:spcPts val="600"/>
              </a:spcAft>
            </a:pPr>
            <a:r>
              <a:rPr lang="en-US" sz="2500" kern="1200" spc="-28" dirty="0">
                <a:solidFill>
                  <a:srgbClr val="1C2120"/>
                </a:solidFill>
                <a:latin typeface="Poppins"/>
                <a:ea typeface="+mn-ea"/>
                <a:cs typeface="Poppins"/>
                <a:sym typeface="Poppins"/>
              </a:rPr>
              <a:t> AGRI-PV PERFORMANCE AND NEW SITE SUITABILITY FOR AGRICULTURE AND ENERGY EFFICIENCY</a:t>
            </a:r>
            <a:endParaRPr lang="en-US" sz="2500" spc="-66" dirty="0">
              <a:solidFill>
                <a:srgbClr val="1C2120"/>
              </a:solidFill>
              <a:latin typeface="Poppins"/>
              <a:ea typeface="Poppins"/>
              <a:cs typeface="Poppins"/>
              <a:sym typeface="Poppins"/>
            </a:endParaRPr>
          </a:p>
        </p:txBody>
      </p:sp>
      <p:grpSp>
        <p:nvGrpSpPr>
          <p:cNvPr id="23" name="Grup 22">
            <a:extLst>
              <a:ext uri="{FF2B5EF4-FFF2-40B4-BE49-F238E27FC236}">
                <a16:creationId xmlns:a16="http://schemas.microsoft.com/office/drawing/2014/main" id="{18F11DA4-CB77-B11D-FB9B-8E6E558144C6}"/>
              </a:ext>
            </a:extLst>
          </p:cNvPr>
          <p:cNvGrpSpPr/>
          <p:nvPr/>
        </p:nvGrpSpPr>
        <p:grpSpPr>
          <a:xfrm>
            <a:off x="10972800" y="6515100"/>
            <a:ext cx="6641359" cy="2148482"/>
            <a:chOff x="5674655" y="6135639"/>
            <a:chExt cx="15153579" cy="4902195"/>
          </a:xfrm>
        </p:grpSpPr>
        <p:sp>
          <p:nvSpPr>
            <p:cNvPr id="13" name="TextBox 5">
              <a:extLst>
                <a:ext uri="{FF2B5EF4-FFF2-40B4-BE49-F238E27FC236}">
                  <a16:creationId xmlns:a16="http://schemas.microsoft.com/office/drawing/2014/main" id="{FAB109C9-876E-3AF9-83CF-C128CCFF1CBC}"/>
                </a:ext>
              </a:extLst>
            </p:cNvPr>
            <p:cNvSpPr txBox="1"/>
            <p:nvPr/>
          </p:nvSpPr>
          <p:spPr>
            <a:xfrm>
              <a:off x="7245666" y="6135639"/>
              <a:ext cx="11468896" cy="1441084"/>
            </a:xfrm>
            <a:prstGeom prst="rect">
              <a:avLst/>
            </a:prstGeom>
          </p:spPr>
          <p:txBody>
            <a:bodyPr wrap="square" lIns="0" tIns="0" rIns="0" bIns="0" rtlCol="0" anchor="t">
              <a:spAutoFit/>
            </a:bodyPr>
            <a:lstStyle/>
            <a:p>
              <a:pPr algn="ctr" defTabSz="393192">
                <a:lnSpc>
                  <a:spcPts val="4695"/>
                </a:lnSpc>
                <a:spcAft>
                  <a:spcPts val="600"/>
                </a:spcAft>
              </a:pPr>
              <a:r>
                <a:rPr lang="en-US" sz="5000" b="1" kern="1200" spc="-301" dirty="0">
                  <a:solidFill>
                    <a:srgbClr val="1C2120"/>
                  </a:solidFill>
                  <a:latin typeface="Poppins Semi-Bold"/>
                  <a:ea typeface="+mn-ea"/>
                  <a:cs typeface="+mn-cs"/>
                  <a:sym typeface="Poppins Semi-Bold"/>
                </a:rPr>
                <a:t>SOLIDRONE</a:t>
              </a:r>
              <a:endParaRPr lang="en-US" sz="5000" b="1" spc="-701" dirty="0">
                <a:solidFill>
                  <a:srgbClr val="1C2120"/>
                </a:solidFill>
                <a:latin typeface="Poppins Semi-Bold"/>
                <a:ea typeface="Poppins Semi-Bold"/>
                <a:cs typeface="Poppins Semi-Bold"/>
                <a:sym typeface="Poppins Semi-Bold"/>
              </a:endParaRPr>
            </a:p>
          </p:txBody>
        </p:sp>
        <p:sp>
          <p:nvSpPr>
            <p:cNvPr id="14" name="TextBox 6">
              <a:extLst>
                <a:ext uri="{FF2B5EF4-FFF2-40B4-BE49-F238E27FC236}">
                  <a16:creationId xmlns:a16="http://schemas.microsoft.com/office/drawing/2014/main" id="{5D2864B7-603B-7001-C116-1526FDB13340}"/>
                </a:ext>
              </a:extLst>
            </p:cNvPr>
            <p:cNvSpPr txBox="1"/>
            <p:nvPr/>
          </p:nvSpPr>
          <p:spPr>
            <a:xfrm>
              <a:off x="5674655" y="7526562"/>
              <a:ext cx="15153579" cy="3511272"/>
            </a:xfrm>
            <a:prstGeom prst="rect">
              <a:avLst/>
            </a:prstGeom>
          </p:spPr>
          <p:txBody>
            <a:bodyPr wrap="square" lIns="0" tIns="0" rIns="0" bIns="0" rtlCol="0" anchor="t">
              <a:spAutoFit/>
            </a:bodyPr>
            <a:lstStyle/>
            <a:p>
              <a:pPr algn="ctr" defTabSz="393192">
                <a:spcAft>
                  <a:spcPts val="600"/>
                </a:spcAft>
              </a:pPr>
              <a:r>
                <a:rPr lang="en-US" sz="2500" kern="1200" spc="-28" dirty="0">
                  <a:solidFill>
                    <a:srgbClr val="1C2120"/>
                  </a:solidFill>
                  <a:latin typeface="Poppins"/>
                  <a:ea typeface="+mn-ea"/>
                  <a:cs typeface="Poppins"/>
                  <a:sym typeface="Poppins"/>
                </a:rPr>
                <a:t>A</a:t>
              </a:r>
              <a:r>
                <a:rPr lang="hu-HU" sz="2500" kern="1200" spc="-28" dirty="0">
                  <a:solidFill>
                    <a:srgbClr val="1C2120"/>
                  </a:solidFill>
                  <a:latin typeface="Poppins"/>
                  <a:ea typeface="+mn-ea"/>
                  <a:cs typeface="Poppins"/>
                  <a:sym typeface="Poppins"/>
                </a:rPr>
                <a:t>DVANCED</a:t>
              </a:r>
              <a:r>
                <a:rPr lang="en-US" sz="2500" kern="1200" spc="-28" dirty="0">
                  <a:solidFill>
                    <a:srgbClr val="1C2120"/>
                  </a:solidFill>
                  <a:latin typeface="Poppins"/>
                  <a:ea typeface="+mn-ea"/>
                  <a:cs typeface="Poppins"/>
                  <a:sym typeface="Poppins"/>
                </a:rPr>
                <a:t>, AI-</a:t>
              </a:r>
              <a:r>
                <a:rPr lang="hu-HU" sz="2500" kern="1200" spc="-28" dirty="0">
                  <a:solidFill>
                    <a:srgbClr val="1C2120"/>
                  </a:solidFill>
                  <a:latin typeface="Poppins"/>
                  <a:ea typeface="+mn-ea"/>
                  <a:cs typeface="Poppins"/>
                  <a:sym typeface="Poppins"/>
                </a:rPr>
                <a:t>BASED SOLUTION FOR</a:t>
              </a:r>
              <a:r>
                <a:rPr lang="en-US" sz="2500" kern="1200" spc="-28" dirty="0">
                  <a:solidFill>
                    <a:srgbClr val="1C2120"/>
                  </a:solidFill>
                  <a:latin typeface="Poppins"/>
                  <a:ea typeface="+mn-ea"/>
                  <a:cs typeface="Poppins"/>
                  <a:sym typeface="Poppins"/>
                </a:rPr>
                <a:t> </a:t>
              </a:r>
              <a:r>
                <a:rPr lang="hu-HU" sz="2500" kern="1200" spc="-28" dirty="0">
                  <a:solidFill>
                    <a:srgbClr val="1C2120"/>
                  </a:solidFill>
                  <a:latin typeface="Poppins"/>
                  <a:ea typeface="+mn-ea"/>
                  <a:cs typeface="Poppins"/>
                  <a:sym typeface="Poppins"/>
                </a:rPr>
                <a:t>AUTONOMOUS DRONE CLEANING OF     SOLAR SYSTEMS</a:t>
              </a:r>
              <a:br>
                <a:rPr lang="en-US" sz="2500" kern="1200" spc="-28" dirty="0">
                  <a:solidFill>
                    <a:srgbClr val="1C2120"/>
                  </a:solidFill>
                  <a:latin typeface="Poppins"/>
                  <a:ea typeface="+mn-ea"/>
                  <a:cs typeface="Poppins"/>
                  <a:sym typeface="Poppins"/>
                </a:rPr>
              </a:br>
              <a:endParaRPr lang="en-US" sz="2500" kern="1200" spc="-28" dirty="0">
                <a:solidFill>
                  <a:srgbClr val="1C2120"/>
                </a:solidFill>
                <a:latin typeface="Poppins"/>
                <a:ea typeface="+mn-ea"/>
                <a:cs typeface="Poppins"/>
                <a:sym typeface="Poppins"/>
              </a:endParaRPr>
            </a:p>
          </p:txBody>
        </p:sp>
      </p:grpSp>
      <p:sp>
        <p:nvSpPr>
          <p:cNvPr id="25" name="TextBox 5">
            <a:extLst>
              <a:ext uri="{FF2B5EF4-FFF2-40B4-BE49-F238E27FC236}">
                <a16:creationId xmlns:a16="http://schemas.microsoft.com/office/drawing/2014/main" id="{393990EB-1DA2-A135-84FE-AAA5AB04B884}"/>
              </a:ext>
            </a:extLst>
          </p:cNvPr>
          <p:cNvSpPr txBox="1"/>
          <p:nvPr/>
        </p:nvSpPr>
        <p:spPr>
          <a:xfrm>
            <a:off x="0" y="2552700"/>
            <a:ext cx="18288000" cy="1591741"/>
          </a:xfrm>
          <a:prstGeom prst="rect">
            <a:avLst/>
          </a:prstGeom>
        </p:spPr>
        <p:txBody>
          <a:bodyPr vert="horz" lIns="91440" tIns="45720" rIns="91440" bIns="45720" rtlCol="0" anchor="t">
            <a:noAutofit/>
          </a:bodyPr>
          <a:lstStyle/>
          <a:p>
            <a:pPr algn="ctr" defTabSz="756000">
              <a:spcBef>
                <a:spcPct val="0"/>
              </a:spcBef>
              <a:spcAft>
                <a:spcPts val="600"/>
              </a:spcAft>
            </a:pPr>
            <a:r>
              <a:rPr lang="en-US" sz="6000" i="1" dirty="0"/>
              <a:t>in cooperation with</a:t>
            </a:r>
          </a:p>
        </p:txBody>
      </p:sp>
      <p:sp>
        <p:nvSpPr>
          <p:cNvPr id="26" name="TextBox 5">
            <a:extLst>
              <a:ext uri="{FF2B5EF4-FFF2-40B4-BE49-F238E27FC236}">
                <a16:creationId xmlns:a16="http://schemas.microsoft.com/office/drawing/2014/main" id="{17A5655A-A812-FB6D-B952-FF5BF7DC6242}"/>
              </a:ext>
            </a:extLst>
          </p:cNvPr>
          <p:cNvSpPr txBox="1"/>
          <p:nvPr/>
        </p:nvSpPr>
        <p:spPr>
          <a:xfrm>
            <a:off x="0" y="3314700"/>
            <a:ext cx="18288000" cy="1591741"/>
          </a:xfrm>
          <a:prstGeom prst="rect">
            <a:avLst/>
          </a:prstGeom>
        </p:spPr>
        <p:txBody>
          <a:bodyPr vert="horz" lIns="91440" tIns="45720" rIns="91440" bIns="45720" rtlCol="0" anchor="t">
            <a:noAutofit/>
          </a:bodyPr>
          <a:lstStyle/>
          <a:p>
            <a:pPr algn="ctr" defTabSz="756000">
              <a:spcBef>
                <a:spcPct val="0"/>
              </a:spcBef>
              <a:spcAft>
                <a:spcPts val="600"/>
              </a:spcAft>
            </a:pPr>
            <a:r>
              <a:rPr lang="en-US" sz="6000" b="1" dirty="0"/>
              <a:t>HUN-REN CENTRE FOR ENERGY RESEARCH</a:t>
            </a:r>
          </a:p>
        </p:txBody>
      </p:sp>
    </p:spTree>
    <p:extLst>
      <p:ext uri="{BB962C8B-B14F-4D97-AF65-F5344CB8AC3E}">
        <p14:creationId xmlns:p14="http://schemas.microsoft.com/office/powerpoint/2010/main" val="1297536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FA7C6-5D3F-64AF-1C74-1C382991D462}"/>
            </a:ext>
          </a:extLst>
        </p:cNvPr>
        <p:cNvGrpSpPr/>
        <p:nvPr/>
      </p:nvGrpSpPr>
      <p:grpSpPr>
        <a:xfrm>
          <a:off x="0" y="0"/>
          <a:ext cx="0" cy="0"/>
          <a:chOff x="0" y="0"/>
          <a:chExt cx="0" cy="0"/>
        </a:xfrm>
      </p:grpSpPr>
      <p:grpSp>
        <p:nvGrpSpPr>
          <p:cNvPr id="206" name="Grup 205">
            <a:extLst>
              <a:ext uri="{FF2B5EF4-FFF2-40B4-BE49-F238E27FC236}">
                <a16:creationId xmlns:a16="http://schemas.microsoft.com/office/drawing/2014/main" id="{590AF468-411A-2FED-1912-78DB0639874E}"/>
              </a:ext>
            </a:extLst>
          </p:cNvPr>
          <p:cNvGrpSpPr/>
          <p:nvPr/>
        </p:nvGrpSpPr>
        <p:grpSpPr>
          <a:xfrm>
            <a:off x="685800" y="4991100"/>
            <a:ext cx="8610600" cy="2356971"/>
            <a:chOff x="762000" y="4696079"/>
            <a:chExt cx="8610600" cy="2356971"/>
          </a:xfrm>
        </p:grpSpPr>
        <p:grpSp>
          <p:nvGrpSpPr>
            <p:cNvPr id="2" name="Group 2">
              <a:extLst>
                <a:ext uri="{FF2B5EF4-FFF2-40B4-BE49-F238E27FC236}">
                  <a16:creationId xmlns:a16="http://schemas.microsoft.com/office/drawing/2014/main" id="{472EA497-ADA1-0F22-D65A-143E3D6F24DD}"/>
                </a:ext>
              </a:extLst>
            </p:cNvPr>
            <p:cNvGrpSpPr/>
            <p:nvPr/>
          </p:nvGrpSpPr>
          <p:grpSpPr>
            <a:xfrm>
              <a:off x="762000" y="4696079"/>
              <a:ext cx="8305800" cy="2356971"/>
              <a:chOff x="0" y="0"/>
              <a:chExt cx="2780435" cy="789016"/>
            </a:xfrm>
          </p:grpSpPr>
          <p:sp>
            <p:nvSpPr>
              <p:cNvPr id="3" name="Freeform 3">
                <a:extLst>
                  <a:ext uri="{FF2B5EF4-FFF2-40B4-BE49-F238E27FC236}">
                    <a16:creationId xmlns:a16="http://schemas.microsoft.com/office/drawing/2014/main" id="{5B07824C-37BD-6155-45FC-7C10A0769829}"/>
                  </a:ext>
                </a:extLst>
              </p:cNvPr>
              <p:cNvSpPr/>
              <p:nvPr/>
            </p:nvSpPr>
            <p:spPr>
              <a:xfrm>
                <a:off x="0" y="0"/>
                <a:ext cx="2780435" cy="789016"/>
              </a:xfrm>
              <a:custGeom>
                <a:avLst/>
                <a:gdLst/>
                <a:ahLst/>
                <a:cxnLst/>
                <a:rect l="l" t="t" r="r" b="b"/>
                <a:pathLst>
                  <a:path w="2286638" h="789016">
                    <a:moveTo>
                      <a:pt x="56670" y="0"/>
                    </a:moveTo>
                    <a:lnTo>
                      <a:pt x="2229968" y="0"/>
                    </a:lnTo>
                    <a:cubicBezTo>
                      <a:pt x="2261266" y="0"/>
                      <a:pt x="2286638" y="25372"/>
                      <a:pt x="2286638" y="56670"/>
                    </a:cubicBezTo>
                    <a:lnTo>
                      <a:pt x="2286638" y="732346"/>
                    </a:lnTo>
                    <a:cubicBezTo>
                      <a:pt x="2286638" y="747375"/>
                      <a:pt x="2280667" y="761790"/>
                      <a:pt x="2270040" y="772417"/>
                    </a:cubicBezTo>
                    <a:cubicBezTo>
                      <a:pt x="2259412" y="783045"/>
                      <a:pt x="2244998" y="789016"/>
                      <a:pt x="2229968" y="789016"/>
                    </a:cubicBezTo>
                    <a:lnTo>
                      <a:pt x="56670" y="789016"/>
                    </a:lnTo>
                    <a:cubicBezTo>
                      <a:pt x="41640" y="789016"/>
                      <a:pt x="27226" y="783045"/>
                      <a:pt x="16598" y="772417"/>
                    </a:cubicBezTo>
                    <a:cubicBezTo>
                      <a:pt x="5971" y="761790"/>
                      <a:pt x="0" y="747375"/>
                      <a:pt x="0" y="732346"/>
                    </a:cubicBezTo>
                    <a:lnTo>
                      <a:pt x="0" y="56670"/>
                    </a:lnTo>
                    <a:cubicBezTo>
                      <a:pt x="0" y="41640"/>
                      <a:pt x="5971" y="27226"/>
                      <a:pt x="16598" y="16598"/>
                    </a:cubicBezTo>
                    <a:cubicBezTo>
                      <a:pt x="27226" y="5971"/>
                      <a:pt x="41640" y="0"/>
                      <a:pt x="56670" y="0"/>
                    </a:cubicBezTo>
                    <a:close/>
                  </a:path>
                </a:pathLst>
              </a:custGeom>
              <a:solidFill>
                <a:srgbClr val="F5CC24">
                  <a:alpha val="28627"/>
                </a:srgbClr>
              </a:solidFill>
            </p:spPr>
            <p:txBody>
              <a:bodyPr/>
              <a:lstStyle/>
              <a:p>
                <a:endParaRPr lang="tr-TR"/>
              </a:p>
            </p:txBody>
          </p:sp>
          <p:sp>
            <p:nvSpPr>
              <p:cNvPr id="4" name="TextBox 4">
                <a:extLst>
                  <a:ext uri="{FF2B5EF4-FFF2-40B4-BE49-F238E27FC236}">
                    <a16:creationId xmlns:a16="http://schemas.microsoft.com/office/drawing/2014/main" id="{DF76EC17-0AC4-C083-289F-91BD7B4A3AB1}"/>
                  </a:ext>
                </a:extLst>
              </p:cNvPr>
              <p:cNvSpPr txBox="1"/>
              <p:nvPr/>
            </p:nvSpPr>
            <p:spPr>
              <a:xfrm>
                <a:off x="0" y="85725"/>
                <a:ext cx="2286638" cy="703291"/>
              </a:xfrm>
              <a:prstGeom prst="rect">
                <a:avLst/>
              </a:prstGeom>
            </p:spPr>
            <p:txBody>
              <a:bodyPr lIns="50800" tIns="50800" rIns="50800" bIns="50800" rtlCol="0" anchor="ctr"/>
              <a:lstStyle/>
              <a:p>
                <a:pPr algn="ctr">
                  <a:lnSpc>
                    <a:spcPts val="1925"/>
                  </a:lnSpc>
                </a:pPr>
                <a:endParaRPr/>
              </a:p>
            </p:txBody>
          </p:sp>
        </p:grpSp>
        <p:sp>
          <p:nvSpPr>
            <p:cNvPr id="5" name="Freeform 5">
              <a:extLst>
                <a:ext uri="{FF2B5EF4-FFF2-40B4-BE49-F238E27FC236}">
                  <a16:creationId xmlns:a16="http://schemas.microsoft.com/office/drawing/2014/main" id="{E9788340-8EB3-80F1-FAFC-F8E2F519D8F3}"/>
                </a:ext>
              </a:extLst>
            </p:cNvPr>
            <p:cNvSpPr/>
            <p:nvPr/>
          </p:nvSpPr>
          <p:spPr>
            <a:xfrm>
              <a:off x="1111225" y="5354595"/>
              <a:ext cx="1415058" cy="1259402"/>
            </a:xfrm>
            <a:custGeom>
              <a:avLst/>
              <a:gdLst/>
              <a:ahLst/>
              <a:cxnLst/>
              <a:rect l="l" t="t" r="r" b="b"/>
              <a:pathLst>
                <a:path w="1415058" h="1259402">
                  <a:moveTo>
                    <a:pt x="0" y="0"/>
                  </a:moveTo>
                  <a:lnTo>
                    <a:pt x="1415058" y="0"/>
                  </a:lnTo>
                  <a:lnTo>
                    <a:pt x="1415058" y="1259402"/>
                  </a:lnTo>
                  <a:lnTo>
                    <a:pt x="0" y="12594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tr-TR"/>
            </a:p>
          </p:txBody>
        </p:sp>
        <p:sp>
          <p:nvSpPr>
            <p:cNvPr id="6" name="Freeform 6">
              <a:extLst>
                <a:ext uri="{FF2B5EF4-FFF2-40B4-BE49-F238E27FC236}">
                  <a16:creationId xmlns:a16="http://schemas.microsoft.com/office/drawing/2014/main" id="{71EAEC16-7388-ECA7-EF19-B17AFD10EB9F}"/>
                </a:ext>
              </a:extLst>
            </p:cNvPr>
            <p:cNvSpPr/>
            <p:nvPr/>
          </p:nvSpPr>
          <p:spPr>
            <a:xfrm>
              <a:off x="981979" y="5037790"/>
              <a:ext cx="1673550" cy="1673550"/>
            </a:xfrm>
            <a:custGeom>
              <a:avLst/>
              <a:gdLst/>
              <a:ahLst/>
              <a:cxnLst/>
              <a:rect l="l" t="t" r="r" b="b"/>
              <a:pathLst>
                <a:path w="1673550" h="1673550">
                  <a:moveTo>
                    <a:pt x="0" y="0"/>
                  </a:moveTo>
                  <a:lnTo>
                    <a:pt x="1673550" y="0"/>
                  </a:lnTo>
                  <a:lnTo>
                    <a:pt x="1673550" y="1673550"/>
                  </a:lnTo>
                  <a:lnTo>
                    <a:pt x="0" y="16735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tr-TR"/>
            </a:p>
          </p:txBody>
        </p:sp>
        <p:sp>
          <p:nvSpPr>
            <p:cNvPr id="35" name="TextBox 45">
              <a:extLst>
                <a:ext uri="{FF2B5EF4-FFF2-40B4-BE49-F238E27FC236}">
                  <a16:creationId xmlns:a16="http://schemas.microsoft.com/office/drawing/2014/main" id="{4860CFBD-EFBF-9698-255C-27D5AFB66387}"/>
                </a:ext>
              </a:extLst>
            </p:cNvPr>
            <p:cNvSpPr txBox="1"/>
            <p:nvPr/>
          </p:nvSpPr>
          <p:spPr>
            <a:xfrm>
              <a:off x="3352800" y="5381879"/>
              <a:ext cx="6019800" cy="1481624"/>
            </a:xfrm>
            <a:prstGeom prst="rect">
              <a:avLst/>
            </a:prstGeom>
          </p:spPr>
          <p:txBody>
            <a:bodyPr wrap="square" lIns="0" tIns="0" rIns="0" bIns="0" rtlCol="0" anchor="t">
              <a:spAutoFit/>
            </a:bodyPr>
            <a:lstStyle/>
            <a:p>
              <a:pPr marL="342900" lvl="0" indent="-342900" algn="just">
                <a:lnSpc>
                  <a:spcPts val="2295"/>
                </a:lnSpc>
                <a:spcBef>
                  <a:spcPct val="0"/>
                </a:spcBef>
                <a:buFont typeface="Arial" panose="020B0604020202020204" pitchFamily="34" charset="0"/>
                <a:buChar char="•"/>
              </a:pPr>
              <a:r>
                <a:rPr lang="en-US" sz="2200" spc="27" dirty="0">
                  <a:solidFill>
                    <a:srgbClr val="1C2120"/>
                  </a:solidFill>
                  <a:latin typeface="DM Sans"/>
                  <a:ea typeface="DM Sans"/>
                  <a:cs typeface="DM Sans"/>
                  <a:sym typeface="DM Sans"/>
                </a:rPr>
                <a:t>NDVI/EVI monitoring</a:t>
              </a:r>
            </a:p>
            <a:p>
              <a:pPr marL="342900" lvl="0" indent="-342900" algn="just">
                <a:lnSpc>
                  <a:spcPts val="2295"/>
                </a:lnSpc>
                <a:spcBef>
                  <a:spcPct val="0"/>
                </a:spcBef>
                <a:buFont typeface="Arial" panose="020B0604020202020204" pitchFamily="34" charset="0"/>
                <a:buChar char="•"/>
              </a:pPr>
              <a:r>
                <a:rPr lang="en-US" sz="2200" spc="27" dirty="0">
                  <a:solidFill>
                    <a:srgbClr val="1C2120"/>
                  </a:solidFill>
                  <a:latin typeface="DM Sans"/>
                  <a:ea typeface="DM Sans"/>
                  <a:cs typeface="DM Sans"/>
                  <a:sym typeface="DM Sans"/>
                </a:rPr>
                <a:t>Soil moisture &amp; microclimate</a:t>
              </a:r>
            </a:p>
            <a:p>
              <a:pPr marL="342900" lvl="0" indent="-342900" algn="just">
                <a:lnSpc>
                  <a:spcPts val="2295"/>
                </a:lnSpc>
                <a:spcBef>
                  <a:spcPct val="0"/>
                </a:spcBef>
                <a:buFont typeface="Arial" panose="020B0604020202020204" pitchFamily="34" charset="0"/>
                <a:buChar char="•"/>
              </a:pPr>
              <a:r>
                <a:rPr lang="en-US" sz="2200" spc="27" dirty="0">
                  <a:solidFill>
                    <a:srgbClr val="1C2120"/>
                  </a:solidFill>
                  <a:latin typeface="DM Sans"/>
                  <a:ea typeface="DM Sans"/>
                  <a:cs typeface="DM Sans"/>
                  <a:sym typeface="DM Sans"/>
                </a:rPr>
                <a:t>Crop health tracking</a:t>
              </a:r>
            </a:p>
            <a:p>
              <a:pPr marL="342900" lvl="0" indent="-342900" algn="just">
                <a:lnSpc>
                  <a:spcPts val="2295"/>
                </a:lnSpc>
                <a:spcBef>
                  <a:spcPct val="0"/>
                </a:spcBef>
                <a:buFont typeface="Arial" panose="020B0604020202020204" pitchFamily="34" charset="0"/>
                <a:buChar char="•"/>
              </a:pPr>
              <a:r>
                <a:rPr lang="en-US" sz="2200" spc="27" dirty="0">
                  <a:solidFill>
                    <a:srgbClr val="1C2120"/>
                  </a:solidFill>
                  <a:latin typeface="DM Sans"/>
                  <a:ea typeface="DM Sans"/>
                  <a:cs typeface="DM Sans"/>
                  <a:sym typeface="DM Sans"/>
                </a:rPr>
                <a:t>Yield forecast</a:t>
              </a:r>
            </a:p>
            <a:p>
              <a:pPr marL="342900" lvl="0" indent="-342900" algn="just">
                <a:lnSpc>
                  <a:spcPts val="2295"/>
                </a:lnSpc>
                <a:spcBef>
                  <a:spcPct val="0"/>
                </a:spcBef>
                <a:buFont typeface="Arial" panose="020B0604020202020204" pitchFamily="34" charset="0"/>
                <a:buChar char="•"/>
              </a:pPr>
              <a:r>
                <a:rPr lang="en-US" sz="2200" spc="27" dirty="0">
                  <a:solidFill>
                    <a:srgbClr val="1C2120"/>
                  </a:solidFill>
                  <a:latin typeface="DM Sans"/>
                  <a:ea typeface="DM Sans"/>
                  <a:cs typeface="DM Sans"/>
                  <a:sym typeface="DM Sans"/>
                </a:rPr>
                <a:t>Water‑saving scenarios</a:t>
              </a:r>
              <a:endParaRPr lang="en-US" sz="2200" u="none" spc="27" dirty="0">
                <a:solidFill>
                  <a:srgbClr val="1C2120"/>
                </a:solidFill>
                <a:latin typeface="DM Sans"/>
                <a:ea typeface="DM Sans"/>
                <a:cs typeface="DM Sans"/>
                <a:sym typeface="DM Sans"/>
              </a:endParaRPr>
            </a:p>
          </p:txBody>
        </p:sp>
        <p:sp>
          <p:nvSpPr>
            <p:cNvPr id="36" name="TextBox 46">
              <a:extLst>
                <a:ext uri="{FF2B5EF4-FFF2-40B4-BE49-F238E27FC236}">
                  <a16:creationId xmlns:a16="http://schemas.microsoft.com/office/drawing/2014/main" id="{6A1BC54E-D268-F109-A8DD-B0F7CD01EB7F}"/>
                </a:ext>
              </a:extLst>
            </p:cNvPr>
            <p:cNvSpPr txBox="1"/>
            <p:nvPr/>
          </p:nvSpPr>
          <p:spPr>
            <a:xfrm>
              <a:off x="2898543" y="4969690"/>
              <a:ext cx="4345277" cy="176459"/>
            </a:xfrm>
            <a:prstGeom prst="rect">
              <a:avLst/>
            </a:prstGeom>
          </p:spPr>
          <p:txBody>
            <a:bodyPr lIns="0" tIns="0" rIns="0" bIns="0" rtlCol="0" anchor="t">
              <a:spAutoFit/>
            </a:bodyPr>
            <a:lstStyle/>
            <a:p>
              <a:pPr marL="0" lvl="0" indent="0" algn="ctr">
                <a:lnSpc>
                  <a:spcPts val="1020"/>
                </a:lnSpc>
              </a:pPr>
              <a:r>
                <a:rPr lang="en-US" sz="2400" b="1" dirty="0">
                  <a:solidFill>
                    <a:srgbClr val="000000"/>
                  </a:solidFill>
                  <a:latin typeface="Codec Pro Bold"/>
                  <a:ea typeface="Codec Pro Bold"/>
                  <a:cs typeface="Codec Pro Bold"/>
                  <a:sym typeface="Codec Pro Bold"/>
                </a:rPr>
                <a:t>Agricultural Impact</a:t>
              </a:r>
            </a:p>
          </p:txBody>
        </p:sp>
      </p:grpSp>
      <p:grpSp>
        <p:nvGrpSpPr>
          <p:cNvPr id="7" name="Group 7">
            <a:extLst>
              <a:ext uri="{FF2B5EF4-FFF2-40B4-BE49-F238E27FC236}">
                <a16:creationId xmlns:a16="http://schemas.microsoft.com/office/drawing/2014/main" id="{88A428D4-F687-9042-5F1A-71483BA387A7}"/>
              </a:ext>
            </a:extLst>
          </p:cNvPr>
          <p:cNvGrpSpPr/>
          <p:nvPr/>
        </p:nvGrpSpPr>
        <p:grpSpPr>
          <a:xfrm>
            <a:off x="685800" y="2552700"/>
            <a:ext cx="8305800" cy="2209799"/>
            <a:chOff x="0" y="0"/>
            <a:chExt cx="2780435" cy="739748"/>
          </a:xfrm>
        </p:grpSpPr>
        <p:sp>
          <p:nvSpPr>
            <p:cNvPr id="8" name="Freeform 8">
              <a:extLst>
                <a:ext uri="{FF2B5EF4-FFF2-40B4-BE49-F238E27FC236}">
                  <a16:creationId xmlns:a16="http://schemas.microsoft.com/office/drawing/2014/main" id="{302F4BC8-877F-5688-6841-874B3DFD1456}"/>
                </a:ext>
              </a:extLst>
            </p:cNvPr>
            <p:cNvSpPr/>
            <p:nvPr/>
          </p:nvSpPr>
          <p:spPr>
            <a:xfrm>
              <a:off x="0" y="0"/>
              <a:ext cx="2780435" cy="739748"/>
            </a:xfrm>
            <a:custGeom>
              <a:avLst/>
              <a:gdLst/>
              <a:ahLst/>
              <a:cxnLst/>
              <a:rect l="l" t="t" r="r" b="b"/>
              <a:pathLst>
                <a:path w="2286638" h="682572">
                  <a:moveTo>
                    <a:pt x="56670" y="0"/>
                  </a:moveTo>
                  <a:lnTo>
                    <a:pt x="2229968" y="0"/>
                  </a:lnTo>
                  <a:cubicBezTo>
                    <a:pt x="2261266" y="0"/>
                    <a:pt x="2286638" y="25372"/>
                    <a:pt x="2286638" y="56670"/>
                  </a:cubicBezTo>
                  <a:lnTo>
                    <a:pt x="2286638" y="625902"/>
                  </a:lnTo>
                  <a:cubicBezTo>
                    <a:pt x="2286638" y="640932"/>
                    <a:pt x="2280667" y="655346"/>
                    <a:pt x="2270040" y="665974"/>
                  </a:cubicBezTo>
                  <a:cubicBezTo>
                    <a:pt x="2259412" y="676602"/>
                    <a:pt x="2244998" y="682572"/>
                    <a:pt x="2229968" y="682572"/>
                  </a:cubicBezTo>
                  <a:lnTo>
                    <a:pt x="56670" y="682572"/>
                  </a:lnTo>
                  <a:cubicBezTo>
                    <a:pt x="41640" y="682572"/>
                    <a:pt x="27226" y="676602"/>
                    <a:pt x="16598" y="665974"/>
                  </a:cubicBezTo>
                  <a:cubicBezTo>
                    <a:pt x="5971" y="655346"/>
                    <a:pt x="0" y="640932"/>
                    <a:pt x="0" y="625902"/>
                  </a:cubicBezTo>
                  <a:lnTo>
                    <a:pt x="0" y="56670"/>
                  </a:lnTo>
                  <a:cubicBezTo>
                    <a:pt x="0" y="41640"/>
                    <a:pt x="5971" y="27226"/>
                    <a:pt x="16598" y="16598"/>
                  </a:cubicBezTo>
                  <a:cubicBezTo>
                    <a:pt x="27226" y="5971"/>
                    <a:pt x="41640" y="0"/>
                    <a:pt x="56670" y="0"/>
                  </a:cubicBezTo>
                  <a:close/>
                </a:path>
              </a:pathLst>
            </a:custGeom>
            <a:solidFill>
              <a:srgbClr val="FEF2C9"/>
            </a:solidFill>
          </p:spPr>
          <p:txBody>
            <a:bodyPr/>
            <a:lstStyle/>
            <a:p>
              <a:endParaRPr lang="tr-TR"/>
            </a:p>
          </p:txBody>
        </p:sp>
        <p:sp>
          <p:nvSpPr>
            <p:cNvPr id="9" name="TextBox 9">
              <a:extLst>
                <a:ext uri="{FF2B5EF4-FFF2-40B4-BE49-F238E27FC236}">
                  <a16:creationId xmlns:a16="http://schemas.microsoft.com/office/drawing/2014/main" id="{692845C2-4EA5-D3DD-9D21-6FCB3605F319}"/>
                </a:ext>
              </a:extLst>
            </p:cNvPr>
            <p:cNvSpPr txBox="1"/>
            <p:nvPr/>
          </p:nvSpPr>
          <p:spPr>
            <a:xfrm>
              <a:off x="0" y="85725"/>
              <a:ext cx="2286638" cy="596847"/>
            </a:xfrm>
            <a:prstGeom prst="rect">
              <a:avLst/>
            </a:prstGeom>
          </p:spPr>
          <p:txBody>
            <a:bodyPr lIns="50800" tIns="50800" rIns="50800" bIns="50800" rtlCol="0" anchor="ctr"/>
            <a:lstStyle/>
            <a:p>
              <a:pPr algn="ctr">
                <a:lnSpc>
                  <a:spcPts val="1925"/>
                </a:lnSpc>
              </a:pPr>
              <a:endParaRPr/>
            </a:p>
          </p:txBody>
        </p:sp>
      </p:grpSp>
      <p:sp>
        <p:nvSpPr>
          <p:cNvPr id="10" name="Freeform 10">
            <a:extLst>
              <a:ext uri="{FF2B5EF4-FFF2-40B4-BE49-F238E27FC236}">
                <a16:creationId xmlns:a16="http://schemas.microsoft.com/office/drawing/2014/main" id="{B423E843-A9D6-ECDA-8622-EA52686AE8BE}"/>
              </a:ext>
            </a:extLst>
          </p:cNvPr>
          <p:cNvSpPr/>
          <p:nvPr/>
        </p:nvSpPr>
        <p:spPr>
          <a:xfrm>
            <a:off x="1070562" y="2944224"/>
            <a:ext cx="1338302" cy="1500149"/>
          </a:xfrm>
          <a:custGeom>
            <a:avLst/>
            <a:gdLst/>
            <a:ahLst/>
            <a:cxnLst/>
            <a:rect l="l" t="t" r="r" b="b"/>
            <a:pathLst>
              <a:path w="1338302" h="1500149">
                <a:moveTo>
                  <a:pt x="0" y="0"/>
                </a:moveTo>
                <a:lnTo>
                  <a:pt x="1338302" y="0"/>
                </a:lnTo>
                <a:lnTo>
                  <a:pt x="1338302" y="1500149"/>
                </a:lnTo>
                <a:lnTo>
                  <a:pt x="0" y="1500149"/>
                </a:lnTo>
                <a:lnTo>
                  <a:pt x="0" y="0"/>
                </a:lnTo>
                <a:close/>
              </a:path>
            </a:pathLst>
          </a:custGeom>
          <a:blipFill>
            <a:blip r:embed="rId6">
              <a:extLst>
                <a:ext uri="{96DAC541-7B7A-43D3-8B79-37D633B846F1}">
                  <asvg:svgBlip xmlns:asvg="http://schemas.microsoft.com/office/drawing/2016/SVG/main" r:embed="rId7"/>
                </a:ext>
              </a:extLst>
            </a:blip>
            <a:stretch>
              <a:fillRect l="-56677" t="-36491" r="-18177"/>
            </a:stretch>
          </a:blipFill>
        </p:spPr>
        <p:txBody>
          <a:bodyPr/>
          <a:lstStyle/>
          <a:p>
            <a:endParaRPr lang="tr-TR"/>
          </a:p>
        </p:txBody>
      </p:sp>
      <p:sp>
        <p:nvSpPr>
          <p:cNvPr id="11" name="Freeform 11">
            <a:extLst>
              <a:ext uri="{FF2B5EF4-FFF2-40B4-BE49-F238E27FC236}">
                <a16:creationId xmlns:a16="http://schemas.microsoft.com/office/drawing/2014/main" id="{D62FD2E2-FAA2-C4F6-9480-DC806143EDEE}"/>
              </a:ext>
            </a:extLst>
          </p:cNvPr>
          <p:cNvSpPr/>
          <p:nvPr/>
        </p:nvSpPr>
        <p:spPr>
          <a:xfrm>
            <a:off x="905779" y="2717159"/>
            <a:ext cx="1680810" cy="1680810"/>
          </a:xfrm>
          <a:custGeom>
            <a:avLst/>
            <a:gdLst/>
            <a:ahLst/>
            <a:cxnLst/>
            <a:rect l="l" t="t" r="r" b="b"/>
            <a:pathLst>
              <a:path w="1680810" h="1680810">
                <a:moveTo>
                  <a:pt x="0" y="0"/>
                </a:moveTo>
                <a:lnTo>
                  <a:pt x="1680810" y="0"/>
                </a:lnTo>
                <a:lnTo>
                  <a:pt x="1680810" y="1680810"/>
                </a:lnTo>
                <a:lnTo>
                  <a:pt x="0" y="16808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tr-TR"/>
          </a:p>
        </p:txBody>
      </p:sp>
      <p:sp>
        <p:nvSpPr>
          <p:cNvPr id="12" name="Freeform 12">
            <a:extLst>
              <a:ext uri="{FF2B5EF4-FFF2-40B4-BE49-F238E27FC236}">
                <a16:creationId xmlns:a16="http://schemas.microsoft.com/office/drawing/2014/main" id="{91F92D21-7BE0-7975-D23E-5A607697ED2F}"/>
              </a:ext>
            </a:extLst>
          </p:cNvPr>
          <p:cNvSpPr/>
          <p:nvPr/>
        </p:nvSpPr>
        <p:spPr>
          <a:xfrm>
            <a:off x="1015605" y="3282915"/>
            <a:ext cx="277530" cy="277530"/>
          </a:xfrm>
          <a:custGeom>
            <a:avLst/>
            <a:gdLst/>
            <a:ahLst/>
            <a:cxnLst/>
            <a:rect l="l" t="t" r="r" b="b"/>
            <a:pathLst>
              <a:path w="277530" h="277530">
                <a:moveTo>
                  <a:pt x="0" y="0"/>
                </a:moveTo>
                <a:lnTo>
                  <a:pt x="277530" y="0"/>
                </a:lnTo>
                <a:lnTo>
                  <a:pt x="277530" y="277530"/>
                </a:lnTo>
                <a:lnTo>
                  <a:pt x="0" y="27753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tr-TR"/>
          </a:p>
        </p:txBody>
      </p:sp>
      <p:sp>
        <p:nvSpPr>
          <p:cNvPr id="37" name="TextBox 48">
            <a:extLst>
              <a:ext uri="{FF2B5EF4-FFF2-40B4-BE49-F238E27FC236}">
                <a16:creationId xmlns:a16="http://schemas.microsoft.com/office/drawing/2014/main" id="{26B202CE-F0A1-4E99-AB79-2563A28D2574}"/>
              </a:ext>
            </a:extLst>
          </p:cNvPr>
          <p:cNvSpPr txBox="1"/>
          <p:nvPr/>
        </p:nvSpPr>
        <p:spPr>
          <a:xfrm>
            <a:off x="3276600" y="3009900"/>
            <a:ext cx="6019800" cy="1692771"/>
          </a:xfrm>
          <a:prstGeom prst="rect">
            <a:avLst/>
          </a:prstGeom>
        </p:spPr>
        <p:txBody>
          <a:bodyPr wrap="square" lIns="0" tIns="0" rIns="0" bIns="0" rtlCol="0" anchor="t">
            <a:spAutoFit/>
          </a:bodyPr>
          <a:lstStyle/>
          <a:p>
            <a:pPr marL="342900" indent="-342900">
              <a:buFont typeface="Arial" panose="020B0604020202020204" pitchFamily="34" charset="0"/>
              <a:buChar char="•"/>
            </a:pPr>
            <a:r>
              <a:rPr lang="en-US" sz="2200" dirty="0">
                <a:latin typeface="DM Sans" pitchFamily="2" charset="0"/>
              </a:rPr>
              <a:t>PR &amp; soiling</a:t>
            </a:r>
          </a:p>
          <a:p>
            <a:pPr marL="342900" indent="-342900">
              <a:buFont typeface="Arial" panose="020B0604020202020204" pitchFamily="34" charset="0"/>
              <a:buChar char="•"/>
            </a:pPr>
            <a:r>
              <a:rPr lang="en-US" sz="2200" dirty="0">
                <a:latin typeface="DM Sans" pitchFamily="2" charset="0"/>
              </a:rPr>
              <a:t>Shading diagnostics</a:t>
            </a:r>
          </a:p>
          <a:p>
            <a:pPr marL="342900" indent="-342900">
              <a:buFont typeface="Arial" panose="020B0604020202020204" pitchFamily="34" charset="0"/>
              <a:buChar char="•"/>
            </a:pPr>
            <a:r>
              <a:rPr lang="en-US" sz="2200" dirty="0">
                <a:latin typeface="DM Sans" pitchFamily="2" charset="0"/>
              </a:rPr>
              <a:t>High‑yield configurations</a:t>
            </a:r>
          </a:p>
          <a:p>
            <a:pPr marL="342900" indent="-342900">
              <a:buFont typeface="Arial" panose="020B0604020202020204" pitchFamily="34" charset="0"/>
              <a:buChar char="•"/>
            </a:pPr>
            <a:r>
              <a:rPr lang="en-US" sz="2200" dirty="0">
                <a:latin typeface="DM Sans" pitchFamily="2" charset="0"/>
              </a:rPr>
              <a:t>AHP‑based planning</a:t>
            </a:r>
          </a:p>
          <a:p>
            <a:pPr marL="342900" indent="-342900">
              <a:buFont typeface="Arial" panose="020B0604020202020204" pitchFamily="34" charset="0"/>
              <a:buChar char="•"/>
            </a:pPr>
            <a:r>
              <a:rPr lang="en-US" sz="2200" dirty="0">
                <a:latin typeface="DM Sans" pitchFamily="2" charset="0"/>
              </a:rPr>
              <a:t>Financial modeling</a:t>
            </a:r>
            <a:endParaRPr lang="en-US" sz="2200" u="none" spc="27" dirty="0">
              <a:solidFill>
                <a:srgbClr val="1C2120"/>
              </a:solidFill>
              <a:latin typeface="DM Sans" pitchFamily="2" charset="0"/>
              <a:ea typeface="DM Sans"/>
              <a:cs typeface="DM Sans"/>
              <a:sym typeface="DM Sans"/>
            </a:endParaRPr>
          </a:p>
        </p:txBody>
      </p:sp>
      <p:sp>
        <p:nvSpPr>
          <p:cNvPr id="38" name="TextBox 49">
            <a:extLst>
              <a:ext uri="{FF2B5EF4-FFF2-40B4-BE49-F238E27FC236}">
                <a16:creationId xmlns:a16="http://schemas.microsoft.com/office/drawing/2014/main" id="{4969A488-95E2-7329-EB0F-281C8DC517C0}"/>
              </a:ext>
            </a:extLst>
          </p:cNvPr>
          <p:cNvSpPr txBox="1"/>
          <p:nvPr/>
        </p:nvSpPr>
        <p:spPr>
          <a:xfrm>
            <a:off x="2667000" y="2705100"/>
            <a:ext cx="4148315" cy="272639"/>
          </a:xfrm>
          <a:prstGeom prst="rect">
            <a:avLst/>
          </a:prstGeom>
        </p:spPr>
        <p:txBody>
          <a:bodyPr lIns="0" tIns="0" rIns="0" bIns="0" rtlCol="0" anchor="t">
            <a:spAutoFit/>
          </a:bodyPr>
          <a:lstStyle/>
          <a:p>
            <a:pPr marL="0" lvl="0" indent="0" algn="ctr">
              <a:lnSpc>
                <a:spcPts val="1980"/>
              </a:lnSpc>
            </a:pPr>
            <a:r>
              <a:rPr lang="en-US" sz="2400" b="1" dirty="0">
                <a:solidFill>
                  <a:srgbClr val="000000"/>
                </a:solidFill>
                <a:latin typeface="Codec Pro Bold"/>
                <a:ea typeface="Codec Pro Bold"/>
                <a:cs typeface="Codec Pro Bold"/>
                <a:sym typeface="Codec Pro Bold"/>
              </a:rPr>
              <a:t>Energy Efficiency</a:t>
            </a:r>
          </a:p>
        </p:txBody>
      </p:sp>
      <p:sp>
        <p:nvSpPr>
          <p:cNvPr id="224" name="TextBox 48">
            <a:extLst>
              <a:ext uri="{FF2B5EF4-FFF2-40B4-BE49-F238E27FC236}">
                <a16:creationId xmlns:a16="http://schemas.microsoft.com/office/drawing/2014/main" id="{8C1CF6CD-6909-F336-C13E-0B54BC1C2E95}"/>
              </a:ext>
            </a:extLst>
          </p:cNvPr>
          <p:cNvSpPr txBox="1"/>
          <p:nvPr/>
        </p:nvSpPr>
        <p:spPr>
          <a:xfrm>
            <a:off x="11277600" y="3543300"/>
            <a:ext cx="4572000" cy="738664"/>
          </a:xfrm>
          <a:prstGeom prst="rect">
            <a:avLst/>
          </a:prstGeom>
        </p:spPr>
        <p:txBody>
          <a:bodyPr wrap="square" lIns="0" tIns="0" rIns="0" bIns="0" rtlCol="0" anchor="t">
            <a:spAutoFit/>
          </a:bodyPr>
          <a:lstStyle/>
          <a:p>
            <a:r>
              <a:rPr lang="en-US" sz="2400" b="1" dirty="0">
                <a:latin typeface="DM Sans" pitchFamily="2" charset="0"/>
              </a:rPr>
              <a:t>Performance Optimization </a:t>
            </a:r>
          </a:p>
          <a:p>
            <a:r>
              <a:rPr lang="en-US" sz="2400" b="1" dirty="0">
                <a:latin typeface="DM Sans" pitchFamily="2" charset="0"/>
              </a:rPr>
              <a:t>&amp; Monitoring</a:t>
            </a:r>
          </a:p>
        </p:txBody>
      </p:sp>
      <p:grpSp>
        <p:nvGrpSpPr>
          <p:cNvPr id="207" name="Grup 206">
            <a:extLst>
              <a:ext uri="{FF2B5EF4-FFF2-40B4-BE49-F238E27FC236}">
                <a16:creationId xmlns:a16="http://schemas.microsoft.com/office/drawing/2014/main" id="{AAB20DBB-51D5-01C0-D157-056FC712589F}"/>
              </a:ext>
            </a:extLst>
          </p:cNvPr>
          <p:cNvGrpSpPr/>
          <p:nvPr/>
        </p:nvGrpSpPr>
        <p:grpSpPr>
          <a:xfrm>
            <a:off x="609600" y="7527472"/>
            <a:ext cx="9455836" cy="2362199"/>
            <a:chOff x="794302" y="7603672"/>
            <a:chExt cx="9455836" cy="2362199"/>
          </a:xfrm>
        </p:grpSpPr>
        <p:grpSp>
          <p:nvGrpSpPr>
            <p:cNvPr id="13" name="Group 13">
              <a:extLst>
                <a:ext uri="{FF2B5EF4-FFF2-40B4-BE49-F238E27FC236}">
                  <a16:creationId xmlns:a16="http://schemas.microsoft.com/office/drawing/2014/main" id="{EB4AF89F-2518-A818-3979-E4B3E24257D5}"/>
                </a:ext>
              </a:extLst>
            </p:cNvPr>
            <p:cNvGrpSpPr/>
            <p:nvPr/>
          </p:nvGrpSpPr>
          <p:grpSpPr>
            <a:xfrm>
              <a:off x="794302" y="7603672"/>
              <a:ext cx="8458199" cy="2362199"/>
              <a:chOff x="0" y="0"/>
              <a:chExt cx="2831452" cy="790766"/>
            </a:xfrm>
          </p:grpSpPr>
          <p:sp>
            <p:nvSpPr>
              <p:cNvPr id="14" name="Freeform 14">
                <a:extLst>
                  <a:ext uri="{FF2B5EF4-FFF2-40B4-BE49-F238E27FC236}">
                    <a16:creationId xmlns:a16="http://schemas.microsoft.com/office/drawing/2014/main" id="{BCADE1D9-5D25-D7F6-3DA0-BE01306CC405}"/>
                  </a:ext>
                </a:extLst>
              </p:cNvPr>
              <p:cNvSpPr/>
              <p:nvPr/>
            </p:nvSpPr>
            <p:spPr>
              <a:xfrm>
                <a:off x="0" y="0"/>
                <a:ext cx="2831452" cy="790766"/>
              </a:xfrm>
              <a:custGeom>
                <a:avLst/>
                <a:gdLst/>
                <a:ahLst/>
                <a:cxnLst/>
                <a:rect l="l" t="t" r="r" b="b"/>
                <a:pathLst>
                  <a:path w="2286638" h="691337">
                    <a:moveTo>
                      <a:pt x="56670" y="0"/>
                    </a:moveTo>
                    <a:lnTo>
                      <a:pt x="2229968" y="0"/>
                    </a:lnTo>
                    <a:cubicBezTo>
                      <a:pt x="2261266" y="0"/>
                      <a:pt x="2286638" y="25372"/>
                      <a:pt x="2286638" y="56670"/>
                    </a:cubicBezTo>
                    <a:lnTo>
                      <a:pt x="2286638" y="634667"/>
                    </a:lnTo>
                    <a:cubicBezTo>
                      <a:pt x="2286638" y="649697"/>
                      <a:pt x="2280667" y="664111"/>
                      <a:pt x="2270040" y="674738"/>
                    </a:cubicBezTo>
                    <a:cubicBezTo>
                      <a:pt x="2259412" y="685366"/>
                      <a:pt x="2244998" y="691337"/>
                      <a:pt x="2229968" y="691337"/>
                    </a:cubicBezTo>
                    <a:lnTo>
                      <a:pt x="56670" y="691337"/>
                    </a:lnTo>
                    <a:cubicBezTo>
                      <a:pt x="25372" y="691337"/>
                      <a:pt x="0" y="665965"/>
                      <a:pt x="0" y="634667"/>
                    </a:cubicBezTo>
                    <a:lnTo>
                      <a:pt x="0" y="56670"/>
                    </a:lnTo>
                    <a:cubicBezTo>
                      <a:pt x="0" y="41640"/>
                      <a:pt x="5971" y="27226"/>
                      <a:pt x="16598" y="16598"/>
                    </a:cubicBezTo>
                    <a:cubicBezTo>
                      <a:pt x="27226" y="5971"/>
                      <a:pt x="41640" y="0"/>
                      <a:pt x="56670" y="0"/>
                    </a:cubicBezTo>
                    <a:close/>
                  </a:path>
                </a:pathLst>
              </a:custGeom>
              <a:solidFill>
                <a:srgbClr val="F5CC24">
                  <a:alpha val="28627"/>
                </a:srgbClr>
              </a:solidFill>
            </p:spPr>
            <p:txBody>
              <a:bodyPr/>
              <a:lstStyle/>
              <a:p>
                <a:endParaRPr lang="tr-TR"/>
              </a:p>
            </p:txBody>
          </p:sp>
          <p:sp>
            <p:nvSpPr>
              <p:cNvPr id="15" name="TextBox 15">
                <a:extLst>
                  <a:ext uri="{FF2B5EF4-FFF2-40B4-BE49-F238E27FC236}">
                    <a16:creationId xmlns:a16="http://schemas.microsoft.com/office/drawing/2014/main" id="{8CA2BBDF-C120-A3DD-418C-EA2C238B6920}"/>
                  </a:ext>
                </a:extLst>
              </p:cNvPr>
              <p:cNvSpPr txBox="1"/>
              <p:nvPr/>
            </p:nvSpPr>
            <p:spPr>
              <a:xfrm>
                <a:off x="0" y="85725"/>
                <a:ext cx="2286638" cy="605612"/>
              </a:xfrm>
              <a:prstGeom prst="rect">
                <a:avLst/>
              </a:prstGeom>
            </p:spPr>
            <p:txBody>
              <a:bodyPr lIns="50800" tIns="50800" rIns="50800" bIns="50800" rtlCol="0" anchor="ctr"/>
              <a:lstStyle/>
              <a:p>
                <a:pPr algn="ctr">
                  <a:lnSpc>
                    <a:spcPts val="1925"/>
                  </a:lnSpc>
                </a:pPr>
                <a:endParaRPr/>
              </a:p>
            </p:txBody>
          </p:sp>
        </p:grpSp>
        <p:sp>
          <p:nvSpPr>
            <p:cNvPr id="16" name="Freeform 16">
              <a:extLst>
                <a:ext uri="{FF2B5EF4-FFF2-40B4-BE49-F238E27FC236}">
                  <a16:creationId xmlns:a16="http://schemas.microsoft.com/office/drawing/2014/main" id="{01052429-4DE1-B604-EC69-D84A45858349}"/>
                </a:ext>
              </a:extLst>
            </p:cNvPr>
            <p:cNvSpPr/>
            <p:nvPr/>
          </p:nvSpPr>
          <p:spPr>
            <a:xfrm>
              <a:off x="1066343" y="7826156"/>
              <a:ext cx="1495931" cy="1598744"/>
            </a:xfrm>
            <a:custGeom>
              <a:avLst/>
              <a:gdLst/>
              <a:ahLst/>
              <a:cxnLst/>
              <a:rect l="l" t="t" r="r" b="b"/>
              <a:pathLst>
                <a:path w="1495931" h="1598744">
                  <a:moveTo>
                    <a:pt x="0" y="0"/>
                  </a:moveTo>
                  <a:lnTo>
                    <a:pt x="1495932" y="0"/>
                  </a:lnTo>
                  <a:lnTo>
                    <a:pt x="1495932" y="1598745"/>
                  </a:lnTo>
                  <a:lnTo>
                    <a:pt x="0" y="1598745"/>
                  </a:lnTo>
                  <a:lnTo>
                    <a:pt x="0" y="0"/>
                  </a:lnTo>
                  <a:close/>
                </a:path>
              </a:pathLst>
            </a:custGeom>
            <a:blipFill>
              <a:blip r:embed="rId10">
                <a:extLst>
                  <a:ext uri="{96DAC541-7B7A-43D3-8B79-37D633B846F1}">
                    <asvg:svgBlip xmlns:asvg="http://schemas.microsoft.com/office/drawing/2016/SVG/main" r:embed="rId11"/>
                  </a:ext>
                </a:extLst>
              </a:blip>
              <a:stretch>
                <a:fillRect t="-9871" b="-19432"/>
              </a:stretch>
            </a:blipFill>
          </p:spPr>
          <p:txBody>
            <a:bodyPr/>
            <a:lstStyle/>
            <a:p>
              <a:endParaRPr lang="tr-TR"/>
            </a:p>
          </p:txBody>
        </p:sp>
        <p:sp>
          <p:nvSpPr>
            <p:cNvPr id="17" name="Freeform 17">
              <a:extLst>
                <a:ext uri="{FF2B5EF4-FFF2-40B4-BE49-F238E27FC236}">
                  <a16:creationId xmlns:a16="http://schemas.microsoft.com/office/drawing/2014/main" id="{0A6C9866-CAE5-4ADE-084F-3AF2BAA71687}"/>
                </a:ext>
              </a:extLst>
            </p:cNvPr>
            <p:cNvSpPr/>
            <p:nvPr/>
          </p:nvSpPr>
          <p:spPr>
            <a:xfrm>
              <a:off x="1033319" y="7839929"/>
              <a:ext cx="1561981" cy="1561981"/>
            </a:xfrm>
            <a:custGeom>
              <a:avLst/>
              <a:gdLst/>
              <a:ahLst/>
              <a:cxnLst/>
              <a:rect l="l" t="t" r="r" b="b"/>
              <a:pathLst>
                <a:path w="1561981" h="1561981">
                  <a:moveTo>
                    <a:pt x="0" y="0"/>
                  </a:moveTo>
                  <a:lnTo>
                    <a:pt x="1561981" y="0"/>
                  </a:lnTo>
                  <a:lnTo>
                    <a:pt x="1561981" y="1561982"/>
                  </a:lnTo>
                  <a:lnTo>
                    <a:pt x="0" y="1561982"/>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tr-TR"/>
            </a:p>
          </p:txBody>
        </p:sp>
        <p:sp>
          <p:nvSpPr>
            <p:cNvPr id="18" name="Freeform 18">
              <a:extLst>
                <a:ext uri="{FF2B5EF4-FFF2-40B4-BE49-F238E27FC236}">
                  <a16:creationId xmlns:a16="http://schemas.microsoft.com/office/drawing/2014/main" id="{D2445AE3-D59C-D07F-6872-6BB570D9C32A}"/>
                </a:ext>
              </a:extLst>
            </p:cNvPr>
            <p:cNvSpPr/>
            <p:nvPr/>
          </p:nvSpPr>
          <p:spPr>
            <a:xfrm>
              <a:off x="1049568" y="7865511"/>
              <a:ext cx="1561981" cy="1561981"/>
            </a:xfrm>
            <a:custGeom>
              <a:avLst/>
              <a:gdLst/>
              <a:ahLst/>
              <a:cxnLst/>
              <a:rect l="l" t="t" r="r" b="b"/>
              <a:pathLst>
                <a:path w="1561981" h="1561981">
                  <a:moveTo>
                    <a:pt x="0" y="0"/>
                  </a:moveTo>
                  <a:lnTo>
                    <a:pt x="1561981" y="0"/>
                  </a:lnTo>
                  <a:lnTo>
                    <a:pt x="1561981" y="1561982"/>
                  </a:lnTo>
                  <a:lnTo>
                    <a:pt x="0" y="156198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tr-TR"/>
            </a:p>
          </p:txBody>
        </p:sp>
        <p:sp>
          <p:nvSpPr>
            <p:cNvPr id="19" name="Freeform 19">
              <a:extLst>
                <a:ext uri="{FF2B5EF4-FFF2-40B4-BE49-F238E27FC236}">
                  <a16:creationId xmlns:a16="http://schemas.microsoft.com/office/drawing/2014/main" id="{4F6F4829-C250-1AB9-51EE-B89040D2284A}"/>
                </a:ext>
              </a:extLst>
            </p:cNvPr>
            <p:cNvSpPr/>
            <p:nvPr/>
          </p:nvSpPr>
          <p:spPr>
            <a:xfrm>
              <a:off x="1066343" y="7875210"/>
              <a:ext cx="1489325" cy="1489325"/>
            </a:xfrm>
            <a:custGeom>
              <a:avLst/>
              <a:gdLst/>
              <a:ahLst/>
              <a:cxnLst/>
              <a:rect l="l" t="t" r="r" b="b"/>
              <a:pathLst>
                <a:path w="1489325" h="1489325">
                  <a:moveTo>
                    <a:pt x="0" y="0"/>
                  </a:moveTo>
                  <a:lnTo>
                    <a:pt x="1489326" y="0"/>
                  </a:lnTo>
                  <a:lnTo>
                    <a:pt x="1489326" y="1489325"/>
                  </a:lnTo>
                  <a:lnTo>
                    <a:pt x="0" y="148932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tr-TR"/>
            </a:p>
          </p:txBody>
        </p:sp>
        <p:sp>
          <p:nvSpPr>
            <p:cNvPr id="20" name="Freeform 20">
              <a:extLst>
                <a:ext uri="{FF2B5EF4-FFF2-40B4-BE49-F238E27FC236}">
                  <a16:creationId xmlns:a16="http://schemas.microsoft.com/office/drawing/2014/main" id="{C16E703D-B246-743E-F759-ED01B9B3A601}"/>
                </a:ext>
              </a:extLst>
            </p:cNvPr>
            <p:cNvSpPr/>
            <p:nvPr/>
          </p:nvSpPr>
          <p:spPr>
            <a:xfrm>
              <a:off x="1079616" y="7865511"/>
              <a:ext cx="1515683" cy="1515683"/>
            </a:xfrm>
            <a:custGeom>
              <a:avLst/>
              <a:gdLst/>
              <a:ahLst/>
              <a:cxnLst/>
              <a:rect l="l" t="t" r="r" b="b"/>
              <a:pathLst>
                <a:path w="1515683" h="1515683">
                  <a:moveTo>
                    <a:pt x="0" y="0"/>
                  </a:moveTo>
                  <a:lnTo>
                    <a:pt x="1515684" y="0"/>
                  </a:lnTo>
                  <a:lnTo>
                    <a:pt x="1515684" y="1515684"/>
                  </a:lnTo>
                  <a:lnTo>
                    <a:pt x="0" y="151568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tr-TR"/>
            </a:p>
          </p:txBody>
        </p:sp>
        <p:sp>
          <p:nvSpPr>
            <p:cNvPr id="21" name="Freeform 21">
              <a:extLst>
                <a:ext uri="{FF2B5EF4-FFF2-40B4-BE49-F238E27FC236}">
                  <a16:creationId xmlns:a16="http://schemas.microsoft.com/office/drawing/2014/main" id="{260D1559-CF5E-94E0-4D9B-F927D899B566}"/>
                </a:ext>
              </a:extLst>
            </p:cNvPr>
            <p:cNvSpPr/>
            <p:nvPr/>
          </p:nvSpPr>
          <p:spPr>
            <a:xfrm>
              <a:off x="897645" y="7688006"/>
              <a:ext cx="1831893" cy="1831893"/>
            </a:xfrm>
            <a:custGeom>
              <a:avLst/>
              <a:gdLst/>
              <a:ahLst/>
              <a:cxnLst/>
              <a:rect l="l" t="t" r="r" b="b"/>
              <a:pathLst>
                <a:path w="1831893" h="1831893">
                  <a:moveTo>
                    <a:pt x="0" y="0"/>
                  </a:moveTo>
                  <a:lnTo>
                    <a:pt x="1831894" y="0"/>
                  </a:lnTo>
                  <a:lnTo>
                    <a:pt x="1831894" y="1831894"/>
                  </a:lnTo>
                  <a:lnTo>
                    <a:pt x="0" y="183189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tr-TR"/>
            </a:p>
          </p:txBody>
        </p:sp>
        <p:sp>
          <p:nvSpPr>
            <p:cNvPr id="22" name="Freeform 22">
              <a:extLst>
                <a:ext uri="{FF2B5EF4-FFF2-40B4-BE49-F238E27FC236}">
                  <a16:creationId xmlns:a16="http://schemas.microsoft.com/office/drawing/2014/main" id="{AB3B02FA-83BF-BE74-7CFE-F81AE6BBBCD8}"/>
                </a:ext>
              </a:extLst>
            </p:cNvPr>
            <p:cNvSpPr/>
            <p:nvPr/>
          </p:nvSpPr>
          <p:spPr>
            <a:xfrm>
              <a:off x="894386" y="7730555"/>
              <a:ext cx="1831893" cy="1831893"/>
            </a:xfrm>
            <a:custGeom>
              <a:avLst/>
              <a:gdLst/>
              <a:ahLst/>
              <a:cxnLst/>
              <a:rect l="l" t="t" r="r" b="b"/>
              <a:pathLst>
                <a:path w="1831893" h="1831893">
                  <a:moveTo>
                    <a:pt x="0" y="0"/>
                  </a:moveTo>
                  <a:lnTo>
                    <a:pt x="1831894" y="0"/>
                  </a:lnTo>
                  <a:lnTo>
                    <a:pt x="1831894" y="1831894"/>
                  </a:lnTo>
                  <a:lnTo>
                    <a:pt x="0" y="183189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tr-TR"/>
            </a:p>
          </p:txBody>
        </p:sp>
        <p:sp>
          <p:nvSpPr>
            <p:cNvPr id="23" name="Freeform 23">
              <a:extLst>
                <a:ext uri="{FF2B5EF4-FFF2-40B4-BE49-F238E27FC236}">
                  <a16:creationId xmlns:a16="http://schemas.microsoft.com/office/drawing/2014/main" id="{5B37D489-2A94-3EC1-82F7-40E8C5A71828}"/>
                </a:ext>
              </a:extLst>
            </p:cNvPr>
            <p:cNvSpPr/>
            <p:nvPr/>
          </p:nvSpPr>
          <p:spPr>
            <a:xfrm>
              <a:off x="847658" y="7694523"/>
              <a:ext cx="1881881" cy="1881881"/>
            </a:xfrm>
            <a:custGeom>
              <a:avLst/>
              <a:gdLst/>
              <a:ahLst/>
              <a:cxnLst/>
              <a:rect l="l" t="t" r="r" b="b"/>
              <a:pathLst>
                <a:path w="1881881" h="1881881">
                  <a:moveTo>
                    <a:pt x="0" y="0"/>
                  </a:moveTo>
                  <a:lnTo>
                    <a:pt x="1881881" y="0"/>
                  </a:lnTo>
                  <a:lnTo>
                    <a:pt x="1881881" y="1881881"/>
                  </a:lnTo>
                  <a:lnTo>
                    <a:pt x="0" y="188188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tr-TR"/>
            </a:p>
          </p:txBody>
        </p:sp>
        <p:sp>
          <p:nvSpPr>
            <p:cNvPr id="24" name="Freeform 24">
              <a:extLst>
                <a:ext uri="{FF2B5EF4-FFF2-40B4-BE49-F238E27FC236}">
                  <a16:creationId xmlns:a16="http://schemas.microsoft.com/office/drawing/2014/main" id="{73F0CDFA-0A26-77AE-2E50-A51952D0396E}"/>
                </a:ext>
              </a:extLst>
            </p:cNvPr>
            <p:cNvSpPr/>
            <p:nvPr/>
          </p:nvSpPr>
          <p:spPr>
            <a:xfrm>
              <a:off x="800929" y="7658491"/>
              <a:ext cx="1928609" cy="1928609"/>
            </a:xfrm>
            <a:custGeom>
              <a:avLst/>
              <a:gdLst/>
              <a:ahLst/>
              <a:cxnLst/>
              <a:rect l="l" t="t" r="r" b="b"/>
              <a:pathLst>
                <a:path w="1928609" h="1928609">
                  <a:moveTo>
                    <a:pt x="0" y="0"/>
                  </a:moveTo>
                  <a:lnTo>
                    <a:pt x="1928610" y="0"/>
                  </a:lnTo>
                  <a:lnTo>
                    <a:pt x="1928610" y="1928610"/>
                  </a:lnTo>
                  <a:lnTo>
                    <a:pt x="0" y="192861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tr-TR"/>
            </a:p>
          </p:txBody>
        </p:sp>
        <p:sp>
          <p:nvSpPr>
            <p:cNvPr id="25" name="Freeform 25">
              <a:extLst>
                <a:ext uri="{FF2B5EF4-FFF2-40B4-BE49-F238E27FC236}">
                  <a16:creationId xmlns:a16="http://schemas.microsoft.com/office/drawing/2014/main" id="{8FF6F7E2-74E8-7AC3-181A-AF362C1ED8A2}"/>
                </a:ext>
              </a:extLst>
            </p:cNvPr>
            <p:cNvSpPr/>
            <p:nvPr/>
          </p:nvSpPr>
          <p:spPr>
            <a:xfrm>
              <a:off x="985321" y="7799103"/>
              <a:ext cx="1653999" cy="1653999"/>
            </a:xfrm>
            <a:custGeom>
              <a:avLst/>
              <a:gdLst/>
              <a:ahLst/>
              <a:cxnLst/>
              <a:rect l="l" t="t" r="r" b="b"/>
              <a:pathLst>
                <a:path w="1653999" h="1653999">
                  <a:moveTo>
                    <a:pt x="0" y="0"/>
                  </a:moveTo>
                  <a:lnTo>
                    <a:pt x="1653999" y="0"/>
                  </a:lnTo>
                  <a:lnTo>
                    <a:pt x="1653999" y="1653998"/>
                  </a:lnTo>
                  <a:lnTo>
                    <a:pt x="0" y="1653998"/>
                  </a:lnTo>
                  <a:lnTo>
                    <a:pt x="0" y="0"/>
                  </a:lnTo>
                  <a:close/>
                </a:path>
              </a:pathLst>
            </a:custGeom>
            <a:blipFill>
              <a:blip r:embed="rId4">
                <a:alphaModFix amt="77000"/>
                <a:extLst>
                  <a:ext uri="{96DAC541-7B7A-43D3-8B79-37D633B846F1}">
                    <asvg:svgBlip xmlns:asvg="http://schemas.microsoft.com/office/drawing/2016/SVG/main" r:embed="rId5"/>
                  </a:ext>
                </a:extLst>
              </a:blip>
              <a:stretch>
                <a:fillRect/>
              </a:stretch>
            </a:blipFill>
          </p:spPr>
          <p:txBody>
            <a:bodyPr/>
            <a:lstStyle/>
            <a:p>
              <a:endParaRPr lang="tr-TR"/>
            </a:p>
          </p:txBody>
        </p:sp>
        <p:sp>
          <p:nvSpPr>
            <p:cNvPr id="26" name="Freeform 26">
              <a:extLst>
                <a:ext uri="{FF2B5EF4-FFF2-40B4-BE49-F238E27FC236}">
                  <a16:creationId xmlns:a16="http://schemas.microsoft.com/office/drawing/2014/main" id="{2FA63072-969A-519A-A6F6-B597DDACFC54}"/>
                </a:ext>
              </a:extLst>
            </p:cNvPr>
            <p:cNvSpPr/>
            <p:nvPr/>
          </p:nvSpPr>
          <p:spPr>
            <a:xfrm>
              <a:off x="1928589" y="7978758"/>
              <a:ext cx="308004" cy="465790"/>
            </a:xfrm>
            <a:custGeom>
              <a:avLst/>
              <a:gdLst/>
              <a:ahLst/>
              <a:cxnLst/>
              <a:rect l="l" t="t" r="r" b="b"/>
              <a:pathLst>
                <a:path w="308004" h="465790">
                  <a:moveTo>
                    <a:pt x="0" y="0"/>
                  </a:moveTo>
                  <a:lnTo>
                    <a:pt x="308004" y="0"/>
                  </a:lnTo>
                  <a:lnTo>
                    <a:pt x="308004" y="465790"/>
                  </a:lnTo>
                  <a:lnTo>
                    <a:pt x="0" y="46579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tr-TR"/>
            </a:p>
          </p:txBody>
        </p:sp>
        <p:sp>
          <p:nvSpPr>
            <p:cNvPr id="27" name="Freeform 27">
              <a:extLst>
                <a:ext uri="{FF2B5EF4-FFF2-40B4-BE49-F238E27FC236}">
                  <a16:creationId xmlns:a16="http://schemas.microsoft.com/office/drawing/2014/main" id="{0958D3DE-DAFF-9150-0CC4-68B840138B4F}"/>
                </a:ext>
              </a:extLst>
            </p:cNvPr>
            <p:cNvSpPr/>
            <p:nvPr/>
          </p:nvSpPr>
          <p:spPr>
            <a:xfrm>
              <a:off x="932628" y="7721942"/>
              <a:ext cx="1795861" cy="1795861"/>
            </a:xfrm>
            <a:custGeom>
              <a:avLst/>
              <a:gdLst/>
              <a:ahLst/>
              <a:cxnLst/>
              <a:rect l="l" t="t" r="r" b="b"/>
              <a:pathLst>
                <a:path w="1795861" h="1795861">
                  <a:moveTo>
                    <a:pt x="0" y="0"/>
                  </a:moveTo>
                  <a:lnTo>
                    <a:pt x="1795861" y="0"/>
                  </a:lnTo>
                  <a:lnTo>
                    <a:pt x="1795861" y="1795861"/>
                  </a:lnTo>
                  <a:lnTo>
                    <a:pt x="0" y="179586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tr-TR"/>
            </a:p>
          </p:txBody>
        </p:sp>
        <p:sp>
          <p:nvSpPr>
            <p:cNvPr id="28" name="Freeform 28">
              <a:extLst>
                <a:ext uri="{FF2B5EF4-FFF2-40B4-BE49-F238E27FC236}">
                  <a16:creationId xmlns:a16="http://schemas.microsoft.com/office/drawing/2014/main" id="{47D64694-C99F-55B8-58B7-B6070744AE61}"/>
                </a:ext>
              </a:extLst>
            </p:cNvPr>
            <p:cNvSpPr/>
            <p:nvPr/>
          </p:nvSpPr>
          <p:spPr>
            <a:xfrm>
              <a:off x="946010" y="7757229"/>
              <a:ext cx="1736599" cy="1736599"/>
            </a:xfrm>
            <a:custGeom>
              <a:avLst/>
              <a:gdLst/>
              <a:ahLst/>
              <a:cxnLst/>
              <a:rect l="l" t="t" r="r" b="b"/>
              <a:pathLst>
                <a:path w="1736599" h="1736599">
                  <a:moveTo>
                    <a:pt x="0" y="0"/>
                  </a:moveTo>
                  <a:lnTo>
                    <a:pt x="1736599" y="0"/>
                  </a:lnTo>
                  <a:lnTo>
                    <a:pt x="1736599" y="1736599"/>
                  </a:lnTo>
                  <a:lnTo>
                    <a:pt x="0" y="173659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tr-TR"/>
            </a:p>
          </p:txBody>
        </p:sp>
        <p:grpSp>
          <p:nvGrpSpPr>
            <p:cNvPr id="29" name="Group 29">
              <a:extLst>
                <a:ext uri="{FF2B5EF4-FFF2-40B4-BE49-F238E27FC236}">
                  <a16:creationId xmlns:a16="http://schemas.microsoft.com/office/drawing/2014/main" id="{B31213F8-56DA-BEE2-E363-1685DA900BF0}"/>
                </a:ext>
              </a:extLst>
            </p:cNvPr>
            <p:cNvGrpSpPr/>
            <p:nvPr/>
          </p:nvGrpSpPr>
          <p:grpSpPr>
            <a:xfrm rot="-2431608">
              <a:off x="932628" y="7721281"/>
              <a:ext cx="365736" cy="288460"/>
              <a:chOff x="0" y="0"/>
              <a:chExt cx="96326" cy="75973"/>
            </a:xfrm>
          </p:grpSpPr>
          <p:sp>
            <p:nvSpPr>
              <p:cNvPr id="30" name="Freeform 30">
                <a:extLst>
                  <a:ext uri="{FF2B5EF4-FFF2-40B4-BE49-F238E27FC236}">
                    <a16:creationId xmlns:a16="http://schemas.microsoft.com/office/drawing/2014/main" id="{562201FB-8996-F889-59EE-F37AE0792294}"/>
                  </a:ext>
                </a:extLst>
              </p:cNvPr>
              <p:cNvSpPr/>
              <p:nvPr/>
            </p:nvSpPr>
            <p:spPr>
              <a:xfrm>
                <a:off x="0" y="0"/>
                <a:ext cx="96326" cy="75973"/>
              </a:xfrm>
              <a:custGeom>
                <a:avLst/>
                <a:gdLst/>
                <a:ahLst/>
                <a:cxnLst/>
                <a:rect l="l" t="t" r="r" b="b"/>
                <a:pathLst>
                  <a:path w="96326" h="75973">
                    <a:moveTo>
                      <a:pt x="0" y="0"/>
                    </a:moveTo>
                    <a:lnTo>
                      <a:pt x="96326" y="0"/>
                    </a:lnTo>
                    <a:lnTo>
                      <a:pt x="96326" y="75973"/>
                    </a:lnTo>
                    <a:lnTo>
                      <a:pt x="0" y="75973"/>
                    </a:lnTo>
                    <a:close/>
                  </a:path>
                </a:pathLst>
              </a:custGeom>
              <a:solidFill>
                <a:srgbClr val="FEF2C9"/>
              </a:solidFill>
            </p:spPr>
            <p:txBody>
              <a:bodyPr/>
              <a:lstStyle/>
              <a:p>
                <a:endParaRPr lang="tr-TR"/>
              </a:p>
            </p:txBody>
          </p:sp>
          <p:sp>
            <p:nvSpPr>
              <p:cNvPr id="31" name="TextBox 31">
                <a:extLst>
                  <a:ext uri="{FF2B5EF4-FFF2-40B4-BE49-F238E27FC236}">
                    <a16:creationId xmlns:a16="http://schemas.microsoft.com/office/drawing/2014/main" id="{DBFC4E8F-830B-789E-0AAC-70D16FAE94D8}"/>
                  </a:ext>
                </a:extLst>
              </p:cNvPr>
              <p:cNvSpPr txBox="1"/>
              <p:nvPr/>
            </p:nvSpPr>
            <p:spPr>
              <a:xfrm>
                <a:off x="0" y="-38100"/>
                <a:ext cx="96326" cy="114073"/>
              </a:xfrm>
              <a:prstGeom prst="rect">
                <a:avLst/>
              </a:prstGeom>
            </p:spPr>
            <p:txBody>
              <a:bodyPr lIns="50800" tIns="50800" rIns="50800" bIns="50800" rtlCol="0" anchor="ctr"/>
              <a:lstStyle/>
              <a:p>
                <a:pPr algn="ctr">
                  <a:lnSpc>
                    <a:spcPts val="2659"/>
                  </a:lnSpc>
                </a:pPr>
                <a:endParaRPr/>
              </a:p>
            </p:txBody>
          </p:sp>
        </p:grpSp>
        <p:grpSp>
          <p:nvGrpSpPr>
            <p:cNvPr id="32" name="Group 32">
              <a:extLst>
                <a:ext uri="{FF2B5EF4-FFF2-40B4-BE49-F238E27FC236}">
                  <a16:creationId xmlns:a16="http://schemas.microsoft.com/office/drawing/2014/main" id="{141A1194-FDE1-B171-4180-C850D7D57E58}"/>
                </a:ext>
              </a:extLst>
            </p:cNvPr>
            <p:cNvGrpSpPr/>
            <p:nvPr/>
          </p:nvGrpSpPr>
          <p:grpSpPr>
            <a:xfrm rot="-2510793">
              <a:off x="2400864" y="9213431"/>
              <a:ext cx="365736" cy="288460"/>
              <a:chOff x="0" y="0"/>
              <a:chExt cx="96326" cy="75973"/>
            </a:xfrm>
          </p:grpSpPr>
          <p:sp>
            <p:nvSpPr>
              <p:cNvPr id="33" name="Freeform 33">
                <a:extLst>
                  <a:ext uri="{FF2B5EF4-FFF2-40B4-BE49-F238E27FC236}">
                    <a16:creationId xmlns:a16="http://schemas.microsoft.com/office/drawing/2014/main" id="{A235935B-CA78-4532-80C5-BBEA4B4EE3B7}"/>
                  </a:ext>
                </a:extLst>
              </p:cNvPr>
              <p:cNvSpPr/>
              <p:nvPr/>
            </p:nvSpPr>
            <p:spPr>
              <a:xfrm>
                <a:off x="0" y="0"/>
                <a:ext cx="96326" cy="75973"/>
              </a:xfrm>
              <a:custGeom>
                <a:avLst/>
                <a:gdLst/>
                <a:ahLst/>
                <a:cxnLst/>
                <a:rect l="l" t="t" r="r" b="b"/>
                <a:pathLst>
                  <a:path w="96326" h="75973">
                    <a:moveTo>
                      <a:pt x="0" y="0"/>
                    </a:moveTo>
                    <a:lnTo>
                      <a:pt x="96326" y="0"/>
                    </a:lnTo>
                    <a:lnTo>
                      <a:pt x="96326" y="75973"/>
                    </a:lnTo>
                    <a:lnTo>
                      <a:pt x="0" y="75973"/>
                    </a:lnTo>
                    <a:close/>
                  </a:path>
                </a:pathLst>
              </a:custGeom>
              <a:solidFill>
                <a:srgbClr val="FEF2C9"/>
              </a:solidFill>
            </p:spPr>
            <p:txBody>
              <a:bodyPr/>
              <a:lstStyle/>
              <a:p>
                <a:endParaRPr lang="tr-TR"/>
              </a:p>
            </p:txBody>
          </p:sp>
          <p:sp>
            <p:nvSpPr>
              <p:cNvPr id="34" name="TextBox 34">
                <a:extLst>
                  <a:ext uri="{FF2B5EF4-FFF2-40B4-BE49-F238E27FC236}">
                    <a16:creationId xmlns:a16="http://schemas.microsoft.com/office/drawing/2014/main" id="{9E5F60A0-4C29-20A2-0AC6-EA850CABD412}"/>
                  </a:ext>
                </a:extLst>
              </p:cNvPr>
              <p:cNvSpPr txBox="1"/>
              <p:nvPr/>
            </p:nvSpPr>
            <p:spPr>
              <a:xfrm>
                <a:off x="0" y="-38100"/>
                <a:ext cx="96326" cy="114073"/>
              </a:xfrm>
              <a:prstGeom prst="rect">
                <a:avLst/>
              </a:prstGeom>
            </p:spPr>
            <p:txBody>
              <a:bodyPr lIns="50800" tIns="50800" rIns="50800" bIns="50800" rtlCol="0" anchor="ctr"/>
              <a:lstStyle/>
              <a:p>
                <a:pPr algn="ctr">
                  <a:lnSpc>
                    <a:spcPts val="2659"/>
                  </a:lnSpc>
                </a:pPr>
                <a:endParaRPr/>
              </a:p>
            </p:txBody>
          </p:sp>
        </p:grpSp>
        <p:sp>
          <p:nvSpPr>
            <p:cNvPr id="39" name="TextBox 50">
              <a:extLst>
                <a:ext uri="{FF2B5EF4-FFF2-40B4-BE49-F238E27FC236}">
                  <a16:creationId xmlns:a16="http://schemas.microsoft.com/office/drawing/2014/main" id="{F94D0738-1371-008B-F7D3-B831D61770FA}"/>
                </a:ext>
              </a:extLst>
            </p:cNvPr>
            <p:cNvSpPr txBox="1"/>
            <p:nvPr/>
          </p:nvSpPr>
          <p:spPr>
            <a:xfrm>
              <a:off x="3461302" y="8159903"/>
              <a:ext cx="6788836" cy="1776577"/>
            </a:xfrm>
            <a:prstGeom prst="rect">
              <a:avLst/>
            </a:prstGeom>
          </p:spPr>
          <p:txBody>
            <a:bodyPr wrap="square" lIns="0" tIns="0" rIns="0" bIns="0" rtlCol="0" anchor="t">
              <a:spAutoFit/>
            </a:bodyPr>
            <a:lstStyle/>
            <a:p>
              <a:pPr marL="342900" lvl="0" indent="-342900" algn="just">
                <a:lnSpc>
                  <a:spcPts val="2295"/>
                </a:lnSpc>
                <a:spcBef>
                  <a:spcPct val="0"/>
                </a:spcBef>
                <a:buFont typeface="Arial" panose="020B0604020202020204" pitchFamily="34" charset="0"/>
                <a:buChar char="•"/>
              </a:pPr>
              <a:r>
                <a:rPr lang="en-US" sz="2200" spc="27" dirty="0">
                  <a:solidFill>
                    <a:srgbClr val="1C2120"/>
                  </a:solidFill>
                  <a:latin typeface="DM Sans"/>
                  <a:ea typeface="DM Sans"/>
                  <a:cs typeface="DM Sans"/>
                  <a:sym typeface="DM Sans"/>
                </a:rPr>
                <a:t>Multi‑layer data (satellite, sensors, grid, </a:t>
              </a:r>
            </a:p>
            <a:p>
              <a:pPr marL="342900" lvl="0" indent="-342900" algn="just">
                <a:lnSpc>
                  <a:spcPts val="2295"/>
                </a:lnSpc>
                <a:spcBef>
                  <a:spcPct val="0"/>
                </a:spcBef>
                <a:buFont typeface="Arial" panose="020B0604020202020204" pitchFamily="34" charset="0"/>
                <a:buChar char="•"/>
              </a:pPr>
              <a:r>
                <a:rPr lang="en-US" sz="2200" spc="27" dirty="0">
                  <a:solidFill>
                    <a:srgbClr val="1C2120"/>
                  </a:solidFill>
                  <a:latin typeface="DM Sans"/>
                  <a:ea typeface="DM Sans"/>
                  <a:cs typeface="DM Sans"/>
                  <a:sym typeface="DM Sans"/>
                </a:rPr>
                <a:t>land)</a:t>
              </a:r>
            </a:p>
            <a:p>
              <a:pPr marL="342900" lvl="0" indent="-342900" algn="just">
                <a:lnSpc>
                  <a:spcPts val="2295"/>
                </a:lnSpc>
                <a:spcBef>
                  <a:spcPct val="0"/>
                </a:spcBef>
                <a:buFont typeface="Arial" panose="020B0604020202020204" pitchFamily="34" charset="0"/>
                <a:buChar char="•"/>
              </a:pPr>
              <a:r>
                <a:rPr lang="en-US" sz="2200" spc="27" dirty="0">
                  <a:solidFill>
                    <a:srgbClr val="1C2120"/>
                  </a:solidFill>
                  <a:latin typeface="DM Sans"/>
                  <a:ea typeface="DM Sans"/>
                  <a:cs typeface="DM Sans"/>
                  <a:sym typeface="DM Sans"/>
                </a:rPr>
                <a:t>AHP weighting</a:t>
              </a:r>
            </a:p>
            <a:p>
              <a:pPr marL="342900" lvl="0" indent="-342900" algn="just">
                <a:lnSpc>
                  <a:spcPts val="2295"/>
                </a:lnSpc>
                <a:spcBef>
                  <a:spcPct val="0"/>
                </a:spcBef>
                <a:buFont typeface="Arial" panose="020B0604020202020204" pitchFamily="34" charset="0"/>
                <a:buChar char="•"/>
              </a:pPr>
              <a:r>
                <a:rPr lang="en-US" sz="2200" spc="27" dirty="0">
                  <a:solidFill>
                    <a:srgbClr val="1C2120"/>
                  </a:solidFill>
                  <a:latin typeface="DM Sans"/>
                  <a:ea typeface="DM Sans"/>
                  <a:cs typeface="DM Sans"/>
                  <a:sym typeface="DM Sans"/>
                </a:rPr>
                <a:t>Spatial overlays</a:t>
              </a:r>
            </a:p>
            <a:p>
              <a:pPr marL="342900" lvl="0" indent="-342900" algn="just">
                <a:lnSpc>
                  <a:spcPts val="2295"/>
                </a:lnSpc>
                <a:spcBef>
                  <a:spcPct val="0"/>
                </a:spcBef>
                <a:buFont typeface="Arial" panose="020B0604020202020204" pitchFamily="34" charset="0"/>
                <a:buChar char="•"/>
              </a:pPr>
              <a:r>
                <a:rPr lang="en-US" sz="2200" spc="27" dirty="0">
                  <a:solidFill>
                    <a:srgbClr val="1C2120"/>
                  </a:solidFill>
                  <a:latin typeface="DM Sans"/>
                  <a:ea typeface="DM Sans"/>
                  <a:cs typeface="DM Sans"/>
                  <a:sym typeface="DM Sans"/>
                </a:rPr>
                <a:t>Suitability maps</a:t>
              </a:r>
            </a:p>
            <a:p>
              <a:pPr marL="342900" lvl="0" indent="-342900" algn="just">
                <a:lnSpc>
                  <a:spcPts val="2295"/>
                </a:lnSpc>
                <a:spcBef>
                  <a:spcPct val="0"/>
                </a:spcBef>
                <a:buFont typeface="Arial" panose="020B0604020202020204" pitchFamily="34" charset="0"/>
                <a:buChar char="•"/>
              </a:pPr>
              <a:r>
                <a:rPr lang="en-US" sz="2200" spc="27" dirty="0">
                  <a:solidFill>
                    <a:srgbClr val="1C2120"/>
                  </a:solidFill>
                  <a:latin typeface="DM Sans"/>
                  <a:ea typeface="DM Sans"/>
                  <a:cs typeface="DM Sans"/>
                  <a:sym typeface="DM Sans"/>
                </a:rPr>
                <a:t>3D scenarios</a:t>
              </a:r>
              <a:endParaRPr lang="en-US" sz="2200" u="none" spc="27" dirty="0">
                <a:solidFill>
                  <a:srgbClr val="1C2120"/>
                </a:solidFill>
                <a:latin typeface="DM Sans"/>
                <a:ea typeface="DM Sans"/>
                <a:cs typeface="DM Sans"/>
                <a:sym typeface="DM Sans"/>
              </a:endParaRPr>
            </a:p>
          </p:txBody>
        </p:sp>
        <p:sp>
          <p:nvSpPr>
            <p:cNvPr id="40" name="TextBox 51">
              <a:extLst>
                <a:ext uri="{FF2B5EF4-FFF2-40B4-BE49-F238E27FC236}">
                  <a16:creationId xmlns:a16="http://schemas.microsoft.com/office/drawing/2014/main" id="{C85B5658-9FDA-F615-16A2-18C79738AE1E}"/>
                </a:ext>
              </a:extLst>
            </p:cNvPr>
            <p:cNvSpPr txBox="1"/>
            <p:nvPr/>
          </p:nvSpPr>
          <p:spPr>
            <a:xfrm>
              <a:off x="2997066" y="7910261"/>
              <a:ext cx="4246754" cy="176459"/>
            </a:xfrm>
            <a:prstGeom prst="rect">
              <a:avLst/>
            </a:prstGeom>
          </p:spPr>
          <p:txBody>
            <a:bodyPr lIns="0" tIns="0" rIns="0" bIns="0" rtlCol="0" anchor="t">
              <a:spAutoFit/>
            </a:bodyPr>
            <a:lstStyle/>
            <a:p>
              <a:pPr marL="0" lvl="0" indent="0" algn="ctr">
                <a:lnSpc>
                  <a:spcPts val="1000"/>
                </a:lnSpc>
              </a:pPr>
              <a:r>
                <a:rPr lang="en-US" sz="2400" b="1" dirty="0">
                  <a:solidFill>
                    <a:srgbClr val="000000"/>
                  </a:solidFill>
                  <a:latin typeface="Codec Pro Bold"/>
                  <a:ea typeface="Codec Pro Bold"/>
                  <a:cs typeface="Codec Pro Bold"/>
                  <a:sym typeface="Codec Pro Bold"/>
                </a:rPr>
                <a:t>GIS-Based Approach</a:t>
              </a:r>
            </a:p>
          </p:txBody>
        </p:sp>
      </p:grpSp>
      <p:sp>
        <p:nvSpPr>
          <p:cNvPr id="191" name="TextBox 4">
            <a:extLst>
              <a:ext uri="{FF2B5EF4-FFF2-40B4-BE49-F238E27FC236}">
                <a16:creationId xmlns:a16="http://schemas.microsoft.com/office/drawing/2014/main" id="{90B51CC9-A59F-2DA2-8600-C2BF72FAF63D}"/>
              </a:ext>
            </a:extLst>
          </p:cNvPr>
          <p:cNvSpPr txBox="1"/>
          <p:nvPr/>
        </p:nvSpPr>
        <p:spPr>
          <a:xfrm>
            <a:off x="9372601" y="6847380"/>
            <a:ext cx="7772400" cy="956113"/>
          </a:xfrm>
          <a:prstGeom prst="rect">
            <a:avLst/>
          </a:prstGeom>
        </p:spPr>
        <p:txBody>
          <a:bodyPr lIns="50800" tIns="50800" rIns="50800" bIns="50800" rtlCol="0" anchor="ctr"/>
          <a:lstStyle/>
          <a:p>
            <a:pPr algn="ctr">
              <a:lnSpc>
                <a:spcPts val="1925"/>
              </a:lnSpc>
            </a:pPr>
            <a:endParaRPr/>
          </a:p>
        </p:txBody>
      </p:sp>
      <p:grpSp>
        <p:nvGrpSpPr>
          <p:cNvPr id="231" name="Grup 230">
            <a:extLst>
              <a:ext uri="{FF2B5EF4-FFF2-40B4-BE49-F238E27FC236}">
                <a16:creationId xmlns:a16="http://schemas.microsoft.com/office/drawing/2014/main" id="{7AB46E04-CE31-7FD8-E542-AB3AA5BB5D53}"/>
              </a:ext>
            </a:extLst>
          </p:cNvPr>
          <p:cNvGrpSpPr/>
          <p:nvPr/>
        </p:nvGrpSpPr>
        <p:grpSpPr>
          <a:xfrm>
            <a:off x="10002520" y="6443980"/>
            <a:ext cx="1165458" cy="1141532"/>
            <a:chOff x="9374494" y="4243782"/>
            <a:chExt cx="1165458" cy="1141532"/>
          </a:xfrm>
        </p:grpSpPr>
        <p:sp>
          <p:nvSpPr>
            <p:cNvPr id="195" name="Freeform 17">
              <a:extLst>
                <a:ext uri="{FF2B5EF4-FFF2-40B4-BE49-F238E27FC236}">
                  <a16:creationId xmlns:a16="http://schemas.microsoft.com/office/drawing/2014/main" id="{26453F98-EFCE-FC8A-9EF1-48ECD03366B7}"/>
                </a:ext>
              </a:extLst>
            </p:cNvPr>
            <p:cNvSpPr/>
            <p:nvPr/>
          </p:nvSpPr>
          <p:spPr>
            <a:xfrm>
              <a:off x="9448800" y="4533900"/>
              <a:ext cx="1016838" cy="633684"/>
            </a:xfrm>
            <a:custGeom>
              <a:avLst/>
              <a:gdLst/>
              <a:ahLst/>
              <a:cxnLst/>
              <a:rect l="l" t="t" r="r" b="b"/>
              <a:pathLst>
                <a:path w="865246" h="550512">
                  <a:moveTo>
                    <a:pt x="0" y="0"/>
                  </a:moveTo>
                  <a:lnTo>
                    <a:pt x="865245" y="0"/>
                  </a:lnTo>
                  <a:lnTo>
                    <a:pt x="865245" y="550512"/>
                  </a:lnTo>
                  <a:lnTo>
                    <a:pt x="0" y="55051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tr-TR">
                <a:latin typeface="DM Sans" pitchFamily="2" charset="0"/>
              </a:endParaRPr>
            </a:p>
          </p:txBody>
        </p:sp>
        <p:sp>
          <p:nvSpPr>
            <p:cNvPr id="196" name="Freeform 18">
              <a:extLst>
                <a:ext uri="{FF2B5EF4-FFF2-40B4-BE49-F238E27FC236}">
                  <a16:creationId xmlns:a16="http://schemas.microsoft.com/office/drawing/2014/main" id="{54E790E5-30CA-5045-1594-636B46A64AAF}"/>
                </a:ext>
              </a:extLst>
            </p:cNvPr>
            <p:cNvSpPr/>
            <p:nvPr/>
          </p:nvSpPr>
          <p:spPr>
            <a:xfrm>
              <a:off x="9374494" y="4243782"/>
              <a:ext cx="1165458" cy="1141532"/>
            </a:xfrm>
            <a:custGeom>
              <a:avLst/>
              <a:gdLst/>
              <a:ahLst/>
              <a:cxnLst/>
              <a:rect l="l" t="t" r="r" b="b"/>
              <a:pathLst>
                <a:path w="991706" h="991706">
                  <a:moveTo>
                    <a:pt x="0" y="0"/>
                  </a:moveTo>
                  <a:lnTo>
                    <a:pt x="991705" y="0"/>
                  </a:lnTo>
                  <a:lnTo>
                    <a:pt x="991705" y="991705"/>
                  </a:lnTo>
                  <a:lnTo>
                    <a:pt x="0" y="9917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tr-TR">
                <a:latin typeface="DM Sans" pitchFamily="2" charset="0"/>
              </a:endParaRPr>
            </a:p>
          </p:txBody>
        </p:sp>
      </p:grpSp>
      <p:sp>
        <p:nvSpPr>
          <p:cNvPr id="198" name="TextBox 27">
            <a:extLst>
              <a:ext uri="{FF2B5EF4-FFF2-40B4-BE49-F238E27FC236}">
                <a16:creationId xmlns:a16="http://schemas.microsoft.com/office/drawing/2014/main" id="{CB512F37-477F-9253-ADC4-43E711136D57}"/>
              </a:ext>
            </a:extLst>
          </p:cNvPr>
          <p:cNvSpPr txBox="1"/>
          <p:nvPr/>
        </p:nvSpPr>
        <p:spPr>
          <a:xfrm>
            <a:off x="11353800" y="6743700"/>
            <a:ext cx="5410200" cy="384592"/>
          </a:xfrm>
          <a:prstGeom prst="rect">
            <a:avLst/>
          </a:prstGeom>
        </p:spPr>
        <p:txBody>
          <a:bodyPr wrap="square" lIns="0" tIns="0" rIns="0" bIns="0" rtlCol="0" anchor="t">
            <a:spAutoFit/>
          </a:bodyPr>
          <a:lstStyle/>
          <a:p>
            <a:pPr marL="0" lvl="0" indent="0" algn="l"/>
            <a:r>
              <a:rPr lang="en-US" sz="2499" b="1" dirty="0">
                <a:solidFill>
                  <a:srgbClr val="000000"/>
                </a:solidFill>
                <a:latin typeface="DM Sans" pitchFamily="2" charset="0"/>
                <a:ea typeface="Codec Pro Bold"/>
                <a:cs typeface="Codec Pro Bold"/>
                <a:sym typeface="Codec Pro Bold"/>
              </a:rPr>
              <a:t>WITHOUT PV - New Site Selection</a:t>
            </a:r>
          </a:p>
        </p:txBody>
      </p:sp>
      <p:sp>
        <p:nvSpPr>
          <p:cNvPr id="194" name="TextBox 16">
            <a:extLst>
              <a:ext uri="{FF2B5EF4-FFF2-40B4-BE49-F238E27FC236}">
                <a16:creationId xmlns:a16="http://schemas.microsoft.com/office/drawing/2014/main" id="{2BB2DAF1-80B8-18F3-59E3-0F55AA8F983C}"/>
              </a:ext>
            </a:extLst>
          </p:cNvPr>
          <p:cNvSpPr txBox="1"/>
          <p:nvPr/>
        </p:nvSpPr>
        <p:spPr>
          <a:xfrm>
            <a:off x="8458203" y="6313979"/>
            <a:ext cx="7800946" cy="956113"/>
          </a:xfrm>
          <a:prstGeom prst="rect">
            <a:avLst/>
          </a:prstGeom>
        </p:spPr>
        <p:txBody>
          <a:bodyPr lIns="50800" tIns="50800" rIns="50800" bIns="50800" rtlCol="0" anchor="ctr"/>
          <a:lstStyle/>
          <a:p>
            <a:pPr algn="ctr">
              <a:lnSpc>
                <a:spcPts val="1925"/>
              </a:lnSpc>
            </a:pPr>
            <a:endParaRPr dirty="0"/>
          </a:p>
        </p:txBody>
      </p:sp>
      <p:sp>
        <p:nvSpPr>
          <p:cNvPr id="197" name="Freeform 19">
            <a:extLst>
              <a:ext uri="{FF2B5EF4-FFF2-40B4-BE49-F238E27FC236}">
                <a16:creationId xmlns:a16="http://schemas.microsoft.com/office/drawing/2014/main" id="{E6469699-CA33-4F81-9B76-6A3EAC610A71}"/>
              </a:ext>
            </a:extLst>
          </p:cNvPr>
          <p:cNvSpPr/>
          <p:nvPr/>
        </p:nvSpPr>
        <p:spPr>
          <a:xfrm>
            <a:off x="9906000" y="3009900"/>
            <a:ext cx="1184366" cy="1150192"/>
          </a:xfrm>
          <a:custGeom>
            <a:avLst/>
            <a:gdLst/>
            <a:ahLst/>
            <a:cxnLst/>
            <a:rect l="l" t="t" r="r" b="b"/>
            <a:pathLst>
              <a:path w="991706" h="991706">
                <a:moveTo>
                  <a:pt x="0" y="0"/>
                </a:moveTo>
                <a:lnTo>
                  <a:pt x="991706" y="0"/>
                </a:lnTo>
                <a:lnTo>
                  <a:pt x="991706" y="991705"/>
                </a:lnTo>
                <a:lnTo>
                  <a:pt x="0" y="9917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tr-TR">
              <a:latin typeface="DM Sans" pitchFamily="2" charset="0"/>
            </a:endParaRPr>
          </a:p>
        </p:txBody>
      </p:sp>
      <p:sp>
        <p:nvSpPr>
          <p:cNvPr id="199" name="TextBox 29">
            <a:extLst>
              <a:ext uri="{FF2B5EF4-FFF2-40B4-BE49-F238E27FC236}">
                <a16:creationId xmlns:a16="http://schemas.microsoft.com/office/drawing/2014/main" id="{973B541B-8BE2-DF2B-2A83-AC92B752E10F}"/>
              </a:ext>
            </a:extLst>
          </p:cNvPr>
          <p:cNvSpPr txBox="1"/>
          <p:nvPr/>
        </p:nvSpPr>
        <p:spPr>
          <a:xfrm>
            <a:off x="11277600" y="3314700"/>
            <a:ext cx="6019800" cy="216598"/>
          </a:xfrm>
          <a:prstGeom prst="rect">
            <a:avLst/>
          </a:prstGeom>
        </p:spPr>
        <p:txBody>
          <a:bodyPr wrap="square" lIns="0" tIns="0" rIns="0" bIns="0" rtlCol="0" anchor="t">
            <a:spAutoFit/>
          </a:bodyPr>
          <a:lstStyle/>
          <a:p>
            <a:pPr marL="0" lvl="0" indent="0" algn="l">
              <a:lnSpc>
                <a:spcPts val="1274"/>
              </a:lnSpc>
            </a:pPr>
            <a:r>
              <a:rPr lang="en-US" sz="2499" b="1" dirty="0">
                <a:solidFill>
                  <a:srgbClr val="000000"/>
                </a:solidFill>
                <a:latin typeface="DM Sans" pitchFamily="2" charset="0"/>
                <a:ea typeface="Codec Pro Bold"/>
                <a:cs typeface="Codec Pro Bold"/>
                <a:sym typeface="Codec Pro Bold"/>
              </a:rPr>
              <a:t>WITH PV - Existing Asset Performance</a:t>
            </a:r>
          </a:p>
        </p:txBody>
      </p:sp>
      <p:grpSp>
        <p:nvGrpSpPr>
          <p:cNvPr id="201" name="Group 20">
            <a:extLst>
              <a:ext uri="{FF2B5EF4-FFF2-40B4-BE49-F238E27FC236}">
                <a16:creationId xmlns:a16="http://schemas.microsoft.com/office/drawing/2014/main" id="{612622AB-022F-FD14-2D34-28DDED89A901}"/>
              </a:ext>
            </a:extLst>
          </p:cNvPr>
          <p:cNvGrpSpPr/>
          <p:nvPr/>
        </p:nvGrpSpPr>
        <p:grpSpPr>
          <a:xfrm>
            <a:off x="9979577" y="3107322"/>
            <a:ext cx="1070716" cy="887892"/>
            <a:chOff x="-591647" y="-3217759"/>
            <a:chExt cx="1872677" cy="1552916"/>
          </a:xfrm>
        </p:grpSpPr>
        <p:sp>
          <p:nvSpPr>
            <p:cNvPr id="202" name="Freeform 21">
              <a:extLst>
                <a:ext uri="{FF2B5EF4-FFF2-40B4-BE49-F238E27FC236}">
                  <a16:creationId xmlns:a16="http://schemas.microsoft.com/office/drawing/2014/main" id="{68B6482D-D5B6-72E4-6072-C48FF9ACA79E}"/>
                </a:ext>
              </a:extLst>
            </p:cNvPr>
            <p:cNvSpPr/>
            <p:nvPr/>
          </p:nvSpPr>
          <p:spPr>
            <a:xfrm>
              <a:off x="-591647" y="-2912960"/>
              <a:ext cx="1872677" cy="1248117"/>
            </a:xfrm>
            <a:custGeom>
              <a:avLst/>
              <a:gdLst/>
              <a:ahLst/>
              <a:cxnLst/>
              <a:rect l="l" t="t" r="r" b="b"/>
              <a:pathLst>
                <a:path w="1195392" h="760568">
                  <a:moveTo>
                    <a:pt x="0" y="0"/>
                  </a:moveTo>
                  <a:lnTo>
                    <a:pt x="1195392" y="0"/>
                  </a:lnTo>
                  <a:lnTo>
                    <a:pt x="1195392" y="760568"/>
                  </a:lnTo>
                  <a:lnTo>
                    <a:pt x="0" y="76056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tr-TR">
                <a:latin typeface="DM Sans" pitchFamily="2" charset="0"/>
              </a:endParaRPr>
            </a:p>
          </p:txBody>
        </p:sp>
        <p:sp>
          <p:nvSpPr>
            <p:cNvPr id="203" name="Freeform 22">
              <a:extLst>
                <a:ext uri="{FF2B5EF4-FFF2-40B4-BE49-F238E27FC236}">
                  <a16:creationId xmlns:a16="http://schemas.microsoft.com/office/drawing/2014/main" id="{35A9BB8B-35A9-6C5E-CB34-493B0278CFFF}"/>
                </a:ext>
              </a:extLst>
            </p:cNvPr>
            <p:cNvSpPr/>
            <p:nvPr/>
          </p:nvSpPr>
          <p:spPr>
            <a:xfrm>
              <a:off x="-83649" y="-3217759"/>
              <a:ext cx="1049157" cy="835256"/>
            </a:xfrm>
            <a:custGeom>
              <a:avLst/>
              <a:gdLst/>
              <a:ahLst/>
              <a:cxnLst/>
              <a:rect l="l" t="t" r="r" b="b"/>
              <a:pathLst>
                <a:path w="669711" h="508980">
                  <a:moveTo>
                    <a:pt x="0" y="0"/>
                  </a:moveTo>
                  <a:lnTo>
                    <a:pt x="669712" y="0"/>
                  </a:lnTo>
                  <a:lnTo>
                    <a:pt x="669712" y="508980"/>
                  </a:lnTo>
                  <a:lnTo>
                    <a:pt x="0" y="508980"/>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tr-TR">
                <a:latin typeface="DM Sans" pitchFamily="2" charset="0"/>
              </a:endParaRPr>
            </a:p>
          </p:txBody>
        </p:sp>
      </p:grpSp>
      <p:sp>
        <p:nvSpPr>
          <p:cNvPr id="225" name="TextBox 48">
            <a:extLst>
              <a:ext uri="{FF2B5EF4-FFF2-40B4-BE49-F238E27FC236}">
                <a16:creationId xmlns:a16="http://schemas.microsoft.com/office/drawing/2014/main" id="{00E0C9B5-DFB2-DDD0-0592-10D4B6F075AE}"/>
              </a:ext>
            </a:extLst>
          </p:cNvPr>
          <p:cNvSpPr txBox="1"/>
          <p:nvPr/>
        </p:nvSpPr>
        <p:spPr>
          <a:xfrm>
            <a:off x="8915400" y="1409700"/>
            <a:ext cx="9296400" cy="1661993"/>
          </a:xfrm>
          <a:prstGeom prst="rect">
            <a:avLst/>
          </a:prstGeom>
        </p:spPr>
        <p:txBody>
          <a:bodyPr wrap="square" lIns="0" tIns="0" rIns="0" bIns="0" rtlCol="0" anchor="t">
            <a:spAutoFit/>
          </a:bodyPr>
          <a:lstStyle/>
          <a:p>
            <a:pPr algn="ctr"/>
            <a:r>
              <a:rPr lang="en-US" sz="3600" b="1" dirty="0">
                <a:latin typeface="DM Sans" pitchFamily="2" charset="0"/>
              </a:rPr>
              <a:t>GEOFFICIENT </a:t>
            </a:r>
          </a:p>
          <a:p>
            <a:pPr algn="ctr"/>
            <a:r>
              <a:rPr lang="tr-TR" sz="3600" b="1" dirty="0">
                <a:solidFill>
                  <a:schemeClr val="tx1">
                    <a:lumMod val="50000"/>
                    <a:lumOff val="50000"/>
                  </a:schemeClr>
                </a:solidFill>
                <a:latin typeface="DM Sans" pitchFamily="2" charset="0"/>
              </a:rPr>
              <a:t>Two Service </a:t>
            </a:r>
            <a:r>
              <a:rPr lang="tr-TR" sz="3600" b="1" dirty="0" err="1">
                <a:solidFill>
                  <a:schemeClr val="tx1">
                    <a:lumMod val="50000"/>
                    <a:lumOff val="50000"/>
                  </a:schemeClr>
                </a:solidFill>
                <a:latin typeface="DM Sans" pitchFamily="2" charset="0"/>
              </a:rPr>
              <a:t>Outputs</a:t>
            </a:r>
            <a:br>
              <a:rPr lang="tr-TR" sz="3600" dirty="0">
                <a:latin typeface="DM Sans" pitchFamily="2" charset="0"/>
              </a:rPr>
            </a:br>
            <a:endParaRPr lang="en-US" sz="3600" spc="27" dirty="0">
              <a:solidFill>
                <a:schemeClr val="tx1">
                  <a:lumMod val="65000"/>
                  <a:lumOff val="35000"/>
                </a:schemeClr>
              </a:solidFill>
              <a:latin typeface="DM Sans" pitchFamily="2" charset="0"/>
              <a:ea typeface="DM Sans"/>
              <a:cs typeface="DM Sans"/>
              <a:sym typeface="DM Sans"/>
            </a:endParaRPr>
          </a:p>
        </p:txBody>
      </p:sp>
      <p:sp>
        <p:nvSpPr>
          <p:cNvPr id="226" name="TextBox 48">
            <a:extLst>
              <a:ext uri="{FF2B5EF4-FFF2-40B4-BE49-F238E27FC236}">
                <a16:creationId xmlns:a16="http://schemas.microsoft.com/office/drawing/2014/main" id="{B85948EF-4BAA-988E-974F-9ECA53953893}"/>
              </a:ext>
            </a:extLst>
          </p:cNvPr>
          <p:cNvSpPr txBox="1"/>
          <p:nvPr/>
        </p:nvSpPr>
        <p:spPr>
          <a:xfrm>
            <a:off x="10058400" y="7200900"/>
            <a:ext cx="6553200" cy="1846659"/>
          </a:xfrm>
          <a:prstGeom prst="rect">
            <a:avLst/>
          </a:prstGeom>
        </p:spPr>
        <p:txBody>
          <a:bodyPr wrap="square" lIns="0" tIns="0" rIns="0" bIns="0" rtlCol="0" anchor="t">
            <a:spAutoFit/>
          </a:bodyPr>
          <a:lstStyle/>
          <a:p>
            <a:endParaRPr lang="en-US" sz="2400" dirty="0">
              <a:latin typeface="DM Sans" pitchFamily="2" charset="0"/>
            </a:endParaRPr>
          </a:p>
          <a:p>
            <a:r>
              <a:rPr lang="en-US" sz="2400" dirty="0">
                <a:latin typeface="DM Sans" pitchFamily="2" charset="0"/>
              </a:rPr>
              <a:t>We plan high‑yield Agri‑PV layouts using GIS/AHP suitability and financial viability studies; results are delivered as siting maps and an investment‑grade feasibility brief.</a:t>
            </a:r>
          </a:p>
        </p:txBody>
      </p:sp>
      <p:sp>
        <p:nvSpPr>
          <p:cNvPr id="227" name="TextBox 48">
            <a:extLst>
              <a:ext uri="{FF2B5EF4-FFF2-40B4-BE49-F238E27FC236}">
                <a16:creationId xmlns:a16="http://schemas.microsoft.com/office/drawing/2014/main" id="{434BFF21-8616-598E-F6AD-467184256BFB}"/>
              </a:ext>
            </a:extLst>
          </p:cNvPr>
          <p:cNvSpPr txBox="1"/>
          <p:nvPr/>
        </p:nvSpPr>
        <p:spPr>
          <a:xfrm>
            <a:off x="10058400" y="4229100"/>
            <a:ext cx="6248400" cy="1846659"/>
          </a:xfrm>
          <a:prstGeom prst="rect">
            <a:avLst/>
          </a:prstGeom>
        </p:spPr>
        <p:txBody>
          <a:bodyPr wrap="square" lIns="0" tIns="0" rIns="0" bIns="0" rtlCol="0" anchor="t">
            <a:spAutoFit/>
          </a:bodyPr>
          <a:lstStyle/>
          <a:p>
            <a:r>
              <a:rPr lang="en-US" sz="2400" dirty="0">
                <a:latin typeface="DM Sans" pitchFamily="2" charset="0"/>
              </a:rPr>
              <a:t>We boost output at current assets with diagnostics and data‑driven action plans; results are delivered as clear O&amp;M recommendations and a performance uplift roadmap.</a:t>
            </a:r>
          </a:p>
        </p:txBody>
      </p:sp>
      <p:sp>
        <p:nvSpPr>
          <p:cNvPr id="232" name="TextBox 48">
            <a:extLst>
              <a:ext uri="{FF2B5EF4-FFF2-40B4-BE49-F238E27FC236}">
                <a16:creationId xmlns:a16="http://schemas.microsoft.com/office/drawing/2014/main" id="{C67EEECD-F0F4-0991-1E22-B3FAD6633F8A}"/>
              </a:ext>
            </a:extLst>
          </p:cNvPr>
          <p:cNvSpPr txBox="1"/>
          <p:nvPr/>
        </p:nvSpPr>
        <p:spPr>
          <a:xfrm>
            <a:off x="11353800" y="7124700"/>
            <a:ext cx="4572000" cy="369332"/>
          </a:xfrm>
          <a:prstGeom prst="rect">
            <a:avLst/>
          </a:prstGeom>
        </p:spPr>
        <p:txBody>
          <a:bodyPr wrap="square" lIns="0" tIns="0" rIns="0" bIns="0" rtlCol="0" anchor="t">
            <a:spAutoFit/>
          </a:bodyPr>
          <a:lstStyle/>
          <a:p>
            <a:r>
              <a:rPr lang="en-US" sz="2400" b="1" dirty="0">
                <a:latin typeface="DM Sans" pitchFamily="2" charset="0"/>
              </a:rPr>
              <a:t>Site Selection &amp; Feasibility</a:t>
            </a:r>
          </a:p>
        </p:txBody>
      </p:sp>
      <p:sp>
        <p:nvSpPr>
          <p:cNvPr id="233" name="TextBox 5">
            <a:extLst>
              <a:ext uri="{FF2B5EF4-FFF2-40B4-BE49-F238E27FC236}">
                <a16:creationId xmlns:a16="http://schemas.microsoft.com/office/drawing/2014/main" id="{8AD97B55-D8A9-65BA-9E09-21F6A0C59DF0}"/>
              </a:ext>
            </a:extLst>
          </p:cNvPr>
          <p:cNvSpPr txBox="1"/>
          <p:nvPr/>
        </p:nvSpPr>
        <p:spPr>
          <a:xfrm>
            <a:off x="-1752600" y="266700"/>
            <a:ext cx="11468896" cy="1281761"/>
          </a:xfrm>
          <a:prstGeom prst="rect">
            <a:avLst/>
          </a:prstGeom>
        </p:spPr>
        <p:txBody>
          <a:bodyPr wrap="square" lIns="0" tIns="0" rIns="0" bIns="0" rtlCol="0" anchor="t">
            <a:spAutoFit/>
          </a:bodyPr>
          <a:lstStyle/>
          <a:p>
            <a:pPr algn="ctr">
              <a:lnSpc>
                <a:spcPts val="10918"/>
              </a:lnSpc>
            </a:pPr>
            <a:r>
              <a:rPr lang="en-US" sz="6500" b="1" spc="-701" dirty="0">
                <a:solidFill>
                  <a:srgbClr val="1C2120"/>
                </a:solidFill>
                <a:latin typeface="Poppins Semi-Bold"/>
                <a:ea typeface="Poppins Semi-Bold"/>
                <a:cs typeface="Poppins Semi-Bold"/>
                <a:sym typeface="Poppins Semi-Bold"/>
              </a:rPr>
              <a:t>GEOFFICIENT</a:t>
            </a:r>
          </a:p>
        </p:txBody>
      </p:sp>
      <p:sp>
        <p:nvSpPr>
          <p:cNvPr id="234" name="TextBox 6">
            <a:extLst>
              <a:ext uri="{FF2B5EF4-FFF2-40B4-BE49-F238E27FC236}">
                <a16:creationId xmlns:a16="http://schemas.microsoft.com/office/drawing/2014/main" id="{D4774883-06BE-1684-78DF-7D0C9FDC3157}"/>
              </a:ext>
            </a:extLst>
          </p:cNvPr>
          <p:cNvSpPr txBox="1"/>
          <p:nvPr/>
        </p:nvSpPr>
        <p:spPr>
          <a:xfrm>
            <a:off x="-30480" y="1409700"/>
            <a:ext cx="8763000" cy="1015663"/>
          </a:xfrm>
          <a:prstGeom prst="rect">
            <a:avLst/>
          </a:prstGeom>
        </p:spPr>
        <p:txBody>
          <a:bodyPr wrap="square" lIns="0" tIns="0" rIns="0" bIns="0" rtlCol="0" anchor="t">
            <a:spAutoFit/>
          </a:bodyPr>
          <a:lstStyle/>
          <a:p>
            <a:pPr algn="ctr"/>
            <a:r>
              <a:rPr lang="en-US" sz="2200" spc="-66" dirty="0">
                <a:solidFill>
                  <a:srgbClr val="1C2120"/>
                </a:solidFill>
                <a:latin typeface="Poppins"/>
                <a:ea typeface="Poppins"/>
                <a:cs typeface="Poppins"/>
                <a:sym typeface="Poppins"/>
              </a:rPr>
              <a:t>GIS-BASED PLATFORM OPTIMIZING BOTH EXISTING</a:t>
            </a:r>
          </a:p>
          <a:p>
            <a:pPr algn="ctr"/>
            <a:r>
              <a:rPr lang="en-US" sz="2200" spc="-66" dirty="0">
                <a:solidFill>
                  <a:srgbClr val="1C2120"/>
                </a:solidFill>
                <a:latin typeface="Poppins"/>
                <a:ea typeface="Poppins"/>
                <a:cs typeface="Poppins"/>
                <a:sym typeface="Poppins"/>
              </a:rPr>
              <a:t> AGRI-PV PERFORMANCE AND NEW SITE SUITABILITY FOR AGRICULTURE AND ENERGY EFFICIENCY</a:t>
            </a:r>
          </a:p>
        </p:txBody>
      </p:sp>
      <p:sp>
        <p:nvSpPr>
          <p:cNvPr id="235" name="Freeform 7">
            <a:extLst>
              <a:ext uri="{FF2B5EF4-FFF2-40B4-BE49-F238E27FC236}">
                <a16:creationId xmlns:a16="http://schemas.microsoft.com/office/drawing/2014/main" id="{98CCEF1B-0191-CD27-D8A3-D5F4932897F9}"/>
              </a:ext>
            </a:extLst>
          </p:cNvPr>
          <p:cNvSpPr/>
          <p:nvPr/>
        </p:nvSpPr>
        <p:spPr>
          <a:xfrm>
            <a:off x="776616" y="316148"/>
            <a:ext cx="1280784" cy="1093552"/>
          </a:xfrm>
          <a:custGeom>
            <a:avLst/>
            <a:gdLst/>
            <a:ahLst/>
            <a:cxnLst/>
            <a:rect l="l" t="t" r="r" b="b"/>
            <a:pathLst>
              <a:path w="5406164" h="4615859">
                <a:moveTo>
                  <a:pt x="0" y="0"/>
                </a:moveTo>
                <a:lnTo>
                  <a:pt x="5406164" y="0"/>
                </a:lnTo>
                <a:lnTo>
                  <a:pt x="5406164" y="4615858"/>
                </a:lnTo>
                <a:lnTo>
                  <a:pt x="0" y="4615858"/>
                </a:lnTo>
                <a:lnTo>
                  <a:pt x="0" y="0"/>
                </a:lnTo>
                <a:close/>
              </a:path>
            </a:pathLst>
          </a:custGeom>
          <a:blipFill>
            <a:blip r:embed="rId20"/>
            <a:stretch>
              <a:fillRect r="-2512" b="-20064"/>
            </a:stretch>
          </a:blipFill>
        </p:spPr>
        <p:txBody>
          <a:bodyPr/>
          <a:lstStyle/>
          <a:p>
            <a:endParaRPr lang="tr-TR"/>
          </a:p>
        </p:txBody>
      </p:sp>
    </p:spTree>
    <p:extLst>
      <p:ext uri="{BB962C8B-B14F-4D97-AF65-F5344CB8AC3E}">
        <p14:creationId xmlns:p14="http://schemas.microsoft.com/office/powerpoint/2010/main" val="2946184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D796B-4A33-7A87-5A4D-DDA9B6E4BC0B}"/>
            </a:ext>
          </a:extLst>
        </p:cNvPr>
        <p:cNvGrpSpPr/>
        <p:nvPr/>
      </p:nvGrpSpPr>
      <p:grpSpPr>
        <a:xfrm>
          <a:off x="0" y="0"/>
          <a:ext cx="0" cy="0"/>
          <a:chOff x="0" y="0"/>
          <a:chExt cx="0" cy="0"/>
        </a:xfrm>
      </p:grpSpPr>
      <p:grpSp>
        <p:nvGrpSpPr>
          <p:cNvPr id="188" name="Group 2">
            <a:extLst>
              <a:ext uri="{FF2B5EF4-FFF2-40B4-BE49-F238E27FC236}">
                <a16:creationId xmlns:a16="http://schemas.microsoft.com/office/drawing/2014/main" id="{D12A4AB4-AA8A-4B54-3587-841C5E9993B4}"/>
              </a:ext>
            </a:extLst>
          </p:cNvPr>
          <p:cNvGrpSpPr/>
          <p:nvPr/>
        </p:nvGrpSpPr>
        <p:grpSpPr>
          <a:xfrm>
            <a:off x="293030" y="2857500"/>
            <a:ext cx="1230970" cy="3330523"/>
            <a:chOff x="0" y="0"/>
            <a:chExt cx="2546350" cy="405792"/>
          </a:xfrm>
        </p:grpSpPr>
        <p:sp>
          <p:nvSpPr>
            <p:cNvPr id="190" name="Freeform 3">
              <a:extLst>
                <a:ext uri="{FF2B5EF4-FFF2-40B4-BE49-F238E27FC236}">
                  <a16:creationId xmlns:a16="http://schemas.microsoft.com/office/drawing/2014/main" id="{046CA550-4D95-2778-043E-D291E978A1C4}"/>
                </a:ext>
              </a:extLst>
            </p:cNvPr>
            <p:cNvSpPr/>
            <p:nvPr/>
          </p:nvSpPr>
          <p:spPr>
            <a:xfrm>
              <a:off x="0" y="0"/>
              <a:ext cx="2546350" cy="405792"/>
            </a:xfrm>
            <a:custGeom>
              <a:avLst/>
              <a:gdLst/>
              <a:ahLst/>
              <a:cxnLst/>
              <a:rect l="l" t="t" r="r" b="b"/>
              <a:pathLst>
                <a:path w="2546350" h="405792">
                  <a:moveTo>
                    <a:pt x="50890" y="0"/>
                  </a:moveTo>
                  <a:lnTo>
                    <a:pt x="2495460" y="0"/>
                  </a:lnTo>
                  <a:cubicBezTo>
                    <a:pt x="2523565" y="0"/>
                    <a:pt x="2546350" y="22784"/>
                    <a:pt x="2546350" y="50890"/>
                  </a:cubicBezTo>
                  <a:lnTo>
                    <a:pt x="2546350" y="354902"/>
                  </a:lnTo>
                  <a:cubicBezTo>
                    <a:pt x="2546350" y="368399"/>
                    <a:pt x="2540988" y="381343"/>
                    <a:pt x="2531444" y="390886"/>
                  </a:cubicBezTo>
                  <a:cubicBezTo>
                    <a:pt x="2521901" y="400430"/>
                    <a:pt x="2508957" y="405792"/>
                    <a:pt x="2495460" y="405792"/>
                  </a:cubicBezTo>
                  <a:lnTo>
                    <a:pt x="50890" y="405792"/>
                  </a:lnTo>
                  <a:cubicBezTo>
                    <a:pt x="37393" y="405792"/>
                    <a:pt x="24449" y="400430"/>
                    <a:pt x="14905" y="390886"/>
                  </a:cubicBezTo>
                  <a:cubicBezTo>
                    <a:pt x="5362" y="381343"/>
                    <a:pt x="0" y="368399"/>
                    <a:pt x="0" y="354902"/>
                  </a:cubicBezTo>
                  <a:lnTo>
                    <a:pt x="0" y="50890"/>
                  </a:lnTo>
                  <a:cubicBezTo>
                    <a:pt x="0" y="37393"/>
                    <a:pt x="5362" y="24449"/>
                    <a:pt x="14905" y="14905"/>
                  </a:cubicBezTo>
                  <a:cubicBezTo>
                    <a:pt x="24449" y="5362"/>
                    <a:pt x="37393" y="0"/>
                    <a:pt x="50890" y="0"/>
                  </a:cubicBezTo>
                  <a:close/>
                </a:path>
              </a:pathLst>
            </a:custGeom>
            <a:solidFill>
              <a:srgbClr val="F5CC24">
                <a:alpha val="28627"/>
              </a:srgbClr>
            </a:solidFill>
          </p:spPr>
          <p:txBody>
            <a:bodyPr/>
            <a:lstStyle/>
            <a:p>
              <a:endParaRPr lang="tr-TR">
                <a:latin typeface="DM Sans" pitchFamily="2" charset="0"/>
              </a:endParaRPr>
            </a:p>
          </p:txBody>
        </p:sp>
        <p:sp>
          <p:nvSpPr>
            <p:cNvPr id="191" name="TextBox 4">
              <a:extLst>
                <a:ext uri="{FF2B5EF4-FFF2-40B4-BE49-F238E27FC236}">
                  <a16:creationId xmlns:a16="http://schemas.microsoft.com/office/drawing/2014/main" id="{08D0F985-5CC4-E771-2BED-D9796F6BE802}"/>
                </a:ext>
              </a:extLst>
            </p:cNvPr>
            <p:cNvSpPr txBox="1"/>
            <p:nvPr/>
          </p:nvSpPr>
          <p:spPr>
            <a:xfrm>
              <a:off x="0" y="85725"/>
              <a:ext cx="2546350" cy="320067"/>
            </a:xfrm>
            <a:prstGeom prst="rect">
              <a:avLst/>
            </a:prstGeom>
          </p:spPr>
          <p:txBody>
            <a:bodyPr lIns="50800" tIns="50800" rIns="50800" bIns="50800" rtlCol="0" anchor="ctr"/>
            <a:lstStyle/>
            <a:p>
              <a:pPr algn="ctr">
                <a:lnSpc>
                  <a:spcPts val="1925"/>
                </a:lnSpc>
              </a:pPr>
              <a:endParaRPr>
                <a:latin typeface="DM Sans" pitchFamily="2" charset="0"/>
              </a:endParaRPr>
            </a:p>
          </p:txBody>
        </p:sp>
      </p:grpSp>
      <p:grpSp>
        <p:nvGrpSpPr>
          <p:cNvPr id="41" name="Grup 40">
            <a:extLst>
              <a:ext uri="{FF2B5EF4-FFF2-40B4-BE49-F238E27FC236}">
                <a16:creationId xmlns:a16="http://schemas.microsoft.com/office/drawing/2014/main" id="{8058EA5B-757A-9534-7616-BC780A1A7295}"/>
              </a:ext>
            </a:extLst>
          </p:cNvPr>
          <p:cNvGrpSpPr/>
          <p:nvPr/>
        </p:nvGrpSpPr>
        <p:grpSpPr>
          <a:xfrm>
            <a:off x="1600200" y="2019300"/>
            <a:ext cx="16205872" cy="7643218"/>
            <a:chOff x="778917" y="2186896"/>
            <a:chExt cx="17028214" cy="7131590"/>
          </a:xfrm>
        </p:grpSpPr>
        <p:grpSp>
          <p:nvGrpSpPr>
            <p:cNvPr id="42" name="Group 3">
              <a:extLst>
                <a:ext uri="{FF2B5EF4-FFF2-40B4-BE49-F238E27FC236}">
                  <a16:creationId xmlns:a16="http://schemas.microsoft.com/office/drawing/2014/main" id="{D3BBEE25-9310-D8AB-37B8-6071DF73AE93}"/>
                </a:ext>
              </a:extLst>
            </p:cNvPr>
            <p:cNvGrpSpPr/>
            <p:nvPr/>
          </p:nvGrpSpPr>
          <p:grpSpPr>
            <a:xfrm>
              <a:off x="783784" y="2189445"/>
              <a:ext cx="6015163" cy="513903"/>
              <a:chOff x="0" y="0"/>
              <a:chExt cx="2013625" cy="172033"/>
            </a:xfrm>
          </p:grpSpPr>
          <p:sp>
            <p:nvSpPr>
              <p:cNvPr id="257" name="Freeform 4">
                <a:extLst>
                  <a:ext uri="{FF2B5EF4-FFF2-40B4-BE49-F238E27FC236}">
                    <a16:creationId xmlns:a16="http://schemas.microsoft.com/office/drawing/2014/main" id="{FCA7DA1F-AEE3-699F-C919-4397C84A2DCF}"/>
                  </a:ext>
                </a:extLst>
              </p:cNvPr>
              <p:cNvSpPr/>
              <p:nvPr/>
            </p:nvSpPr>
            <p:spPr>
              <a:xfrm>
                <a:off x="0" y="0"/>
                <a:ext cx="2013625" cy="172033"/>
              </a:xfrm>
              <a:custGeom>
                <a:avLst/>
                <a:gdLst/>
                <a:ahLst/>
                <a:cxnLst/>
                <a:rect l="l" t="t" r="r" b="b"/>
                <a:pathLst>
                  <a:path w="2013625" h="172033">
                    <a:moveTo>
                      <a:pt x="64353" y="0"/>
                    </a:moveTo>
                    <a:lnTo>
                      <a:pt x="1949272" y="0"/>
                    </a:lnTo>
                    <a:cubicBezTo>
                      <a:pt x="1984813" y="0"/>
                      <a:pt x="2013625" y="28812"/>
                      <a:pt x="2013625" y="64353"/>
                    </a:cubicBezTo>
                    <a:lnTo>
                      <a:pt x="2013625" y="107680"/>
                    </a:lnTo>
                    <a:cubicBezTo>
                      <a:pt x="2013625" y="124747"/>
                      <a:pt x="2006845" y="141116"/>
                      <a:pt x="1994776" y="153185"/>
                    </a:cubicBezTo>
                    <a:cubicBezTo>
                      <a:pt x="1982708" y="165253"/>
                      <a:pt x="1966339" y="172033"/>
                      <a:pt x="1949272" y="172033"/>
                    </a:cubicBezTo>
                    <a:lnTo>
                      <a:pt x="64353" y="172033"/>
                    </a:lnTo>
                    <a:cubicBezTo>
                      <a:pt x="47286" y="172033"/>
                      <a:pt x="30917" y="165253"/>
                      <a:pt x="18849" y="153185"/>
                    </a:cubicBezTo>
                    <a:cubicBezTo>
                      <a:pt x="6780" y="141116"/>
                      <a:pt x="0" y="124747"/>
                      <a:pt x="0" y="107680"/>
                    </a:cubicBezTo>
                    <a:lnTo>
                      <a:pt x="0" y="64353"/>
                    </a:lnTo>
                    <a:cubicBezTo>
                      <a:pt x="0" y="47286"/>
                      <a:pt x="6780" y="30917"/>
                      <a:pt x="18849" y="18849"/>
                    </a:cubicBezTo>
                    <a:cubicBezTo>
                      <a:pt x="30917" y="6780"/>
                      <a:pt x="47286" y="0"/>
                      <a:pt x="64353" y="0"/>
                    </a:cubicBezTo>
                    <a:close/>
                  </a:path>
                </a:pathLst>
              </a:custGeom>
              <a:solidFill>
                <a:srgbClr val="FEF2C9"/>
              </a:solidFill>
              <a:ln w="9525" cap="rnd">
                <a:solidFill>
                  <a:srgbClr val="737373"/>
                </a:solidFill>
                <a:prstDash val="solid"/>
                <a:round/>
              </a:ln>
            </p:spPr>
            <p:txBody>
              <a:bodyPr/>
              <a:lstStyle/>
              <a:p>
                <a:endParaRPr lang="tr-TR">
                  <a:latin typeface="DM Sans" pitchFamily="2" charset="0"/>
                </a:endParaRPr>
              </a:p>
            </p:txBody>
          </p:sp>
          <p:sp>
            <p:nvSpPr>
              <p:cNvPr id="258" name="TextBox 5">
                <a:extLst>
                  <a:ext uri="{FF2B5EF4-FFF2-40B4-BE49-F238E27FC236}">
                    <a16:creationId xmlns:a16="http://schemas.microsoft.com/office/drawing/2014/main" id="{50E125C9-7F2B-776A-138B-9F26A0D39078}"/>
                  </a:ext>
                </a:extLst>
              </p:cNvPr>
              <p:cNvSpPr txBox="1"/>
              <p:nvPr/>
            </p:nvSpPr>
            <p:spPr>
              <a:xfrm>
                <a:off x="0" y="85725"/>
                <a:ext cx="2013625" cy="86308"/>
              </a:xfrm>
              <a:prstGeom prst="rect">
                <a:avLst/>
              </a:prstGeom>
            </p:spPr>
            <p:txBody>
              <a:bodyPr lIns="50800" tIns="50800" rIns="50800" bIns="50800" rtlCol="0" anchor="ctr"/>
              <a:lstStyle/>
              <a:p>
                <a:pPr algn="ctr">
                  <a:lnSpc>
                    <a:spcPts val="1925"/>
                  </a:lnSpc>
                </a:pPr>
                <a:endParaRPr>
                  <a:latin typeface="DM Sans" pitchFamily="2" charset="0"/>
                </a:endParaRPr>
              </a:p>
            </p:txBody>
          </p:sp>
        </p:grpSp>
        <p:sp>
          <p:nvSpPr>
            <p:cNvPr id="43" name="TextBox 6">
              <a:extLst>
                <a:ext uri="{FF2B5EF4-FFF2-40B4-BE49-F238E27FC236}">
                  <a16:creationId xmlns:a16="http://schemas.microsoft.com/office/drawing/2014/main" id="{0273F5DD-3824-31C4-7198-E80452606103}"/>
                </a:ext>
              </a:extLst>
            </p:cNvPr>
            <p:cNvSpPr txBox="1"/>
            <p:nvPr/>
          </p:nvSpPr>
          <p:spPr>
            <a:xfrm>
              <a:off x="786207" y="2294514"/>
              <a:ext cx="6015163" cy="247868"/>
            </a:xfrm>
            <a:prstGeom prst="rect">
              <a:avLst/>
            </a:prstGeom>
          </p:spPr>
          <p:txBody>
            <a:bodyPr lIns="0" tIns="0" rIns="0" bIns="0" rtlCol="0" anchor="t">
              <a:spAutoFit/>
            </a:bodyPr>
            <a:lstStyle/>
            <a:p>
              <a:pPr marL="0" lvl="0" indent="0" algn="ctr">
                <a:lnSpc>
                  <a:spcPts val="1980"/>
                </a:lnSpc>
              </a:pPr>
              <a:r>
                <a:rPr lang="en-US" sz="2000" b="1" dirty="0">
                  <a:solidFill>
                    <a:srgbClr val="000000"/>
                  </a:solidFill>
                  <a:latin typeface="DM Sans" pitchFamily="2" charset="0"/>
                  <a:ea typeface="Codec Pro Bold"/>
                  <a:cs typeface="Codec Pro Bold"/>
                  <a:sym typeface="Codec Pro Bold"/>
                </a:rPr>
                <a:t>INPUTS</a:t>
              </a:r>
            </a:p>
          </p:txBody>
        </p:sp>
        <p:grpSp>
          <p:nvGrpSpPr>
            <p:cNvPr id="47" name="Group 16">
              <a:extLst>
                <a:ext uri="{FF2B5EF4-FFF2-40B4-BE49-F238E27FC236}">
                  <a16:creationId xmlns:a16="http://schemas.microsoft.com/office/drawing/2014/main" id="{23141E04-FD25-4D20-B14A-5C758F8A9522}"/>
                </a:ext>
              </a:extLst>
            </p:cNvPr>
            <p:cNvGrpSpPr/>
            <p:nvPr/>
          </p:nvGrpSpPr>
          <p:grpSpPr>
            <a:xfrm>
              <a:off x="7009182" y="2189445"/>
              <a:ext cx="3741610" cy="513903"/>
              <a:chOff x="0" y="0"/>
              <a:chExt cx="1252535" cy="172033"/>
            </a:xfrm>
          </p:grpSpPr>
          <p:sp>
            <p:nvSpPr>
              <p:cNvPr id="255" name="Freeform 17">
                <a:extLst>
                  <a:ext uri="{FF2B5EF4-FFF2-40B4-BE49-F238E27FC236}">
                    <a16:creationId xmlns:a16="http://schemas.microsoft.com/office/drawing/2014/main" id="{09FDB340-0B51-8F47-04FD-9BA5CD8401C3}"/>
                  </a:ext>
                </a:extLst>
              </p:cNvPr>
              <p:cNvSpPr/>
              <p:nvPr/>
            </p:nvSpPr>
            <p:spPr>
              <a:xfrm>
                <a:off x="0" y="0"/>
                <a:ext cx="1252535" cy="172033"/>
              </a:xfrm>
              <a:custGeom>
                <a:avLst/>
                <a:gdLst/>
                <a:ahLst/>
                <a:cxnLst/>
                <a:rect l="l" t="t" r="r" b="b"/>
                <a:pathLst>
                  <a:path w="1252535" h="172033">
                    <a:moveTo>
                      <a:pt x="86017" y="0"/>
                    </a:moveTo>
                    <a:lnTo>
                      <a:pt x="1166518" y="0"/>
                    </a:lnTo>
                    <a:cubicBezTo>
                      <a:pt x="1189331" y="0"/>
                      <a:pt x="1211210" y="9062"/>
                      <a:pt x="1227341" y="25194"/>
                    </a:cubicBezTo>
                    <a:cubicBezTo>
                      <a:pt x="1243472" y="41325"/>
                      <a:pt x="1252535" y="63204"/>
                      <a:pt x="1252535" y="86017"/>
                    </a:cubicBezTo>
                    <a:lnTo>
                      <a:pt x="1252535" y="86017"/>
                    </a:lnTo>
                    <a:cubicBezTo>
                      <a:pt x="1252535" y="133522"/>
                      <a:pt x="1214024" y="172033"/>
                      <a:pt x="1166518" y="172033"/>
                    </a:cubicBezTo>
                    <a:lnTo>
                      <a:pt x="86017" y="172033"/>
                    </a:lnTo>
                    <a:cubicBezTo>
                      <a:pt x="63204" y="172033"/>
                      <a:pt x="41325" y="162971"/>
                      <a:pt x="25194" y="146840"/>
                    </a:cubicBezTo>
                    <a:cubicBezTo>
                      <a:pt x="9062" y="130708"/>
                      <a:pt x="0" y="108830"/>
                      <a:pt x="0" y="86017"/>
                    </a:cubicBezTo>
                    <a:lnTo>
                      <a:pt x="0" y="86017"/>
                    </a:lnTo>
                    <a:cubicBezTo>
                      <a:pt x="0" y="63204"/>
                      <a:pt x="9062" y="41325"/>
                      <a:pt x="25194" y="25194"/>
                    </a:cubicBezTo>
                    <a:cubicBezTo>
                      <a:pt x="41325" y="9062"/>
                      <a:pt x="63204" y="0"/>
                      <a:pt x="86017" y="0"/>
                    </a:cubicBezTo>
                    <a:close/>
                  </a:path>
                </a:pathLst>
              </a:custGeom>
              <a:solidFill>
                <a:srgbClr val="FEF2C9"/>
              </a:solidFill>
              <a:ln w="9525" cap="rnd">
                <a:solidFill>
                  <a:srgbClr val="737373"/>
                </a:solidFill>
                <a:prstDash val="solid"/>
                <a:round/>
              </a:ln>
            </p:spPr>
            <p:txBody>
              <a:bodyPr/>
              <a:lstStyle/>
              <a:p>
                <a:endParaRPr lang="tr-TR">
                  <a:latin typeface="DM Sans" pitchFamily="2" charset="0"/>
                </a:endParaRPr>
              </a:p>
            </p:txBody>
          </p:sp>
          <p:sp>
            <p:nvSpPr>
              <p:cNvPr id="256" name="TextBox 18">
                <a:extLst>
                  <a:ext uri="{FF2B5EF4-FFF2-40B4-BE49-F238E27FC236}">
                    <a16:creationId xmlns:a16="http://schemas.microsoft.com/office/drawing/2014/main" id="{02CD4F57-435D-98F0-D82F-7D85B5AFE23F}"/>
                  </a:ext>
                </a:extLst>
              </p:cNvPr>
              <p:cNvSpPr txBox="1"/>
              <p:nvPr/>
            </p:nvSpPr>
            <p:spPr>
              <a:xfrm>
                <a:off x="0" y="85725"/>
                <a:ext cx="1252535" cy="86308"/>
              </a:xfrm>
              <a:prstGeom prst="rect">
                <a:avLst/>
              </a:prstGeom>
            </p:spPr>
            <p:txBody>
              <a:bodyPr lIns="50800" tIns="50800" rIns="50800" bIns="50800" rtlCol="0" anchor="ctr"/>
              <a:lstStyle/>
              <a:p>
                <a:pPr algn="ctr">
                  <a:lnSpc>
                    <a:spcPts val="1925"/>
                  </a:lnSpc>
                </a:pPr>
                <a:endParaRPr>
                  <a:latin typeface="DM Sans" pitchFamily="2" charset="0"/>
                </a:endParaRPr>
              </a:p>
            </p:txBody>
          </p:sp>
        </p:grpSp>
        <p:sp>
          <p:nvSpPr>
            <p:cNvPr id="48" name="TextBox 19">
              <a:extLst>
                <a:ext uri="{FF2B5EF4-FFF2-40B4-BE49-F238E27FC236}">
                  <a16:creationId xmlns:a16="http://schemas.microsoft.com/office/drawing/2014/main" id="{A2BE2A8B-62E7-B89B-4F89-AA6B12C9CB25}"/>
                </a:ext>
              </a:extLst>
            </p:cNvPr>
            <p:cNvSpPr txBox="1"/>
            <p:nvPr/>
          </p:nvSpPr>
          <p:spPr>
            <a:xfrm>
              <a:off x="7414179" y="2295902"/>
              <a:ext cx="2931616" cy="247868"/>
            </a:xfrm>
            <a:prstGeom prst="rect">
              <a:avLst/>
            </a:prstGeom>
          </p:spPr>
          <p:txBody>
            <a:bodyPr lIns="0" tIns="0" rIns="0" bIns="0" rtlCol="0" anchor="t">
              <a:spAutoFit/>
            </a:bodyPr>
            <a:lstStyle/>
            <a:p>
              <a:pPr marL="0" lvl="0" indent="0" algn="ctr">
                <a:lnSpc>
                  <a:spcPts val="1980"/>
                </a:lnSpc>
              </a:pPr>
              <a:r>
                <a:rPr lang="en-US" sz="2000" b="1">
                  <a:solidFill>
                    <a:srgbClr val="000000"/>
                  </a:solidFill>
                  <a:latin typeface="DM Sans" pitchFamily="2" charset="0"/>
                  <a:ea typeface="Codec Pro Bold"/>
                  <a:cs typeface="Codec Pro Bold"/>
                  <a:sym typeface="Codec Pro Bold"/>
                </a:rPr>
                <a:t>METHODOLOGY</a:t>
              </a:r>
            </a:p>
          </p:txBody>
        </p:sp>
        <p:grpSp>
          <p:nvGrpSpPr>
            <p:cNvPr id="49" name="Group 20">
              <a:extLst>
                <a:ext uri="{FF2B5EF4-FFF2-40B4-BE49-F238E27FC236}">
                  <a16:creationId xmlns:a16="http://schemas.microsoft.com/office/drawing/2014/main" id="{EBC8F436-05F7-D92A-C505-5795E5A8FEA2}"/>
                </a:ext>
              </a:extLst>
            </p:cNvPr>
            <p:cNvGrpSpPr/>
            <p:nvPr/>
          </p:nvGrpSpPr>
          <p:grpSpPr>
            <a:xfrm>
              <a:off x="778917" y="2976621"/>
              <a:ext cx="6017586" cy="2819324"/>
              <a:chOff x="-811" y="2520"/>
              <a:chExt cx="2014436" cy="943792"/>
            </a:xfrm>
          </p:grpSpPr>
          <p:sp>
            <p:nvSpPr>
              <p:cNvPr id="253" name="Freeform 21">
                <a:extLst>
                  <a:ext uri="{FF2B5EF4-FFF2-40B4-BE49-F238E27FC236}">
                    <a16:creationId xmlns:a16="http://schemas.microsoft.com/office/drawing/2014/main" id="{1690C434-E045-11DA-9A6E-28208EAF7AEF}"/>
                  </a:ext>
                </a:extLst>
              </p:cNvPr>
              <p:cNvSpPr/>
              <p:nvPr/>
            </p:nvSpPr>
            <p:spPr>
              <a:xfrm>
                <a:off x="-811" y="2520"/>
                <a:ext cx="2013625" cy="943792"/>
              </a:xfrm>
              <a:custGeom>
                <a:avLst/>
                <a:gdLst/>
                <a:ahLst/>
                <a:cxnLst/>
                <a:rect l="l" t="t" r="r" b="b"/>
                <a:pathLst>
                  <a:path w="2013625" h="943792">
                    <a:moveTo>
                      <a:pt x="27028" y="0"/>
                    </a:moveTo>
                    <a:lnTo>
                      <a:pt x="1986597" y="0"/>
                    </a:lnTo>
                    <a:cubicBezTo>
                      <a:pt x="2001524" y="0"/>
                      <a:pt x="2013625" y="12101"/>
                      <a:pt x="2013625" y="27028"/>
                    </a:cubicBezTo>
                    <a:lnTo>
                      <a:pt x="2013625" y="916763"/>
                    </a:lnTo>
                    <a:cubicBezTo>
                      <a:pt x="2013625" y="923932"/>
                      <a:pt x="2010777" y="930807"/>
                      <a:pt x="2005709" y="935875"/>
                    </a:cubicBezTo>
                    <a:cubicBezTo>
                      <a:pt x="2000640" y="940944"/>
                      <a:pt x="1993765" y="943792"/>
                      <a:pt x="1986597" y="943792"/>
                    </a:cubicBezTo>
                    <a:lnTo>
                      <a:pt x="27028" y="943792"/>
                    </a:lnTo>
                    <a:cubicBezTo>
                      <a:pt x="12101" y="943792"/>
                      <a:pt x="0" y="931691"/>
                      <a:pt x="0" y="916763"/>
                    </a:cubicBezTo>
                    <a:lnTo>
                      <a:pt x="0" y="27028"/>
                    </a:lnTo>
                    <a:cubicBezTo>
                      <a:pt x="0" y="12101"/>
                      <a:pt x="12101" y="0"/>
                      <a:pt x="27028"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54" name="TextBox 22">
                <a:extLst>
                  <a:ext uri="{FF2B5EF4-FFF2-40B4-BE49-F238E27FC236}">
                    <a16:creationId xmlns:a16="http://schemas.microsoft.com/office/drawing/2014/main" id="{3F9A2D59-7D43-07F7-8F09-40402134A670}"/>
                  </a:ext>
                </a:extLst>
              </p:cNvPr>
              <p:cNvSpPr txBox="1"/>
              <p:nvPr/>
            </p:nvSpPr>
            <p:spPr>
              <a:xfrm>
                <a:off x="0" y="85725"/>
                <a:ext cx="2013625" cy="858067"/>
              </a:xfrm>
              <a:prstGeom prst="rect">
                <a:avLst/>
              </a:prstGeom>
            </p:spPr>
            <p:txBody>
              <a:bodyPr lIns="50800" tIns="50800" rIns="50800" bIns="50800" rtlCol="0" anchor="ctr"/>
              <a:lstStyle/>
              <a:p>
                <a:pPr algn="ctr">
                  <a:lnSpc>
                    <a:spcPts val="1925"/>
                  </a:lnSpc>
                </a:pPr>
                <a:endParaRPr>
                  <a:latin typeface="DM Sans" pitchFamily="2" charset="0"/>
                </a:endParaRPr>
              </a:p>
            </p:txBody>
          </p:sp>
        </p:grpSp>
        <p:grpSp>
          <p:nvGrpSpPr>
            <p:cNvPr id="50" name="Group 23">
              <a:extLst>
                <a:ext uri="{FF2B5EF4-FFF2-40B4-BE49-F238E27FC236}">
                  <a16:creationId xmlns:a16="http://schemas.microsoft.com/office/drawing/2014/main" id="{587DD031-E65C-34BA-62A4-5E0D6CAE81EE}"/>
                </a:ext>
              </a:extLst>
            </p:cNvPr>
            <p:cNvGrpSpPr/>
            <p:nvPr/>
          </p:nvGrpSpPr>
          <p:grpSpPr>
            <a:xfrm>
              <a:off x="10963073" y="2186896"/>
              <a:ext cx="6780364" cy="516452"/>
              <a:chOff x="0" y="0"/>
              <a:chExt cx="2269783" cy="172887"/>
            </a:xfrm>
          </p:grpSpPr>
          <p:sp>
            <p:nvSpPr>
              <p:cNvPr id="251" name="Freeform 24">
                <a:extLst>
                  <a:ext uri="{FF2B5EF4-FFF2-40B4-BE49-F238E27FC236}">
                    <a16:creationId xmlns:a16="http://schemas.microsoft.com/office/drawing/2014/main" id="{FBBEF346-BE21-9B83-1A00-E31E700A0367}"/>
                  </a:ext>
                </a:extLst>
              </p:cNvPr>
              <p:cNvSpPr/>
              <p:nvPr/>
            </p:nvSpPr>
            <p:spPr>
              <a:xfrm>
                <a:off x="0" y="0"/>
                <a:ext cx="2269783" cy="172887"/>
              </a:xfrm>
              <a:custGeom>
                <a:avLst/>
                <a:gdLst/>
                <a:ahLst/>
                <a:cxnLst/>
                <a:rect l="l" t="t" r="r" b="b"/>
                <a:pathLst>
                  <a:path w="2269783" h="172887">
                    <a:moveTo>
                      <a:pt x="57091" y="0"/>
                    </a:moveTo>
                    <a:lnTo>
                      <a:pt x="2212692" y="0"/>
                    </a:lnTo>
                    <a:cubicBezTo>
                      <a:pt x="2227833" y="0"/>
                      <a:pt x="2242355" y="6015"/>
                      <a:pt x="2253061" y="16721"/>
                    </a:cubicBezTo>
                    <a:cubicBezTo>
                      <a:pt x="2263768" y="27428"/>
                      <a:pt x="2269783" y="41949"/>
                      <a:pt x="2269783" y="57091"/>
                    </a:cubicBezTo>
                    <a:lnTo>
                      <a:pt x="2269783" y="115796"/>
                    </a:lnTo>
                    <a:cubicBezTo>
                      <a:pt x="2269783" y="130937"/>
                      <a:pt x="2263768" y="145458"/>
                      <a:pt x="2253061" y="156165"/>
                    </a:cubicBezTo>
                    <a:cubicBezTo>
                      <a:pt x="2242355" y="166872"/>
                      <a:pt x="2227833" y="172887"/>
                      <a:pt x="2212692" y="172887"/>
                    </a:cubicBezTo>
                    <a:lnTo>
                      <a:pt x="57091" y="172887"/>
                    </a:lnTo>
                    <a:cubicBezTo>
                      <a:pt x="41949" y="172887"/>
                      <a:pt x="27428" y="166872"/>
                      <a:pt x="16721" y="156165"/>
                    </a:cubicBezTo>
                    <a:cubicBezTo>
                      <a:pt x="6015" y="145458"/>
                      <a:pt x="0" y="130937"/>
                      <a:pt x="0" y="115796"/>
                    </a:cubicBezTo>
                    <a:lnTo>
                      <a:pt x="0" y="57091"/>
                    </a:lnTo>
                    <a:cubicBezTo>
                      <a:pt x="0" y="41949"/>
                      <a:pt x="6015" y="27428"/>
                      <a:pt x="16721" y="16721"/>
                    </a:cubicBezTo>
                    <a:cubicBezTo>
                      <a:pt x="27428" y="6015"/>
                      <a:pt x="41949" y="0"/>
                      <a:pt x="57091" y="0"/>
                    </a:cubicBezTo>
                    <a:close/>
                  </a:path>
                </a:pathLst>
              </a:custGeom>
              <a:solidFill>
                <a:srgbClr val="FEF2C9"/>
              </a:solidFill>
              <a:ln w="9525" cap="rnd">
                <a:solidFill>
                  <a:srgbClr val="737373"/>
                </a:solidFill>
                <a:prstDash val="solid"/>
                <a:round/>
              </a:ln>
            </p:spPr>
            <p:txBody>
              <a:bodyPr/>
              <a:lstStyle/>
              <a:p>
                <a:endParaRPr lang="tr-TR">
                  <a:latin typeface="DM Sans" pitchFamily="2" charset="0"/>
                </a:endParaRPr>
              </a:p>
            </p:txBody>
          </p:sp>
          <p:sp>
            <p:nvSpPr>
              <p:cNvPr id="252" name="TextBox 25">
                <a:extLst>
                  <a:ext uri="{FF2B5EF4-FFF2-40B4-BE49-F238E27FC236}">
                    <a16:creationId xmlns:a16="http://schemas.microsoft.com/office/drawing/2014/main" id="{F699DA24-EF1A-C256-C396-54EA66592F28}"/>
                  </a:ext>
                </a:extLst>
              </p:cNvPr>
              <p:cNvSpPr txBox="1"/>
              <p:nvPr/>
            </p:nvSpPr>
            <p:spPr>
              <a:xfrm>
                <a:off x="0" y="85725"/>
                <a:ext cx="2269783" cy="87162"/>
              </a:xfrm>
              <a:prstGeom prst="rect">
                <a:avLst/>
              </a:prstGeom>
            </p:spPr>
            <p:txBody>
              <a:bodyPr lIns="50800" tIns="50800" rIns="50800" bIns="50800" rtlCol="0" anchor="ctr"/>
              <a:lstStyle/>
              <a:p>
                <a:pPr algn="ctr">
                  <a:lnSpc>
                    <a:spcPts val="1925"/>
                  </a:lnSpc>
                </a:pPr>
                <a:endParaRPr>
                  <a:latin typeface="DM Sans" pitchFamily="2" charset="0"/>
                </a:endParaRPr>
              </a:p>
            </p:txBody>
          </p:sp>
        </p:grpSp>
        <p:sp>
          <p:nvSpPr>
            <p:cNvPr id="51" name="TextBox 26">
              <a:extLst>
                <a:ext uri="{FF2B5EF4-FFF2-40B4-BE49-F238E27FC236}">
                  <a16:creationId xmlns:a16="http://schemas.microsoft.com/office/drawing/2014/main" id="{DBCECA13-E09D-5E5E-8A84-2027D33503D7}"/>
                </a:ext>
              </a:extLst>
            </p:cNvPr>
            <p:cNvSpPr txBox="1"/>
            <p:nvPr/>
          </p:nvSpPr>
          <p:spPr>
            <a:xfrm>
              <a:off x="10960342" y="2294514"/>
              <a:ext cx="6783095" cy="247868"/>
            </a:xfrm>
            <a:prstGeom prst="rect">
              <a:avLst/>
            </a:prstGeom>
          </p:spPr>
          <p:txBody>
            <a:bodyPr lIns="0" tIns="0" rIns="0" bIns="0" rtlCol="0" anchor="t">
              <a:spAutoFit/>
            </a:bodyPr>
            <a:lstStyle/>
            <a:p>
              <a:pPr marL="0" lvl="0" indent="0" algn="ctr">
                <a:lnSpc>
                  <a:spcPts val="1980"/>
                </a:lnSpc>
              </a:pPr>
              <a:r>
                <a:rPr lang="en-US" sz="2000" b="1">
                  <a:solidFill>
                    <a:srgbClr val="000000"/>
                  </a:solidFill>
                  <a:latin typeface="DM Sans" pitchFamily="2" charset="0"/>
                  <a:ea typeface="Codec Pro Bold"/>
                  <a:cs typeface="Codec Pro Bold"/>
                  <a:sym typeface="Codec Pro Bold"/>
                </a:rPr>
                <a:t>OUTPUTS &amp; SERVICES</a:t>
              </a:r>
            </a:p>
          </p:txBody>
        </p:sp>
        <p:grpSp>
          <p:nvGrpSpPr>
            <p:cNvPr id="52" name="Group 27">
              <a:extLst>
                <a:ext uri="{FF2B5EF4-FFF2-40B4-BE49-F238E27FC236}">
                  <a16:creationId xmlns:a16="http://schemas.microsoft.com/office/drawing/2014/main" id="{2E6D0D95-ED9E-1FAE-600A-73C386F786A9}"/>
                </a:ext>
              </a:extLst>
            </p:cNvPr>
            <p:cNvGrpSpPr/>
            <p:nvPr/>
          </p:nvGrpSpPr>
          <p:grpSpPr>
            <a:xfrm>
              <a:off x="7006738" y="2969093"/>
              <a:ext cx="3741610" cy="2819324"/>
              <a:chOff x="0" y="0"/>
              <a:chExt cx="1252535" cy="943792"/>
            </a:xfrm>
          </p:grpSpPr>
          <p:sp>
            <p:nvSpPr>
              <p:cNvPr id="249" name="Freeform 28">
                <a:extLst>
                  <a:ext uri="{FF2B5EF4-FFF2-40B4-BE49-F238E27FC236}">
                    <a16:creationId xmlns:a16="http://schemas.microsoft.com/office/drawing/2014/main" id="{16121895-8A95-3F51-E8D7-96012B7D334C}"/>
                  </a:ext>
                </a:extLst>
              </p:cNvPr>
              <p:cNvSpPr/>
              <p:nvPr/>
            </p:nvSpPr>
            <p:spPr>
              <a:xfrm>
                <a:off x="0" y="0"/>
                <a:ext cx="1252535" cy="943792"/>
              </a:xfrm>
              <a:custGeom>
                <a:avLst/>
                <a:gdLst/>
                <a:ahLst/>
                <a:cxnLst/>
                <a:rect l="l" t="t" r="r" b="b"/>
                <a:pathLst>
                  <a:path w="1252535" h="943792">
                    <a:moveTo>
                      <a:pt x="43452" y="0"/>
                    </a:moveTo>
                    <a:lnTo>
                      <a:pt x="1209083" y="0"/>
                    </a:lnTo>
                    <a:cubicBezTo>
                      <a:pt x="1220607" y="0"/>
                      <a:pt x="1231659" y="4578"/>
                      <a:pt x="1239808" y="12727"/>
                    </a:cubicBezTo>
                    <a:cubicBezTo>
                      <a:pt x="1247957" y="20876"/>
                      <a:pt x="1252535" y="31928"/>
                      <a:pt x="1252535" y="43452"/>
                    </a:cubicBezTo>
                    <a:lnTo>
                      <a:pt x="1252535" y="900340"/>
                    </a:lnTo>
                    <a:cubicBezTo>
                      <a:pt x="1252535" y="911864"/>
                      <a:pt x="1247957" y="922916"/>
                      <a:pt x="1239808" y="931065"/>
                    </a:cubicBezTo>
                    <a:cubicBezTo>
                      <a:pt x="1231659" y="939214"/>
                      <a:pt x="1220607" y="943792"/>
                      <a:pt x="1209083" y="943792"/>
                    </a:cubicBezTo>
                    <a:lnTo>
                      <a:pt x="43452" y="943792"/>
                    </a:lnTo>
                    <a:cubicBezTo>
                      <a:pt x="31928" y="943792"/>
                      <a:pt x="20876" y="939214"/>
                      <a:pt x="12727" y="931065"/>
                    </a:cubicBezTo>
                    <a:cubicBezTo>
                      <a:pt x="4578" y="922916"/>
                      <a:pt x="0" y="911864"/>
                      <a:pt x="0" y="900340"/>
                    </a:cubicBezTo>
                    <a:lnTo>
                      <a:pt x="0" y="43452"/>
                    </a:lnTo>
                    <a:cubicBezTo>
                      <a:pt x="0" y="31928"/>
                      <a:pt x="4578" y="20876"/>
                      <a:pt x="12727" y="12727"/>
                    </a:cubicBezTo>
                    <a:cubicBezTo>
                      <a:pt x="20876" y="4578"/>
                      <a:pt x="31928" y="0"/>
                      <a:pt x="43452"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50" name="TextBox 29">
                <a:extLst>
                  <a:ext uri="{FF2B5EF4-FFF2-40B4-BE49-F238E27FC236}">
                    <a16:creationId xmlns:a16="http://schemas.microsoft.com/office/drawing/2014/main" id="{9B3E7A0C-CAB7-A7D3-01BD-D8FBEA2B99DA}"/>
                  </a:ext>
                </a:extLst>
              </p:cNvPr>
              <p:cNvSpPr txBox="1"/>
              <p:nvPr/>
            </p:nvSpPr>
            <p:spPr>
              <a:xfrm>
                <a:off x="0" y="85725"/>
                <a:ext cx="1252535" cy="858067"/>
              </a:xfrm>
              <a:prstGeom prst="rect">
                <a:avLst/>
              </a:prstGeom>
            </p:spPr>
            <p:txBody>
              <a:bodyPr lIns="50800" tIns="50800" rIns="50800" bIns="50800" rtlCol="0" anchor="ctr"/>
              <a:lstStyle/>
              <a:p>
                <a:pPr algn="ctr">
                  <a:lnSpc>
                    <a:spcPts val="1925"/>
                  </a:lnSpc>
                </a:pPr>
                <a:endParaRPr>
                  <a:latin typeface="DM Sans" pitchFamily="2" charset="0"/>
                </a:endParaRPr>
              </a:p>
            </p:txBody>
          </p:sp>
        </p:grpSp>
        <p:grpSp>
          <p:nvGrpSpPr>
            <p:cNvPr id="53" name="Group 30">
              <a:extLst>
                <a:ext uri="{FF2B5EF4-FFF2-40B4-BE49-F238E27FC236}">
                  <a16:creationId xmlns:a16="http://schemas.microsoft.com/office/drawing/2014/main" id="{0F0B17E8-AB7A-DF13-CD26-799F258AC6EB}"/>
                </a:ext>
              </a:extLst>
            </p:cNvPr>
            <p:cNvGrpSpPr/>
            <p:nvPr/>
          </p:nvGrpSpPr>
          <p:grpSpPr>
            <a:xfrm>
              <a:off x="7184194" y="3622741"/>
              <a:ext cx="3392573" cy="2052932"/>
              <a:chOff x="0" y="0"/>
              <a:chExt cx="1135692" cy="687236"/>
            </a:xfrm>
          </p:grpSpPr>
          <p:sp>
            <p:nvSpPr>
              <p:cNvPr id="247" name="Freeform 31">
                <a:extLst>
                  <a:ext uri="{FF2B5EF4-FFF2-40B4-BE49-F238E27FC236}">
                    <a16:creationId xmlns:a16="http://schemas.microsoft.com/office/drawing/2014/main" id="{6AEBACDA-4BEC-0213-8CB8-9941ADF827CB}"/>
                  </a:ext>
                </a:extLst>
              </p:cNvPr>
              <p:cNvSpPr/>
              <p:nvPr/>
            </p:nvSpPr>
            <p:spPr>
              <a:xfrm>
                <a:off x="0" y="0"/>
                <a:ext cx="1135692" cy="687236"/>
              </a:xfrm>
              <a:custGeom>
                <a:avLst/>
                <a:gdLst/>
                <a:ahLst/>
                <a:cxnLst/>
                <a:rect l="l" t="t" r="r" b="b"/>
                <a:pathLst>
                  <a:path w="1135692" h="687236">
                    <a:moveTo>
                      <a:pt x="47922" y="0"/>
                    </a:moveTo>
                    <a:lnTo>
                      <a:pt x="1087769" y="0"/>
                    </a:lnTo>
                    <a:cubicBezTo>
                      <a:pt x="1100479" y="0"/>
                      <a:pt x="1112668" y="5049"/>
                      <a:pt x="1121656" y="14036"/>
                    </a:cubicBezTo>
                    <a:cubicBezTo>
                      <a:pt x="1130643" y="23023"/>
                      <a:pt x="1135692" y="35213"/>
                      <a:pt x="1135692" y="47922"/>
                    </a:cubicBezTo>
                    <a:lnTo>
                      <a:pt x="1135692" y="639313"/>
                    </a:lnTo>
                    <a:cubicBezTo>
                      <a:pt x="1135692" y="665780"/>
                      <a:pt x="1114236" y="687236"/>
                      <a:pt x="1087769" y="687236"/>
                    </a:cubicBezTo>
                    <a:lnTo>
                      <a:pt x="47922" y="687236"/>
                    </a:lnTo>
                    <a:cubicBezTo>
                      <a:pt x="35213" y="687236"/>
                      <a:pt x="23023" y="682187"/>
                      <a:pt x="14036" y="673200"/>
                    </a:cubicBezTo>
                    <a:cubicBezTo>
                      <a:pt x="5049" y="664212"/>
                      <a:pt x="0" y="652023"/>
                      <a:pt x="0" y="639313"/>
                    </a:cubicBezTo>
                    <a:lnTo>
                      <a:pt x="0" y="47922"/>
                    </a:lnTo>
                    <a:cubicBezTo>
                      <a:pt x="0" y="35213"/>
                      <a:pt x="5049" y="23023"/>
                      <a:pt x="14036" y="14036"/>
                    </a:cubicBezTo>
                    <a:cubicBezTo>
                      <a:pt x="23023" y="5049"/>
                      <a:pt x="35213" y="0"/>
                      <a:pt x="47922"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48" name="TextBox 32">
                <a:extLst>
                  <a:ext uri="{FF2B5EF4-FFF2-40B4-BE49-F238E27FC236}">
                    <a16:creationId xmlns:a16="http://schemas.microsoft.com/office/drawing/2014/main" id="{DED5A528-147E-26C3-16EB-2F13DE09B703}"/>
                  </a:ext>
                </a:extLst>
              </p:cNvPr>
              <p:cNvSpPr txBox="1"/>
              <p:nvPr/>
            </p:nvSpPr>
            <p:spPr>
              <a:xfrm>
                <a:off x="0" y="19050"/>
                <a:ext cx="1135692" cy="668186"/>
              </a:xfrm>
              <a:prstGeom prst="rect">
                <a:avLst/>
              </a:prstGeom>
            </p:spPr>
            <p:txBody>
              <a:bodyPr lIns="50800" tIns="50800" rIns="50800" bIns="50800" rtlCol="0" anchor="ctr"/>
              <a:lstStyle/>
              <a:p>
                <a:pPr algn="l">
                  <a:lnSpc>
                    <a:spcPts val="1209"/>
                  </a:lnSpc>
                </a:pPr>
                <a:endParaRPr>
                  <a:latin typeface="DM Sans" pitchFamily="2" charset="0"/>
                </a:endParaRPr>
              </a:p>
            </p:txBody>
          </p:sp>
        </p:grpSp>
        <p:grpSp>
          <p:nvGrpSpPr>
            <p:cNvPr id="54" name="Group 33">
              <a:extLst>
                <a:ext uri="{FF2B5EF4-FFF2-40B4-BE49-F238E27FC236}">
                  <a16:creationId xmlns:a16="http://schemas.microsoft.com/office/drawing/2014/main" id="{EC07478E-41A6-77C1-115C-3EA90C230DAA}"/>
                </a:ext>
              </a:extLst>
            </p:cNvPr>
            <p:cNvGrpSpPr/>
            <p:nvPr/>
          </p:nvGrpSpPr>
          <p:grpSpPr>
            <a:xfrm>
              <a:off x="10961681" y="2969093"/>
              <a:ext cx="6779313" cy="2819324"/>
              <a:chOff x="0" y="0"/>
              <a:chExt cx="2269431" cy="943792"/>
            </a:xfrm>
          </p:grpSpPr>
          <p:sp>
            <p:nvSpPr>
              <p:cNvPr id="245" name="Freeform 34">
                <a:extLst>
                  <a:ext uri="{FF2B5EF4-FFF2-40B4-BE49-F238E27FC236}">
                    <a16:creationId xmlns:a16="http://schemas.microsoft.com/office/drawing/2014/main" id="{515A22EA-FCEE-0144-21C4-D47BD2B71AF6}"/>
                  </a:ext>
                </a:extLst>
              </p:cNvPr>
              <p:cNvSpPr/>
              <p:nvPr/>
            </p:nvSpPr>
            <p:spPr>
              <a:xfrm>
                <a:off x="0" y="0"/>
                <a:ext cx="2269431" cy="943792"/>
              </a:xfrm>
              <a:custGeom>
                <a:avLst/>
                <a:gdLst/>
                <a:ahLst/>
                <a:cxnLst/>
                <a:rect l="l" t="t" r="r" b="b"/>
                <a:pathLst>
                  <a:path w="2269431" h="943792">
                    <a:moveTo>
                      <a:pt x="23982" y="0"/>
                    </a:moveTo>
                    <a:lnTo>
                      <a:pt x="2245449" y="0"/>
                    </a:lnTo>
                    <a:cubicBezTo>
                      <a:pt x="2251809" y="0"/>
                      <a:pt x="2257909" y="2527"/>
                      <a:pt x="2262407" y="7024"/>
                    </a:cubicBezTo>
                    <a:cubicBezTo>
                      <a:pt x="2266904" y="11522"/>
                      <a:pt x="2269431" y="17621"/>
                      <a:pt x="2269431" y="23982"/>
                    </a:cubicBezTo>
                    <a:lnTo>
                      <a:pt x="2269431" y="919810"/>
                    </a:lnTo>
                    <a:cubicBezTo>
                      <a:pt x="2269431" y="926170"/>
                      <a:pt x="2266904" y="932270"/>
                      <a:pt x="2262407" y="936768"/>
                    </a:cubicBezTo>
                    <a:cubicBezTo>
                      <a:pt x="2257909" y="941265"/>
                      <a:pt x="2251809" y="943792"/>
                      <a:pt x="2245449" y="943792"/>
                    </a:cubicBezTo>
                    <a:lnTo>
                      <a:pt x="23982" y="943792"/>
                    </a:lnTo>
                    <a:cubicBezTo>
                      <a:pt x="17621" y="943792"/>
                      <a:pt x="11522" y="941265"/>
                      <a:pt x="7024" y="936768"/>
                    </a:cubicBezTo>
                    <a:cubicBezTo>
                      <a:pt x="2527" y="932270"/>
                      <a:pt x="0" y="926170"/>
                      <a:pt x="0" y="919810"/>
                    </a:cubicBezTo>
                    <a:lnTo>
                      <a:pt x="0" y="23982"/>
                    </a:lnTo>
                    <a:cubicBezTo>
                      <a:pt x="0" y="17621"/>
                      <a:pt x="2527" y="11522"/>
                      <a:pt x="7024" y="7024"/>
                    </a:cubicBezTo>
                    <a:cubicBezTo>
                      <a:pt x="11522" y="2527"/>
                      <a:pt x="17621" y="0"/>
                      <a:pt x="23982"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46" name="TextBox 35">
                <a:extLst>
                  <a:ext uri="{FF2B5EF4-FFF2-40B4-BE49-F238E27FC236}">
                    <a16:creationId xmlns:a16="http://schemas.microsoft.com/office/drawing/2014/main" id="{36491DBB-721B-5630-7B31-709414CBD16D}"/>
                  </a:ext>
                </a:extLst>
              </p:cNvPr>
              <p:cNvSpPr txBox="1"/>
              <p:nvPr/>
            </p:nvSpPr>
            <p:spPr>
              <a:xfrm>
                <a:off x="0" y="85725"/>
                <a:ext cx="2269431" cy="858067"/>
              </a:xfrm>
              <a:prstGeom prst="rect">
                <a:avLst/>
              </a:prstGeom>
            </p:spPr>
            <p:txBody>
              <a:bodyPr lIns="50800" tIns="50800" rIns="50800" bIns="50800" rtlCol="0" anchor="ctr"/>
              <a:lstStyle/>
              <a:p>
                <a:pPr algn="ctr">
                  <a:lnSpc>
                    <a:spcPts val="1925"/>
                  </a:lnSpc>
                </a:pPr>
                <a:endParaRPr>
                  <a:latin typeface="DM Sans" pitchFamily="2" charset="0"/>
                </a:endParaRPr>
              </a:p>
            </p:txBody>
          </p:sp>
        </p:grpSp>
        <p:grpSp>
          <p:nvGrpSpPr>
            <p:cNvPr id="55" name="Group 36">
              <a:extLst>
                <a:ext uri="{FF2B5EF4-FFF2-40B4-BE49-F238E27FC236}">
                  <a16:creationId xmlns:a16="http://schemas.microsoft.com/office/drawing/2014/main" id="{F060D71F-AF12-166A-043C-0B051849C457}"/>
                </a:ext>
              </a:extLst>
            </p:cNvPr>
            <p:cNvGrpSpPr/>
            <p:nvPr/>
          </p:nvGrpSpPr>
          <p:grpSpPr>
            <a:xfrm>
              <a:off x="939050" y="3134567"/>
              <a:ext cx="5604665" cy="1414109"/>
              <a:chOff x="-5167" y="-163420"/>
              <a:chExt cx="1876208" cy="473384"/>
            </a:xfrm>
          </p:grpSpPr>
          <p:sp>
            <p:nvSpPr>
              <p:cNvPr id="243" name="Freeform 37">
                <a:extLst>
                  <a:ext uri="{FF2B5EF4-FFF2-40B4-BE49-F238E27FC236}">
                    <a16:creationId xmlns:a16="http://schemas.microsoft.com/office/drawing/2014/main" id="{C848A69F-4DD8-0EB4-9276-F8271685C997}"/>
                  </a:ext>
                </a:extLst>
              </p:cNvPr>
              <p:cNvSpPr/>
              <p:nvPr/>
            </p:nvSpPr>
            <p:spPr>
              <a:xfrm>
                <a:off x="-5167" y="-163420"/>
                <a:ext cx="1876208" cy="343676"/>
              </a:xfrm>
              <a:custGeom>
                <a:avLst/>
                <a:gdLst/>
                <a:ahLst/>
                <a:cxnLst/>
                <a:rect l="l" t="t" r="r" b="b"/>
                <a:pathLst>
                  <a:path w="1711286" h="309964">
                    <a:moveTo>
                      <a:pt x="31804" y="0"/>
                    </a:moveTo>
                    <a:lnTo>
                      <a:pt x="1679482" y="0"/>
                    </a:lnTo>
                    <a:cubicBezTo>
                      <a:pt x="1687917" y="0"/>
                      <a:pt x="1696006" y="3351"/>
                      <a:pt x="1701971" y="9315"/>
                    </a:cubicBezTo>
                    <a:cubicBezTo>
                      <a:pt x="1707935" y="15279"/>
                      <a:pt x="1711286" y="23369"/>
                      <a:pt x="1711286" y="31804"/>
                    </a:cubicBezTo>
                    <a:lnTo>
                      <a:pt x="1711286" y="278161"/>
                    </a:lnTo>
                    <a:cubicBezTo>
                      <a:pt x="1711286" y="295725"/>
                      <a:pt x="1697047" y="309964"/>
                      <a:pt x="1679482" y="309964"/>
                    </a:cubicBezTo>
                    <a:lnTo>
                      <a:pt x="31804" y="309964"/>
                    </a:lnTo>
                    <a:cubicBezTo>
                      <a:pt x="14239" y="309964"/>
                      <a:pt x="0" y="295725"/>
                      <a:pt x="0" y="278161"/>
                    </a:cubicBezTo>
                    <a:lnTo>
                      <a:pt x="0" y="31804"/>
                    </a:lnTo>
                    <a:cubicBezTo>
                      <a:pt x="0" y="14239"/>
                      <a:pt x="14239" y="0"/>
                      <a:pt x="31804"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44" name="TextBox 38">
                <a:extLst>
                  <a:ext uri="{FF2B5EF4-FFF2-40B4-BE49-F238E27FC236}">
                    <a16:creationId xmlns:a16="http://schemas.microsoft.com/office/drawing/2014/main" id="{B4150508-4128-8A59-A62F-E815FC6C84E5}"/>
                  </a:ext>
                </a:extLst>
              </p:cNvPr>
              <p:cNvSpPr txBox="1"/>
              <p:nvPr/>
            </p:nvSpPr>
            <p:spPr>
              <a:xfrm>
                <a:off x="0" y="19050"/>
                <a:ext cx="1711286" cy="290914"/>
              </a:xfrm>
              <a:prstGeom prst="rect">
                <a:avLst/>
              </a:prstGeom>
            </p:spPr>
            <p:txBody>
              <a:bodyPr lIns="50800" tIns="50800" rIns="50800" bIns="50800" rtlCol="0" anchor="ctr"/>
              <a:lstStyle/>
              <a:p>
                <a:pPr algn="l">
                  <a:lnSpc>
                    <a:spcPts val="1209"/>
                  </a:lnSpc>
                </a:pPr>
                <a:endParaRPr>
                  <a:latin typeface="DM Sans" pitchFamily="2" charset="0"/>
                </a:endParaRPr>
              </a:p>
            </p:txBody>
          </p:sp>
        </p:grpSp>
        <p:grpSp>
          <p:nvGrpSpPr>
            <p:cNvPr id="56" name="Group 39">
              <a:extLst>
                <a:ext uri="{FF2B5EF4-FFF2-40B4-BE49-F238E27FC236}">
                  <a16:creationId xmlns:a16="http://schemas.microsoft.com/office/drawing/2014/main" id="{36F13726-68FE-8552-CEC9-5C66BABFACC3}"/>
                </a:ext>
              </a:extLst>
            </p:cNvPr>
            <p:cNvGrpSpPr/>
            <p:nvPr/>
          </p:nvGrpSpPr>
          <p:grpSpPr>
            <a:xfrm>
              <a:off x="939050" y="4240181"/>
              <a:ext cx="5604665" cy="1435491"/>
              <a:chOff x="-6968" y="-128780"/>
              <a:chExt cx="1876208" cy="480543"/>
            </a:xfrm>
          </p:grpSpPr>
          <p:sp>
            <p:nvSpPr>
              <p:cNvPr id="241" name="Freeform 40">
                <a:extLst>
                  <a:ext uri="{FF2B5EF4-FFF2-40B4-BE49-F238E27FC236}">
                    <a16:creationId xmlns:a16="http://schemas.microsoft.com/office/drawing/2014/main" id="{FA414D25-790D-E269-6CB8-4E47E5C92F1F}"/>
                  </a:ext>
                </a:extLst>
              </p:cNvPr>
              <p:cNvSpPr/>
              <p:nvPr/>
            </p:nvSpPr>
            <p:spPr>
              <a:xfrm>
                <a:off x="-6968" y="-128780"/>
                <a:ext cx="1876208" cy="449425"/>
              </a:xfrm>
              <a:custGeom>
                <a:avLst/>
                <a:gdLst/>
                <a:ahLst/>
                <a:cxnLst/>
                <a:rect l="l" t="t" r="r" b="b"/>
                <a:pathLst>
                  <a:path w="1709485" h="351763">
                    <a:moveTo>
                      <a:pt x="31837" y="0"/>
                    </a:moveTo>
                    <a:lnTo>
                      <a:pt x="1677647" y="0"/>
                    </a:lnTo>
                    <a:cubicBezTo>
                      <a:pt x="1686091" y="0"/>
                      <a:pt x="1694189" y="3354"/>
                      <a:pt x="1700160" y="9325"/>
                    </a:cubicBezTo>
                    <a:cubicBezTo>
                      <a:pt x="1706130" y="15296"/>
                      <a:pt x="1709485" y="23393"/>
                      <a:pt x="1709485" y="31837"/>
                    </a:cubicBezTo>
                    <a:lnTo>
                      <a:pt x="1709485" y="319926"/>
                    </a:lnTo>
                    <a:cubicBezTo>
                      <a:pt x="1709485" y="328369"/>
                      <a:pt x="1706130" y="336467"/>
                      <a:pt x="1700160" y="342438"/>
                    </a:cubicBezTo>
                    <a:cubicBezTo>
                      <a:pt x="1694189" y="348409"/>
                      <a:pt x="1686091" y="351763"/>
                      <a:pt x="1677647" y="351763"/>
                    </a:cubicBezTo>
                    <a:lnTo>
                      <a:pt x="31837" y="351763"/>
                    </a:lnTo>
                    <a:cubicBezTo>
                      <a:pt x="23393" y="351763"/>
                      <a:pt x="15296" y="348409"/>
                      <a:pt x="9325" y="342438"/>
                    </a:cubicBezTo>
                    <a:cubicBezTo>
                      <a:pt x="3354" y="336467"/>
                      <a:pt x="0" y="328369"/>
                      <a:pt x="0" y="319926"/>
                    </a:cubicBezTo>
                    <a:lnTo>
                      <a:pt x="0" y="31837"/>
                    </a:lnTo>
                    <a:cubicBezTo>
                      <a:pt x="0" y="23393"/>
                      <a:pt x="3354" y="15296"/>
                      <a:pt x="9325" y="9325"/>
                    </a:cubicBezTo>
                    <a:cubicBezTo>
                      <a:pt x="15296" y="3354"/>
                      <a:pt x="23393" y="0"/>
                      <a:pt x="31837"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42" name="TextBox 41">
                <a:extLst>
                  <a:ext uri="{FF2B5EF4-FFF2-40B4-BE49-F238E27FC236}">
                    <a16:creationId xmlns:a16="http://schemas.microsoft.com/office/drawing/2014/main" id="{08FE1567-1189-391F-5B84-57CBC42F50AA}"/>
                  </a:ext>
                </a:extLst>
              </p:cNvPr>
              <p:cNvSpPr txBox="1"/>
              <p:nvPr/>
            </p:nvSpPr>
            <p:spPr>
              <a:xfrm>
                <a:off x="0" y="85725"/>
                <a:ext cx="1709485" cy="266038"/>
              </a:xfrm>
              <a:prstGeom prst="rect">
                <a:avLst/>
              </a:prstGeom>
            </p:spPr>
            <p:txBody>
              <a:bodyPr lIns="50800" tIns="50800" rIns="50800" bIns="50800" rtlCol="0" anchor="ctr"/>
              <a:lstStyle/>
              <a:p>
                <a:pPr algn="ctr">
                  <a:lnSpc>
                    <a:spcPts val="1925"/>
                  </a:lnSpc>
                </a:pPr>
                <a:endParaRPr>
                  <a:latin typeface="DM Sans" pitchFamily="2" charset="0"/>
                </a:endParaRPr>
              </a:p>
            </p:txBody>
          </p:sp>
        </p:grpSp>
        <p:grpSp>
          <p:nvGrpSpPr>
            <p:cNvPr id="57" name="Group 42">
              <a:extLst>
                <a:ext uri="{FF2B5EF4-FFF2-40B4-BE49-F238E27FC236}">
                  <a16:creationId xmlns:a16="http://schemas.microsoft.com/office/drawing/2014/main" id="{F4C43312-24FD-60A7-5172-B069E9B17B2D}"/>
                </a:ext>
              </a:extLst>
            </p:cNvPr>
            <p:cNvGrpSpPr/>
            <p:nvPr/>
          </p:nvGrpSpPr>
          <p:grpSpPr>
            <a:xfrm>
              <a:off x="778917" y="6193110"/>
              <a:ext cx="6066636" cy="3125376"/>
              <a:chOff x="0" y="0"/>
              <a:chExt cx="2030856" cy="1046245"/>
            </a:xfrm>
          </p:grpSpPr>
          <p:sp>
            <p:nvSpPr>
              <p:cNvPr id="239" name="Freeform 43">
                <a:extLst>
                  <a:ext uri="{FF2B5EF4-FFF2-40B4-BE49-F238E27FC236}">
                    <a16:creationId xmlns:a16="http://schemas.microsoft.com/office/drawing/2014/main" id="{586568AE-1A25-BF13-65FB-881C0B43A408}"/>
                  </a:ext>
                </a:extLst>
              </p:cNvPr>
              <p:cNvSpPr/>
              <p:nvPr/>
            </p:nvSpPr>
            <p:spPr>
              <a:xfrm>
                <a:off x="17231" y="0"/>
                <a:ext cx="2013625" cy="1046245"/>
              </a:xfrm>
              <a:custGeom>
                <a:avLst/>
                <a:gdLst/>
                <a:ahLst/>
                <a:cxnLst/>
                <a:rect l="l" t="t" r="r" b="b"/>
                <a:pathLst>
                  <a:path w="2013625" h="1046245">
                    <a:moveTo>
                      <a:pt x="27028" y="0"/>
                    </a:moveTo>
                    <a:lnTo>
                      <a:pt x="1986597" y="0"/>
                    </a:lnTo>
                    <a:cubicBezTo>
                      <a:pt x="2001524" y="0"/>
                      <a:pt x="2013625" y="12101"/>
                      <a:pt x="2013625" y="27028"/>
                    </a:cubicBezTo>
                    <a:lnTo>
                      <a:pt x="2013625" y="1019217"/>
                    </a:lnTo>
                    <a:cubicBezTo>
                      <a:pt x="2013625" y="1034144"/>
                      <a:pt x="2001524" y="1046245"/>
                      <a:pt x="1986597" y="1046245"/>
                    </a:cubicBezTo>
                    <a:lnTo>
                      <a:pt x="27028" y="1046245"/>
                    </a:lnTo>
                    <a:cubicBezTo>
                      <a:pt x="12101" y="1046245"/>
                      <a:pt x="0" y="1034144"/>
                      <a:pt x="0" y="1019217"/>
                    </a:cubicBezTo>
                    <a:lnTo>
                      <a:pt x="0" y="27028"/>
                    </a:lnTo>
                    <a:cubicBezTo>
                      <a:pt x="0" y="12101"/>
                      <a:pt x="12101" y="0"/>
                      <a:pt x="27028" y="0"/>
                    </a:cubicBezTo>
                    <a:close/>
                  </a:path>
                </a:pathLst>
              </a:custGeom>
              <a:solidFill>
                <a:srgbClr val="000000">
                  <a:alpha val="0"/>
                </a:srgbClr>
              </a:solidFill>
              <a:ln w="9525" cap="rnd">
                <a:solidFill>
                  <a:srgbClr val="737373"/>
                </a:solidFill>
                <a:prstDash val="solid"/>
                <a:round/>
              </a:ln>
            </p:spPr>
            <p:txBody>
              <a:bodyPr/>
              <a:lstStyle/>
              <a:p>
                <a:endParaRPr lang="tr-TR" dirty="0">
                  <a:latin typeface="DM Sans" pitchFamily="2" charset="0"/>
                </a:endParaRPr>
              </a:p>
            </p:txBody>
          </p:sp>
          <p:sp>
            <p:nvSpPr>
              <p:cNvPr id="240" name="TextBox 44">
                <a:extLst>
                  <a:ext uri="{FF2B5EF4-FFF2-40B4-BE49-F238E27FC236}">
                    <a16:creationId xmlns:a16="http://schemas.microsoft.com/office/drawing/2014/main" id="{C1BA92F3-AB3F-0AE9-5010-2A4C3B0C2E8A}"/>
                  </a:ext>
                </a:extLst>
              </p:cNvPr>
              <p:cNvSpPr txBox="1"/>
              <p:nvPr/>
            </p:nvSpPr>
            <p:spPr>
              <a:xfrm>
                <a:off x="0" y="85725"/>
                <a:ext cx="2013625" cy="960520"/>
              </a:xfrm>
              <a:prstGeom prst="rect">
                <a:avLst/>
              </a:prstGeom>
            </p:spPr>
            <p:txBody>
              <a:bodyPr lIns="50800" tIns="50800" rIns="50800" bIns="50800" rtlCol="0" anchor="ctr"/>
              <a:lstStyle/>
              <a:p>
                <a:pPr algn="ctr">
                  <a:lnSpc>
                    <a:spcPts val="1925"/>
                  </a:lnSpc>
                </a:pPr>
                <a:endParaRPr>
                  <a:latin typeface="DM Sans" pitchFamily="2" charset="0"/>
                </a:endParaRPr>
              </a:p>
            </p:txBody>
          </p:sp>
        </p:grpSp>
        <p:grpSp>
          <p:nvGrpSpPr>
            <p:cNvPr id="58" name="Group 45">
              <a:extLst>
                <a:ext uri="{FF2B5EF4-FFF2-40B4-BE49-F238E27FC236}">
                  <a16:creationId xmlns:a16="http://schemas.microsoft.com/office/drawing/2014/main" id="{88A806D3-500D-D9E4-4EF4-D4BB1DE80287}"/>
                </a:ext>
              </a:extLst>
            </p:cNvPr>
            <p:cNvGrpSpPr/>
            <p:nvPr/>
          </p:nvGrpSpPr>
          <p:grpSpPr>
            <a:xfrm>
              <a:off x="7005231" y="6193110"/>
              <a:ext cx="3741610" cy="3125376"/>
              <a:chOff x="0" y="0"/>
              <a:chExt cx="1252535" cy="1046245"/>
            </a:xfrm>
          </p:grpSpPr>
          <p:sp>
            <p:nvSpPr>
              <p:cNvPr id="237" name="Freeform 46">
                <a:extLst>
                  <a:ext uri="{FF2B5EF4-FFF2-40B4-BE49-F238E27FC236}">
                    <a16:creationId xmlns:a16="http://schemas.microsoft.com/office/drawing/2014/main" id="{E9234157-B7EC-C901-93D9-F5867DD2B61D}"/>
                  </a:ext>
                </a:extLst>
              </p:cNvPr>
              <p:cNvSpPr/>
              <p:nvPr/>
            </p:nvSpPr>
            <p:spPr>
              <a:xfrm>
                <a:off x="0" y="0"/>
                <a:ext cx="1252535" cy="1046245"/>
              </a:xfrm>
              <a:custGeom>
                <a:avLst/>
                <a:gdLst/>
                <a:ahLst/>
                <a:cxnLst/>
                <a:rect l="l" t="t" r="r" b="b"/>
                <a:pathLst>
                  <a:path w="1252535" h="1046245">
                    <a:moveTo>
                      <a:pt x="43452" y="0"/>
                    </a:moveTo>
                    <a:lnTo>
                      <a:pt x="1209083" y="0"/>
                    </a:lnTo>
                    <a:cubicBezTo>
                      <a:pt x="1220607" y="0"/>
                      <a:pt x="1231659" y="4578"/>
                      <a:pt x="1239808" y="12727"/>
                    </a:cubicBezTo>
                    <a:cubicBezTo>
                      <a:pt x="1247957" y="20876"/>
                      <a:pt x="1252535" y="31928"/>
                      <a:pt x="1252535" y="43452"/>
                    </a:cubicBezTo>
                    <a:lnTo>
                      <a:pt x="1252535" y="1002793"/>
                    </a:lnTo>
                    <a:cubicBezTo>
                      <a:pt x="1252535" y="1014318"/>
                      <a:pt x="1247957" y="1025370"/>
                      <a:pt x="1239808" y="1033519"/>
                    </a:cubicBezTo>
                    <a:cubicBezTo>
                      <a:pt x="1231659" y="1041668"/>
                      <a:pt x="1220607" y="1046245"/>
                      <a:pt x="1209083" y="1046245"/>
                    </a:cubicBezTo>
                    <a:lnTo>
                      <a:pt x="43452" y="1046245"/>
                    </a:lnTo>
                    <a:cubicBezTo>
                      <a:pt x="31928" y="1046245"/>
                      <a:pt x="20876" y="1041668"/>
                      <a:pt x="12727" y="1033519"/>
                    </a:cubicBezTo>
                    <a:cubicBezTo>
                      <a:pt x="4578" y="1025370"/>
                      <a:pt x="0" y="1014318"/>
                      <a:pt x="0" y="1002793"/>
                    </a:cubicBezTo>
                    <a:lnTo>
                      <a:pt x="0" y="43452"/>
                    </a:lnTo>
                    <a:cubicBezTo>
                      <a:pt x="0" y="31928"/>
                      <a:pt x="4578" y="20876"/>
                      <a:pt x="12727" y="12727"/>
                    </a:cubicBezTo>
                    <a:cubicBezTo>
                      <a:pt x="20876" y="4578"/>
                      <a:pt x="31928" y="0"/>
                      <a:pt x="43452"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38" name="TextBox 47">
                <a:extLst>
                  <a:ext uri="{FF2B5EF4-FFF2-40B4-BE49-F238E27FC236}">
                    <a16:creationId xmlns:a16="http://schemas.microsoft.com/office/drawing/2014/main" id="{C2DE8D59-BE76-52AD-C8B3-D57F0FB20D6B}"/>
                  </a:ext>
                </a:extLst>
              </p:cNvPr>
              <p:cNvSpPr txBox="1"/>
              <p:nvPr/>
            </p:nvSpPr>
            <p:spPr>
              <a:xfrm>
                <a:off x="0" y="85725"/>
                <a:ext cx="1252535" cy="960520"/>
              </a:xfrm>
              <a:prstGeom prst="rect">
                <a:avLst/>
              </a:prstGeom>
            </p:spPr>
            <p:txBody>
              <a:bodyPr lIns="50800" tIns="50800" rIns="50800" bIns="50800" rtlCol="0" anchor="ctr"/>
              <a:lstStyle/>
              <a:p>
                <a:pPr algn="ctr">
                  <a:lnSpc>
                    <a:spcPts val="1925"/>
                  </a:lnSpc>
                </a:pPr>
                <a:endParaRPr>
                  <a:latin typeface="DM Sans" pitchFamily="2" charset="0"/>
                </a:endParaRPr>
              </a:p>
            </p:txBody>
          </p:sp>
        </p:grpSp>
        <p:grpSp>
          <p:nvGrpSpPr>
            <p:cNvPr id="59" name="Group 48">
              <a:extLst>
                <a:ext uri="{FF2B5EF4-FFF2-40B4-BE49-F238E27FC236}">
                  <a16:creationId xmlns:a16="http://schemas.microsoft.com/office/drawing/2014/main" id="{45E99F5C-85BA-91A9-7651-86468AAF4608}"/>
                </a:ext>
              </a:extLst>
            </p:cNvPr>
            <p:cNvGrpSpPr/>
            <p:nvPr/>
          </p:nvGrpSpPr>
          <p:grpSpPr>
            <a:xfrm>
              <a:off x="10960335" y="6193110"/>
              <a:ext cx="6780659" cy="3125376"/>
              <a:chOff x="0" y="0"/>
              <a:chExt cx="2269881" cy="1046245"/>
            </a:xfrm>
          </p:grpSpPr>
          <p:sp>
            <p:nvSpPr>
              <p:cNvPr id="235" name="Freeform 49">
                <a:extLst>
                  <a:ext uri="{FF2B5EF4-FFF2-40B4-BE49-F238E27FC236}">
                    <a16:creationId xmlns:a16="http://schemas.microsoft.com/office/drawing/2014/main" id="{E113DF6A-DC92-4D0D-F24F-267C44F00F69}"/>
                  </a:ext>
                </a:extLst>
              </p:cNvPr>
              <p:cNvSpPr/>
              <p:nvPr/>
            </p:nvSpPr>
            <p:spPr>
              <a:xfrm>
                <a:off x="0" y="0"/>
                <a:ext cx="2269881" cy="1046245"/>
              </a:xfrm>
              <a:custGeom>
                <a:avLst/>
                <a:gdLst/>
                <a:ahLst/>
                <a:cxnLst/>
                <a:rect l="l" t="t" r="r" b="b"/>
                <a:pathLst>
                  <a:path w="2269881" h="1046245">
                    <a:moveTo>
                      <a:pt x="23977" y="0"/>
                    </a:moveTo>
                    <a:lnTo>
                      <a:pt x="2245904" y="0"/>
                    </a:lnTo>
                    <a:cubicBezTo>
                      <a:pt x="2259147" y="0"/>
                      <a:pt x="2269881" y="10735"/>
                      <a:pt x="2269881" y="23977"/>
                    </a:cubicBezTo>
                    <a:lnTo>
                      <a:pt x="2269881" y="1022268"/>
                    </a:lnTo>
                    <a:cubicBezTo>
                      <a:pt x="2269881" y="1035511"/>
                      <a:pt x="2259147" y="1046245"/>
                      <a:pt x="2245904" y="1046245"/>
                    </a:cubicBezTo>
                    <a:lnTo>
                      <a:pt x="23977" y="1046245"/>
                    </a:lnTo>
                    <a:cubicBezTo>
                      <a:pt x="10735" y="1046245"/>
                      <a:pt x="0" y="1035511"/>
                      <a:pt x="0" y="1022268"/>
                    </a:cubicBezTo>
                    <a:lnTo>
                      <a:pt x="0" y="23977"/>
                    </a:lnTo>
                    <a:cubicBezTo>
                      <a:pt x="0" y="10735"/>
                      <a:pt x="10735" y="0"/>
                      <a:pt x="23977"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36" name="TextBox 50">
                <a:extLst>
                  <a:ext uri="{FF2B5EF4-FFF2-40B4-BE49-F238E27FC236}">
                    <a16:creationId xmlns:a16="http://schemas.microsoft.com/office/drawing/2014/main" id="{42AF49EA-C9F1-720F-0044-C51EF00EDC3D}"/>
                  </a:ext>
                </a:extLst>
              </p:cNvPr>
              <p:cNvSpPr txBox="1"/>
              <p:nvPr/>
            </p:nvSpPr>
            <p:spPr>
              <a:xfrm>
                <a:off x="0" y="85725"/>
                <a:ext cx="2269881" cy="960520"/>
              </a:xfrm>
              <a:prstGeom prst="rect">
                <a:avLst/>
              </a:prstGeom>
            </p:spPr>
            <p:txBody>
              <a:bodyPr lIns="50800" tIns="50800" rIns="50800" bIns="50800" rtlCol="0" anchor="ctr"/>
              <a:lstStyle/>
              <a:p>
                <a:pPr algn="ctr">
                  <a:lnSpc>
                    <a:spcPts val="1925"/>
                  </a:lnSpc>
                </a:pPr>
                <a:endParaRPr>
                  <a:latin typeface="DM Sans" pitchFamily="2" charset="0"/>
                </a:endParaRPr>
              </a:p>
            </p:txBody>
          </p:sp>
        </p:grpSp>
        <p:grpSp>
          <p:nvGrpSpPr>
            <p:cNvPr id="60" name="Group 51">
              <a:extLst>
                <a:ext uri="{FF2B5EF4-FFF2-40B4-BE49-F238E27FC236}">
                  <a16:creationId xmlns:a16="http://schemas.microsoft.com/office/drawing/2014/main" id="{CE87C82D-9BFF-35CC-748F-17E71CFE2E1C}"/>
                </a:ext>
              </a:extLst>
            </p:cNvPr>
            <p:cNvGrpSpPr/>
            <p:nvPr/>
          </p:nvGrpSpPr>
          <p:grpSpPr>
            <a:xfrm>
              <a:off x="939050" y="6293467"/>
              <a:ext cx="2815943" cy="1124940"/>
              <a:chOff x="-1835" y="-183227"/>
              <a:chExt cx="942660" cy="376582"/>
            </a:xfrm>
          </p:grpSpPr>
          <p:sp>
            <p:nvSpPr>
              <p:cNvPr id="233" name="Freeform 52">
                <a:extLst>
                  <a:ext uri="{FF2B5EF4-FFF2-40B4-BE49-F238E27FC236}">
                    <a16:creationId xmlns:a16="http://schemas.microsoft.com/office/drawing/2014/main" id="{3286E84F-CCC8-19F0-2267-28C7860CD96D}"/>
                  </a:ext>
                </a:extLst>
              </p:cNvPr>
              <p:cNvSpPr/>
              <p:nvPr/>
            </p:nvSpPr>
            <p:spPr>
              <a:xfrm>
                <a:off x="-1835" y="-183227"/>
                <a:ext cx="940825" cy="290803"/>
              </a:xfrm>
              <a:custGeom>
                <a:avLst/>
                <a:gdLst/>
                <a:ahLst/>
                <a:cxnLst/>
                <a:rect l="l" t="t" r="r" b="b"/>
                <a:pathLst>
                  <a:path w="940825" h="193355">
                    <a:moveTo>
                      <a:pt x="57848" y="0"/>
                    </a:moveTo>
                    <a:lnTo>
                      <a:pt x="882977" y="0"/>
                    </a:lnTo>
                    <a:cubicBezTo>
                      <a:pt x="898319" y="0"/>
                      <a:pt x="913033" y="6095"/>
                      <a:pt x="923882" y="16943"/>
                    </a:cubicBezTo>
                    <a:cubicBezTo>
                      <a:pt x="934730" y="27792"/>
                      <a:pt x="940825" y="42506"/>
                      <a:pt x="940825" y="57848"/>
                    </a:cubicBezTo>
                    <a:lnTo>
                      <a:pt x="940825" y="135507"/>
                    </a:lnTo>
                    <a:cubicBezTo>
                      <a:pt x="940825" y="150849"/>
                      <a:pt x="934730" y="165563"/>
                      <a:pt x="923882" y="176412"/>
                    </a:cubicBezTo>
                    <a:cubicBezTo>
                      <a:pt x="913033" y="187261"/>
                      <a:pt x="898319" y="193355"/>
                      <a:pt x="882977" y="193355"/>
                    </a:cubicBezTo>
                    <a:lnTo>
                      <a:pt x="57848" y="193355"/>
                    </a:lnTo>
                    <a:cubicBezTo>
                      <a:pt x="42506" y="193355"/>
                      <a:pt x="27792" y="187261"/>
                      <a:pt x="16943" y="176412"/>
                    </a:cubicBezTo>
                    <a:cubicBezTo>
                      <a:pt x="6095" y="165563"/>
                      <a:pt x="0" y="150849"/>
                      <a:pt x="0" y="135507"/>
                    </a:cubicBezTo>
                    <a:lnTo>
                      <a:pt x="0" y="57848"/>
                    </a:lnTo>
                    <a:cubicBezTo>
                      <a:pt x="0" y="42506"/>
                      <a:pt x="6095" y="27792"/>
                      <a:pt x="16943" y="16943"/>
                    </a:cubicBezTo>
                    <a:cubicBezTo>
                      <a:pt x="27792" y="6095"/>
                      <a:pt x="42506" y="0"/>
                      <a:pt x="57848"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34" name="TextBox 53">
                <a:extLst>
                  <a:ext uri="{FF2B5EF4-FFF2-40B4-BE49-F238E27FC236}">
                    <a16:creationId xmlns:a16="http://schemas.microsoft.com/office/drawing/2014/main" id="{DB9FD9FD-83E7-2AB5-FC5E-E0C4BE8D858F}"/>
                  </a:ext>
                </a:extLst>
              </p:cNvPr>
              <p:cNvSpPr txBox="1"/>
              <p:nvPr/>
            </p:nvSpPr>
            <p:spPr>
              <a:xfrm>
                <a:off x="0" y="85725"/>
                <a:ext cx="940825" cy="107630"/>
              </a:xfrm>
              <a:prstGeom prst="rect">
                <a:avLst/>
              </a:prstGeom>
            </p:spPr>
            <p:txBody>
              <a:bodyPr lIns="50800" tIns="50800" rIns="50800" bIns="50800" rtlCol="0" anchor="ctr"/>
              <a:lstStyle/>
              <a:p>
                <a:pPr algn="ctr">
                  <a:lnSpc>
                    <a:spcPts val="1925"/>
                  </a:lnSpc>
                </a:pPr>
                <a:endParaRPr>
                  <a:latin typeface="DM Sans" pitchFamily="2" charset="0"/>
                </a:endParaRPr>
              </a:p>
            </p:txBody>
          </p:sp>
        </p:grpSp>
        <p:grpSp>
          <p:nvGrpSpPr>
            <p:cNvPr id="61" name="Group 54">
              <a:extLst>
                <a:ext uri="{FF2B5EF4-FFF2-40B4-BE49-F238E27FC236}">
                  <a16:creationId xmlns:a16="http://schemas.microsoft.com/office/drawing/2014/main" id="{C70C437F-5737-C7B0-5346-38520D0D9A85}"/>
                </a:ext>
              </a:extLst>
            </p:cNvPr>
            <p:cNvGrpSpPr/>
            <p:nvPr/>
          </p:nvGrpSpPr>
          <p:grpSpPr>
            <a:xfrm>
              <a:off x="962537" y="8319906"/>
              <a:ext cx="2810461" cy="938394"/>
              <a:chOff x="0" y="0"/>
              <a:chExt cx="940825" cy="314135"/>
            </a:xfrm>
          </p:grpSpPr>
          <p:sp>
            <p:nvSpPr>
              <p:cNvPr id="231" name="Freeform 55">
                <a:extLst>
                  <a:ext uri="{FF2B5EF4-FFF2-40B4-BE49-F238E27FC236}">
                    <a16:creationId xmlns:a16="http://schemas.microsoft.com/office/drawing/2014/main" id="{941EC16C-6FFD-88D3-6CDD-5187E1B914B5}"/>
                  </a:ext>
                </a:extLst>
              </p:cNvPr>
              <p:cNvSpPr/>
              <p:nvPr/>
            </p:nvSpPr>
            <p:spPr>
              <a:xfrm>
                <a:off x="0" y="0"/>
                <a:ext cx="940825" cy="314135"/>
              </a:xfrm>
              <a:custGeom>
                <a:avLst/>
                <a:gdLst/>
                <a:ahLst/>
                <a:cxnLst/>
                <a:rect l="l" t="t" r="r" b="b"/>
                <a:pathLst>
                  <a:path w="940825" h="314135">
                    <a:moveTo>
                      <a:pt x="57848" y="0"/>
                    </a:moveTo>
                    <a:lnTo>
                      <a:pt x="882977" y="0"/>
                    </a:lnTo>
                    <a:cubicBezTo>
                      <a:pt x="898319" y="0"/>
                      <a:pt x="913033" y="6095"/>
                      <a:pt x="923882" y="16943"/>
                    </a:cubicBezTo>
                    <a:cubicBezTo>
                      <a:pt x="934730" y="27792"/>
                      <a:pt x="940825" y="42506"/>
                      <a:pt x="940825" y="57848"/>
                    </a:cubicBezTo>
                    <a:lnTo>
                      <a:pt x="940825" y="256287"/>
                    </a:lnTo>
                    <a:cubicBezTo>
                      <a:pt x="940825" y="271629"/>
                      <a:pt x="934730" y="286343"/>
                      <a:pt x="923882" y="297192"/>
                    </a:cubicBezTo>
                    <a:cubicBezTo>
                      <a:pt x="913033" y="308040"/>
                      <a:pt x="898319" y="314135"/>
                      <a:pt x="882977" y="314135"/>
                    </a:cubicBezTo>
                    <a:lnTo>
                      <a:pt x="57848" y="314135"/>
                    </a:lnTo>
                    <a:cubicBezTo>
                      <a:pt x="25900" y="314135"/>
                      <a:pt x="0" y="288235"/>
                      <a:pt x="0" y="256287"/>
                    </a:cubicBezTo>
                    <a:lnTo>
                      <a:pt x="0" y="57848"/>
                    </a:lnTo>
                    <a:cubicBezTo>
                      <a:pt x="0" y="42506"/>
                      <a:pt x="6095" y="27792"/>
                      <a:pt x="16943" y="16943"/>
                    </a:cubicBezTo>
                    <a:cubicBezTo>
                      <a:pt x="27792" y="6095"/>
                      <a:pt x="42506" y="0"/>
                      <a:pt x="57848"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32" name="TextBox 56">
                <a:extLst>
                  <a:ext uri="{FF2B5EF4-FFF2-40B4-BE49-F238E27FC236}">
                    <a16:creationId xmlns:a16="http://schemas.microsoft.com/office/drawing/2014/main" id="{BB9762DD-5F18-44E0-1A23-44DBBE114DC8}"/>
                  </a:ext>
                </a:extLst>
              </p:cNvPr>
              <p:cNvSpPr txBox="1"/>
              <p:nvPr/>
            </p:nvSpPr>
            <p:spPr>
              <a:xfrm>
                <a:off x="0" y="85725"/>
                <a:ext cx="940825" cy="228410"/>
              </a:xfrm>
              <a:prstGeom prst="rect">
                <a:avLst/>
              </a:prstGeom>
            </p:spPr>
            <p:txBody>
              <a:bodyPr lIns="50800" tIns="50800" rIns="50800" bIns="50800" rtlCol="0" anchor="ctr"/>
              <a:lstStyle/>
              <a:p>
                <a:pPr algn="ctr">
                  <a:lnSpc>
                    <a:spcPts val="1925"/>
                  </a:lnSpc>
                </a:pPr>
                <a:endParaRPr>
                  <a:latin typeface="DM Sans" pitchFamily="2" charset="0"/>
                </a:endParaRPr>
              </a:p>
            </p:txBody>
          </p:sp>
        </p:grpSp>
        <p:grpSp>
          <p:nvGrpSpPr>
            <p:cNvPr id="62" name="Group 57">
              <a:extLst>
                <a:ext uri="{FF2B5EF4-FFF2-40B4-BE49-F238E27FC236}">
                  <a16:creationId xmlns:a16="http://schemas.microsoft.com/office/drawing/2014/main" id="{25159C55-19E2-34A0-FC23-C060239DEE58}"/>
                </a:ext>
              </a:extLst>
            </p:cNvPr>
            <p:cNvGrpSpPr/>
            <p:nvPr/>
          </p:nvGrpSpPr>
          <p:grpSpPr>
            <a:xfrm>
              <a:off x="3901516" y="6293468"/>
              <a:ext cx="2882399" cy="1252553"/>
              <a:chOff x="-8553" y="-183227"/>
              <a:chExt cx="964907" cy="419302"/>
            </a:xfrm>
          </p:grpSpPr>
          <p:sp>
            <p:nvSpPr>
              <p:cNvPr id="229" name="Freeform 58">
                <a:extLst>
                  <a:ext uri="{FF2B5EF4-FFF2-40B4-BE49-F238E27FC236}">
                    <a16:creationId xmlns:a16="http://schemas.microsoft.com/office/drawing/2014/main" id="{15BADD8D-6072-3D31-F80C-B8D7B5A5395F}"/>
                  </a:ext>
                </a:extLst>
              </p:cNvPr>
              <p:cNvSpPr/>
              <p:nvPr/>
            </p:nvSpPr>
            <p:spPr>
              <a:xfrm>
                <a:off x="-8553" y="-183227"/>
                <a:ext cx="964907" cy="290803"/>
              </a:xfrm>
              <a:custGeom>
                <a:avLst/>
                <a:gdLst/>
                <a:ahLst/>
                <a:cxnLst/>
                <a:rect l="l" t="t" r="r" b="b"/>
                <a:pathLst>
                  <a:path w="867369" h="236075">
                    <a:moveTo>
                      <a:pt x="62747" y="0"/>
                    </a:moveTo>
                    <a:lnTo>
                      <a:pt x="804621" y="0"/>
                    </a:lnTo>
                    <a:cubicBezTo>
                      <a:pt x="821263" y="0"/>
                      <a:pt x="837223" y="6611"/>
                      <a:pt x="848990" y="18378"/>
                    </a:cubicBezTo>
                    <a:cubicBezTo>
                      <a:pt x="860758" y="30146"/>
                      <a:pt x="867369" y="46106"/>
                      <a:pt x="867369" y="62747"/>
                    </a:cubicBezTo>
                    <a:lnTo>
                      <a:pt x="867369" y="173328"/>
                    </a:lnTo>
                    <a:cubicBezTo>
                      <a:pt x="867369" y="189970"/>
                      <a:pt x="860758" y="205930"/>
                      <a:pt x="848990" y="217697"/>
                    </a:cubicBezTo>
                    <a:cubicBezTo>
                      <a:pt x="837223" y="229464"/>
                      <a:pt x="821263" y="236075"/>
                      <a:pt x="804621" y="236075"/>
                    </a:cubicBezTo>
                    <a:lnTo>
                      <a:pt x="62747" y="236075"/>
                    </a:lnTo>
                    <a:cubicBezTo>
                      <a:pt x="46106" y="236075"/>
                      <a:pt x="30146" y="229464"/>
                      <a:pt x="18378" y="217697"/>
                    </a:cubicBezTo>
                    <a:cubicBezTo>
                      <a:pt x="6611" y="205930"/>
                      <a:pt x="0" y="189970"/>
                      <a:pt x="0" y="173328"/>
                    </a:cubicBezTo>
                    <a:lnTo>
                      <a:pt x="0" y="62747"/>
                    </a:lnTo>
                    <a:cubicBezTo>
                      <a:pt x="0" y="46106"/>
                      <a:pt x="6611" y="30146"/>
                      <a:pt x="18378" y="18378"/>
                    </a:cubicBezTo>
                    <a:cubicBezTo>
                      <a:pt x="30146" y="6611"/>
                      <a:pt x="46106" y="0"/>
                      <a:pt x="62747"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30" name="TextBox 59">
                <a:extLst>
                  <a:ext uri="{FF2B5EF4-FFF2-40B4-BE49-F238E27FC236}">
                    <a16:creationId xmlns:a16="http://schemas.microsoft.com/office/drawing/2014/main" id="{9A14D0B8-D035-0FB4-2233-D1E6D12DE5FB}"/>
                  </a:ext>
                </a:extLst>
              </p:cNvPr>
              <p:cNvSpPr txBox="1"/>
              <p:nvPr/>
            </p:nvSpPr>
            <p:spPr>
              <a:xfrm>
                <a:off x="0" y="85725"/>
                <a:ext cx="867369" cy="150350"/>
              </a:xfrm>
              <a:prstGeom prst="rect">
                <a:avLst/>
              </a:prstGeom>
            </p:spPr>
            <p:txBody>
              <a:bodyPr lIns="50800" tIns="50800" rIns="50800" bIns="50800" rtlCol="0" anchor="ctr"/>
              <a:lstStyle/>
              <a:p>
                <a:pPr algn="ctr">
                  <a:lnSpc>
                    <a:spcPts val="1925"/>
                  </a:lnSpc>
                </a:pPr>
                <a:endParaRPr>
                  <a:latin typeface="DM Sans" pitchFamily="2" charset="0"/>
                </a:endParaRPr>
              </a:p>
            </p:txBody>
          </p:sp>
        </p:grpSp>
        <p:grpSp>
          <p:nvGrpSpPr>
            <p:cNvPr id="63" name="Group 60">
              <a:extLst>
                <a:ext uri="{FF2B5EF4-FFF2-40B4-BE49-F238E27FC236}">
                  <a16:creationId xmlns:a16="http://schemas.microsoft.com/office/drawing/2014/main" id="{2848C78C-A514-9EBA-9B7A-8EF9C8B6AF3D}"/>
                </a:ext>
              </a:extLst>
            </p:cNvPr>
            <p:cNvGrpSpPr/>
            <p:nvPr/>
          </p:nvGrpSpPr>
          <p:grpSpPr>
            <a:xfrm>
              <a:off x="3929530" y="7241137"/>
              <a:ext cx="2854385" cy="2009225"/>
              <a:chOff x="0" y="-121194"/>
              <a:chExt cx="891838" cy="672604"/>
            </a:xfrm>
          </p:grpSpPr>
          <p:sp>
            <p:nvSpPr>
              <p:cNvPr id="227" name="Freeform 61">
                <a:extLst>
                  <a:ext uri="{FF2B5EF4-FFF2-40B4-BE49-F238E27FC236}">
                    <a16:creationId xmlns:a16="http://schemas.microsoft.com/office/drawing/2014/main" id="{20CBFD26-C264-937A-27E0-55C6A88C6297}"/>
                  </a:ext>
                </a:extLst>
              </p:cNvPr>
              <p:cNvSpPr/>
              <p:nvPr/>
            </p:nvSpPr>
            <p:spPr>
              <a:xfrm>
                <a:off x="0" y="-121194"/>
                <a:ext cx="891838" cy="672604"/>
              </a:xfrm>
              <a:custGeom>
                <a:avLst/>
                <a:gdLst/>
                <a:ahLst/>
                <a:cxnLst/>
                <a:rect l="l" t="t" r="r" b="b"/>
                <a:pathLst>
                  <a:path w="867369" h="551410">
                    <a:moveTo>
                      <a:pt x="62747" y="0"/>
                    </a:moveTo>
                    <a:lnTo>
                      <a:pt x="804621" y="0"/>
                    </a:lnTo>
                    <a:cubicBezTo>
                      <a:pt x="821263" y="0"/>
                      <a:pt x="837223" y="6611"/>
                      <a:pt x="848990" y="18378"/>
                    </a:cubicBezTo>
                    <a:cubicBezTo>
                      <a:pt x="860758" y="30146"/>
                      <a:pt x="867369" y="46106"/>
                      <a:pt x="867369" y="62747"/>
                    </a:cubicBezTo>
                    <a:lnTo>
                      <a:pt x="867369" y="488663"/>
                    </a:lnTo>
                    <a:cubicBezTo>
                      <a:pt x="867369" y="505305"/>
                      <a:pt x="860758" y="521265"/>
                      <a:pt x="848990" y="533032"/>
                    </a:cubicBezTo>
                    <a:cubicBezTo>
                      <a:pt x="837223" y="544800"/>
                      <a:pt x="821263" y="551410"/>
                      <a:pt x="804621" y="551410"/>
                    </a:cubicBezTo>
                    <a:lnTo>
                      <a:pt x="62747" y="551410"/>
                    </a:lnTo>
                    <a:cubicBezTo>
                      <a:pt x="46106" y="551410"/>
                      <a:pt x="30146" y="544800"/>
                      <a:pt x="18378" y="533032"/>
                    </a:cubicBezTo>
                    <a:cubicBezTo>
                      <a:pt x="6611" y="521265"/>
                      <a:pt x="0" y="505305"/>
                      <a:pt x="0" y="488663"/>
                    </a:cubicBezTo>
                    <a:lnTo>
                      <a:pt x="0" y="62747"/>
                    </a:lnTo>
                    <a:cubicBezTo>
                      <a:pt x="0" y="46106"/>
                      <a:pt x="6611" y="30146"/>
                      <a:pt x="18378" y="18378"/>
                    </a:cubicBezTo>
                    <a:cubicBezTo>
                      <a:pt x="30146" y="6611"/>
                      <a:pt x="46106" y="0"/>
                      <a:pt x="62747"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28" name="TextBox 62">
                <a:extLst>
                  <a:ext uri="{FF2B5EF4-FFF2-40B4-BE49-F238E27FC236}">
                    <a16:creationId xmlns:a16="http://schemas.microsoft.com/office/drawing/2014/main" id="{1ADD0006-160D-881D-E6EC-86757CA11B40}"/>
                  </a:ext>
                </a:extLst>
              </p:cNvPr>
              <p:cNvSpPr txBox="1"/>
              <p:nvPr/>
            </p:nvSpPr>
            <p:spPr>
              <a:xfrm>
                <a:off x="0" y="85725"/>
                <a:ext cx="867369" cy="465685"/>
              </a:xfrm>
              <a:prstGeom prst="rect">
                <a:avLst/>
              </a:prstGeom>
            </p:spPr>
            <p:txBody>
              <a:bodyPr lIns="50800" tIns="50800" rIns="50800" bIns="50800" rtlCol="0" anchor="ctr"/>
              <a:lstStyle/>
              <a:p>
                <a:pPr algn="ctr">
                  <a:lnSpc>
                    <a:spcPts val="1925"/>
                  </a:lnSpc>
                </a:pPr>
                <a:endParaRPr>
                  <a:latin typeface="DM Sans" pitchFamily="2" charset="0"/>
                </a:endParaRPr>
              </a:p>
            </p:txBody>
          </p:sp>
        </p:grpSp>
        <p:sp>
          <p:nvSpPr>
            <p:cNvPr id="130" name="TextBox 65">
              <a:extLst>
                <a:ext uri="{FF2B5EF4-FFF2-40B4-BE49-F238E27FC236}">
                  <a16:creationId xmlns:a16="http://schemas.microsoft.com/office/drawing/2014/main" id="{038AB7EB-ACA9-D43B-1A5D-D2A3E10FB6BE}"/>
                </a:ext>
              </a:extLst>
            </p:cNvPr>
            <p:cNvSpPr txBox="1"/>
            <p:nvPr/>
          </p:nvSpPr>
          <p:spPr>
            <a:xfrm>
              <a:off x="1147743" y="3201968"/>
              <a:ext cx="4815205" cy="214124"/>
            </a:xfrm>
            <a:prstGeom prst="rect">
              <a:avLst/>
            </a:prstGeom>
          </p:spPr>
          <p:txBody>
            <a:bodyPr wrap="square" lIns="0" tIns="0" rIns="0" bIns="0" rtlCol="0" anchor="t">
              <a:spAutoFit/>
            </a:bodyPr>
            <a:lstStyle/>
            <a:p>
              <a:pPr algn="l">
                <a:lnSpc>
                  <a:spcPts val="1683"/>
                </a:lnSpc>
              </a:pPr>
              <a:r>
                <a:rPr lang="en-US" b="1" dirty="0">
                  <a:solidFill>
                    <a:srgbClr val="000000"/>
                  </a:solidFill>
                  <a:latin typeface="DM Sans" pitchFamily="2" charset="0"/>
                  <a:ea typeface="Codec Pro"/>
                  <a:cs typeface="Codec Pro"/>
                  <a:sym typeface="Codec Pro"/>
                </a:rPr>
                <a:t>PHYSICAL AND NATURAL FACTORS</a:t>
              </a:r>
            </a:p>
          </p:txBody>
        </p:sp>
        <p:sp>
          <p:nvSpPr>
            <p:cNvPr id="131" name="TextBox 66">
              <a:extLst>
                <a:ext uri="{FF2B5EF4-FFF2-40B4-BE49-F238E27FC236}">
                  <a16:creationId xmlns:a16="http://schemas.microsoft.com/office/drawing/2014/main" id="{39BFEB71-3265-AFD2-D80A-AAB011EB5803}"/>
                </a:ext>
              </a:extLst>
            </p:cNvPr>
            <p:cNvSpPr txBox="1"/>
            <p:nvPr/>
          </p:nvSpPr>
          <p:spPr>
            <a:xfrm>
              <a:off x="1167117" y="4398127"/>
              <a:ext cx="4968589" cy="214124"/>
            </a:xfrm>
            <a:prstGeom prst="rect">
              <a:avLst/>
            </a:prstGeom>
          </p:spPr>
          <p:txBody>
            <a:bodyPr wrap="square" lIns="0" tIns="0" rIns="0" bIns="0" rtlCol="0" anchor="t">
              <a:spAutoFit/>
            </a:bodyPr>
            <a:lstStyle/>
            <a:p>
              <a:pPr algn="l">
                <a:lnSpc>
                  <a:spcPts val="1683"/>
                </a:lnSpc>
              </a:pPr>
              <a:r>
                <a:rPr lang="en-US" b="1" dirty="0">
                  <a:solidFill>
                    <a:srgbClr val="000000"/>
                  </a:solidFill>
                  <a:latin typeface="DM Sans" pitchFamily="2" charset="0"/>
                  <a:ea typeface="Codec Pro"/>
                  <a:cs typeface="Codec Pro"/>
                  <a:sym typeface="Codec Pro"/>
                </a:rPr>
                <a:t>INFRASTRUCTURE &amp; ACCESSIBILITY</a:t>
              </a:r>
            </a:p>
          </p:txBody>
        </p:sp>
        <p:sp>
          <p:nvSpPr>
            <p:cNvPr id="132" name="TextBox 67">
              <a:extLst>
                <a:ext uri="{FF2B5EF4-FFF2-40B4-BE49-F238E27FC236}">
                  <a16:creationId xmlns:a16="http://schemas.microsoft.com/office/drawing/2014/main" id="{EBA7A0D6-1987-DFFD-B51B-9BA15208FBB4}"/>
                </a:ext>
              </a:extLst>
            </p:cNvPr>
            <p:cNvSpPr txBox="1"/>
            <p:nvPr/>
          </p:nvSpPr>
          <p:spPr>
            <a:xfrm>
              <a:off x="1121533" y="3453240"/>
              <a:ext cx="4351183" cy="544854"/>
            </a:xfrm>
            <a:prstGeom prst="rect">
              <a:avLst/>
            </a:prstGeom>
          </p:spPr>
          <p:txBody>
            <a:bodyPr wrap="square" lIns="0" tIns="0" rIns="0" bIns="0" rtlCol="0" anchor="t">
              <a:spAutoFit/>
            </a:bodyPr>
            <a:lstStyle/>
            <a:p>
              <a:pPr marL="323853" lvl="1" indent="-161927" algn="l">
                <a:lnSpc>
                  <a:spcPts val="1500"/>
                </a:lnSpc>
                <a:buFont typeface="Arial"/>
                <a:buChar char="•"/>
              </a:pPr>
              <a:r>
                <a:rPr lang="en-US" sz="1500">
                  <a:solidFill>
                    <a:srgbClr val="000000"/>
                  </a:solidFill>
                  <a:latin typeface="DM Sans" pitchFamily="2" charset="0"/>
                  <a:ea typeface="Telegraf"/>
                  <a:cs typeface="Telegraf"/>
                  <a:sym typeface="Telegraf"/>
                </a:rPr>
                <a:t>Solar radiation, slope, aspect</a:t>
              </a:r>
            </a:p>
            <a:p>
              <a:pPr marL="323853" lvl="1" indent="-161927" algn="l">
                <a:lnSpc>
                  <a:spcPts val="1500"/>
                </a:lnSpc>
                <a:buFont typeface="Arial"/>
                <a:buChar char="•"/>
              </a:pPr>
              <a:r>
                <a:rPr lang="en-US" sz="1500">
                  <a:solidFill>
                    <a:srgbClr val="000000"/>
                  </a:solidFill>
                  <a:latin typeface="DM Sans" pitchFamily="2" charset="0"/>
                  <a:ea typeface="Telegraf"/>
                  <a:cs typeface="Telegraf"/>
                  <a:sym typeface="Telegraf"/>
                </a:rPr>
                <a:t>Land use &amp; constraints</a:t>
              </a:r>
            </a:p>
            <a:p>
              <a:pPr marL="323853" lvl="1" indent="-161927" algn="l">
                <a:lnSpc>
                  <a:spcPts val="1500"/>
                </a:lnSpc>
                <a:buFont typeface="Arial"/>
                <a:buChar char="•"/>
              </a:pPr>
              <a:r>
                <a:rPr lang="en-US" sz="1500">
                  <a:solidFill>
                    <a:srgbClr val="000000"/>
                  </a:solidFill>
                  <a:latin typeface="DM Sans" pitchFamily="2" charset="0"/>
                  <a:ea typeface="Telegraf"/>
                  <a:cs typeface="Telegraf"/>
                  <a:sym typeface="Telegraf"/>
                </a:rPr>
                <a:t>Grid, roads, parcel metric</a:t>
              </a:r>
            </a:p>
          </p:txBody>
        </p:sp>
        <p:sp>
          <p:nvSpPr>
            <p:cNvPr id="133" name="TextBox 68">
              <a:extLst>
                <a:ext uri="{FF2B5EF4-FFF2-40B4-BE49-F238E27FC236}">
                  <a16:creationId xmlns:a16="http://schemas.microsoft.com/office/drawing/2014/main" id="{6875E1AC-2C57-2450-92D5-0F7703CC7AFF}"/>
                </a:ext>
              </a:extLst>
            </p:cNvPr>
            <p:cNvSpPr txBox="1"/>
            <p:nvPr/>
          </p:nvSpPr>
          <p:spPr>
            <a:xfrm>
              <a:off x="1125679" y="4717585"/>
              <a:ext cx="4618383" cy="544854"/>
            </a:xfrm>
            <a:prstGeom prst="rect">
              <a:avLst/>
            </a:prstGeom>
          </p:spPr>
          <p:txBody>
            <a:bodyPr wrap="square" lIns="0" tIns="0" rIns="0" bIns="0" rtlCol="0" anchor="t">
              <a:spAutoFit/>
            </a:bodyPr>
            <a:lstStyle/>
            <a:p>
              <a:pPr marL="323853" lvl="1" indent="-161927" algn="l">
                <a:lnSpc>
                  <a:spcPts val="1500"/>
                </a:lnSpc>
                <a:buFont typeface="Arial"/>
                <a:buChar char="•"/>
              </a:pPr>
              <a:r>
                <a:rPr lang="en-US" sz="1500" dirty="0">
                  <a:solidFill>
                    <a:srgbClr val="000000"/>
                  </a:solidFill>
                  <a:latin typeface="DM Sans" pitchFamily="2" charset="0"/>
                  <a:ea typeface="Telegraf"/>
                  <a:cs typeface="Telegraf"/>
                  <a:sym typeface="Telegraf"/>
                </a:rPr>
                <a:t>Proximity to roads &amp; water</a:t>
              </a:r>
            </a:p>
            <a:p>
              <a:pPr marL="323853" lvl="1" indent="-161927" algn="l">
                <a:lnSpc>
                  <a:spcPts val="1500"/>
                </a:lnSpc>
                <a:buFont typeface="Arial"/>
                <a:buChar char="•"/>
              </a:pPr>
              <a:r>
                <a:rPr lang="en-US" sz="1500" dirty="0">
                  <a:solidFill>
                    <a:srgbClr val="000000"/>
                  </a:solidFill>
                  <a:latin typeface="DM Sans" pitchFamily="2" charset="0"/>
                  <a:ea typeface="Telegraf"/>
                  <a:cs typeface="Telegraf"/>
                  <a:sym typeface="Telegraf"/>
                </a:rPr>
                <a:t>Distance from electrical grid</a:t>
              </a:r>
            </a:p>
            <a:p>
              <a:pPr marL="323853" lvl="1" indent="-161927" algn="l">
                <a:lnSpc>
                  <a:spcPts val="1500"/>
                </a:lnSpc>
                <a:buFont typeface="Arial"/>
                <a:buChar char="•"/>
              </a:pPr>
              <a:r>
                <a:rPr lang="en-US" sz="1500" dirty="0">
                  <a:solidFill>
                    <a:srgbClr val="000000"/>
                  </a:solidFill>
                  <a:latin typeface="DM Sans" pitchFamily="2" charset="0"/>
                  <a:ea typeface="Telegraf"/>
                  <a:cs typeface="Telegraf"/>
                  <a:sym typeface="Telegraf"/>
                </a:rPr>
                <a:t>Parcel size &amp; shape</a:t>
              </a:r>
            </a:p>
          </p:txBody>
        </p:sp>
        <p:sp>
          <p:nvSpPr>
            <p:cNvPr id="134" name="TextBox 69">
              <a:extLst>
                <a:ext uri="{FF2B5EF4-FFF2-40B4-BE49-F238E27FC236}">
                  <a16:creationId xmlns:a16="http://schemas.microsoft.com/office/drawing/2014/main" id="{825233A9-6BE9-0F8F-7FBA-E44316E51D15}"/>
                </a:ext>
              </a:extLst>
            </p:cNvPr>
            <p:cNvSpPr txBox="1"/>
            <p:nvPr/>
          </p:nvSpPr>
          <p:spPr>
            <a:xfrm>
              <a:off x="7344382" y="3766346"/>
              <a:ext cx="1607625" cy="223099"/>
            </a:xfrm>
            <a:prstGeom prst="rect">
              <a:avLst/>
            </a:prstGeom>
          </p:spPr>
          <p:txBody>
            <a:bodyPr wrap="square" lIns="0" tIns="0" rIns="0" bIns="0" rtlCol="0" anchor="t">
              <a:spAutoFit/>
            </a:bodyPr>
            <a:lstStyle/>
            <a:p>
              <a:pPr>
                <a:lnSpc>
                  <a:spcPts val="1782"/>
                </a:lnSpc>
              </a:pPr>
              <a:r>
                <a:rPr lang="en-US" sz="1800" b="1" dirty="0">
                  <a:solidFill>
                    <a:srgbClr val="000000"/>
                  </a:solidFill>
                  <a:latin typeface="DM Sans" pitchFamily="2" charset="0"/>
                  <a:ea typeface="Codec Pro"/>
                  <a:cs typeface="Codec Pro"/>
                  <a:sym typeface="Codec Pro"/>
                </a:rPr>
                <a:t>AHP + GIS</a:t>
              </a:r>
            </a:p>
          </p:txBody>
        </p:sp>
        <p:sp>
          <p:nvSpPr>
            <p:cNvPr id="135" name="TextBox 70">
              <a:extLst>
                <a:ext uri="{FF2B5EF4-FFF2-40B4-BE49-F238E27FC236}">
                  <a16:creationId xmlns:a16="http://schemas.microsoft.com/office/drawing/2014/main" id="{A54EE90E-FFEA-1260-FD2B-0834BEC76C78}"/>
                </a:ext>
              </a:extLst>
            </p:cNvPr>
            <p:cNvSpPr txBox="1"/>
            <p:nvPr/>
          </p:nvSpPr>
          <p:spPr>
            <a:xfrm>
              <a:off x="7184249" y="4082237"/>
              <a:ext cx="3222499" cy="742287"/>
            </a:xfrm>
            <a:prstGeom prst="rect">
              <a:avLst/>
            </a:prstGeom>
          </p:spPr>
          <p:txBody>
            <a:bodyPr lIns="0" tIns="0" rIns="0" bIns="0" rtlCol="0" anchor="t">
              <a:spAutoFit/>
            </a:bodyPr>
            <a:lstStyle/>
            <a:p>
              <a:pPr marL="323853" lvl="1" indent="-161927" algn="l">
                <a:lnSpc>
                  <a:spcPts val="2070"/>
                </a:lnSpc>
                <a:buFont typeface="Arial"/>
                <a:buChar char="•"/>
              </a:pPr>
              <a:r>
                <a:rPr lang="en-US" sz="1500" dirty="0">
                  <a:solidFill>
                    <a:srgbClr val="000000"/>
                  </a:solidFill>
                  <a:latin typeface="DM Sans" pitchFamily="2" charset="0"/>
                  <a:ea typeface="Telegraf"/>
                  <a:cs typeface="Telegraf"/>
                  <a:sym typeface="Telegraf"/>
                </a:rPr>
                <a:t>Criteria weighting (AHP)</a:t>
              </a:r>
            </a:p>
            <a:p>
              <a:pPr marL="323853" lvl="1" indent="-161927" algn="l">
                <a:lnSpc>
                  <a:spcPts val="2070"/>
                </a:lnSpc>
                <a:buFont typeface="Arial"/>
                <a:buChar char="•"/>
              </a:pPr>
              <a:r>
                <a:rPr lang="en-US" sz="1500" dirty="0">
                  <a:solidFill>
                    <a:srgbClr val="000000"/>
                  </a:solidFill>
                  <a:latin typeface="DM Sans" pitchFamily="2" charset="0"/>
                  <a:ea typeface="Telegraf"/>
                  <a:cs typeface="Telegraf"/>
                  <a:sym typeface="Telegraf"/>
                </a:rPr>
                <a:t>Raster reclass &amp; overlay</a:t>
              </a:r>
            </a:p>
            <a:p>
              <a:pPr marL="323853" lvl="1" indent="-161927" algn="l">
                <a:lnSpc>
                  <a:spcPts val="2070"/>
                </a:lnSpc>
                <a:buFont typeface="Arial"/>
                <a:buChar char="•"/>
              </a:pPr>
              <a:r>
                <a:rPr lang="en-US" sz="1500" dirty="0">
                  <a:solidFill>
                    <a:srgbClr val="000000"/>
                  </a:solidFill>
                  <a:latin typeface="DM Sans" pitchFamily="2" charset="0"/>
                  <a:ea typeface="Telegraf"/>
                  <a:cs typeface="Telegraf"/>
                  <a:sym typeface="Telegraf"/>
                </a:rPr>
                <a:t>Suitability scoring &amp; zoning</a:t>
              </a:r>
            </a:p>
          </p:txBody>
        </p:sp>
        <p:sp>
          <p:nvSpPr>
            <p:cNvPr id="136" name="TextBox 71">
              <a:extLst>
                <a:ext uri="{FF2B5EF4-FFF2-40B4-BE49-F238E27FC236}">
                  <a16:creationId xmlns:a16="http://schemas.microsoft.com/office/drawing/2014/main" id="{90859046-B24F-DB93-4F4C-6F464346AA1E}"/>
                </a:ext>
              </a:extLst>
            </p:cNvPr>
            <p:cNvSpPr txBox="1"/>
            <p:nvPr/>
          </p:nvSpPr>
          <p:spPr>
            <a:xfrm>
              <a:off x="7184194" y="3174081"/>
              <a:ext cx="3392573" cy="247868"/>
            </a:xfrm>
            <a:prstGeom prst="rect">
              <a:avLst/>
            </a:prstGeom>
          </p:spPr>
          <p:txBody>
            <a:bodyPr lIns="0" tIns="0" rIns="0" bIns="0" rtlCol="0" anchor="t">
              <a:spAutoFit/>
            </a:bodyPr>
            <a:lstStyle/>
            <a:p>
              <a:pPr marL="0" lvl="0" indent="0" algn="l">
                <a:lnSpc>
                  <a:spcPts val="1980"/>
                </a:lnSpc>
              </a:pPr>
              <a:r>
                <a:rPr lang="en-US" sz="2000" b="1">
                  <a:solidFill>
                    <a:srgbClr val="000000"/>
                  </a:solidFill>
                  <a:latin typeface="DM Sans" pitchFamily="2" charset="0"/>
                  <a:ea typeface="Codec Pro Bold"/>
                  <a:cs typeface="Codec Pro Bold"/>
                  <a:sym typeface="Codec Pro Bold"/>
                </a:rPr>
                <a:t>METHOD</a:t>
              </a:r>
            </a:p>
          </p:txBody>
        </p:sp>
        <p:sp>
          <p:nvSpPr>
            <p:cNvPr id="137" name="TextBox 72">
              <a:extLst>
                <a:ext uri="{FF2B5EF4-FFF2-40B4-BE49-F238E27FC236}">
                  <a16:creationId xmlns:a16="http://schemas.microsoft.com/office/drawing/2014/main" id="{624E4633-007A-98FF-75EA-8D76E0B90CD5}"/>
                </a:ext>
              </a:extLst>
            </p:cNvPr>
            <p:cNvSpPr txBox="1"/>
            <p:nvPr/>
          </p:nvSpPr>
          <p:spPr>
            <a:xfrm>
              <a:off x="11129348" y="3174081"/>
              <a:ext cx="3172829" cy="247868"/>
            </a:xfrm>
            <a:prstGeom prst="rect">
              <a:avLst/>
            </a:prstGeom>
          </p:spPr>
          <p:txBody>
            <a:bodyPr lIns="0" tIns="0" rIns="0" bIns="0" rtlCol="0" anchor="t">
              <a:spAutoFit/>
            </a:bodyPr>
            <a:lstStyle/>
            <a:p>
              <a:pPr marL="0" lvl="0" indent="0" algn="l">
                <a:lnSpc>
                  <a:spcPts val="1980"/>
                </a:lnSpc>
              </a:pPr>
              <a:r>
                <a:rPr lang="en-US" sz="2000" b="1">
                  <a:solidFill>
                    <a:srgbClr val="000000"/>
                  </a:solidFill>
                  <a:latin typeface="DM Sans" pitchFamily="2" charset="0"/>
                  <a:ea typeface="Codec Pro Bold"/>
                  <a:cs typeface="Codec Pro Bold"/>
                  <a:sym typeface="Codec Pro Bold"/>
                </a:rPr>
                <a:t>OUTPUTS </a:t>
              </a:r>
            </a:p>
          </p:txBody>
        </p:sp>
        <p:grpSp>
          <p:nvGrpSpPr>
            <p:cNvPr id="138" name="Group 73">
              <a:extLst>
                <a:ext uri="{FF2B5EF4-FFF2-40B4-BE49-F238E27FC236}">
                  <a16:creationId xmlns:a16="http://schemas.microsoft.com/office/drawing/2014/main" id="{7EC57064-F369-ED96-0B29-4DE630BD0A92}"/>
                </a:ext>
              </a:extLst>
            </p:cNvPr>
            <p:cNvGrpSpPr/>
            <p:nvPr/>
          </p:nvGrpSpPr>
          <p:grpSpPr>
            <a:xfrm>
              <a:off x="11067605" y="5046138"/>
              <a:ext cx="6584987" cy="629534"/>
              <a:chOff x="0" y="0"/>
              <a:chExt cx="2204379" cy="210742"/>
            </a:xfrm>
          </p:grpSpPr>
          <p:sp>
            <p:nvSpPr>
              <p:cNvPr id="225" name="Freeform 74">
                <a:extLst>
                  <a:ext uri="{FF2B5EF4-FFF2-40B4-BE49-F238E27FC236}">
                    <a16:creationId xmlns:a16="http://schemas.microsoft.com/office/drawing/2014/main" id="{A4A23CB8-2DBF-02F8-A130-98EDFBBA113A}"/>
                  </a:ext>
                </a:extLst>
              </p:cNvPr>
              <p:cNvSpPr/>
              <p:nvPr/>
            </p:nvSpPr>
            <p:spPr>
              <a:xfrm>
                <a:off x="0" y="0"/>
                <a:ext cx="2204379" cy="210742"/>
              </a:xfrm>
              <a:custGeom>
                <a:avLst/>
                <a:gdLst/>
                <a:ahLst/>
                <a:cxnLst/>
                <a:rect l="l" t="t" r="r" b="b"/>
                <a:pathLst>
                  <a:path w="2204379" h="210742">
                    <a:moveTo>
                      <a:pt x="24690" y="0"/>
                    </a:moveTo>
                    <a:lnTo>
                      <a:pt x="2179689" y="0"/>
                    </a:lnTo>
                    <a:cubicBezTo>
                      <a:pt x="2186237" y="0"/>
                      <a:pt x="2192517" y="2601"/>
                      <a:pt x="2197147" y="7231"/>
                    </a:cubicBezTo>
                    <a:cubicBezTo>
                      <a:pt x="2201777" y="11862"/>
                      <a:pt x="2204379" y="18141"/>
                      <a:pt x="2204379" y="24690"/>
                    </a:cubicBezTo>
                    <a:lnTo>
                      <a:pt x="2204379" y="186052"/>
                    </a:lnTo>
                    <a:cubicBezTo>
                      <a:pt x="2204379" y="192600"/>
                      <a:pt x="2201777" y="198880"/>
                      <a:pt x="2197147" y="203510"/>
                    </a:cubicBezTo>
                    <a:cubicBezTo>
                      <a:pt x="2192517" y="208141"/>
                      <a:pt x="2186237" y="210742"/>
                      <a:pt x="2179689" y="210742"/>
                    </a:cubicBezTo>
                    <a:lnTo>
                      <a:pt x="24690" y="210742"/>
                    </a:lnTo>
                    <a:cubicBezTo>
                      <a:pt x="18141" y="210742"/>
                      <a:pt x="11862" y="208141"/>
                      <a:pt x="7231" y="203510"/>
                    </a:cubicBezTo>
                    <a:cubicBezTo>
                      <a:pt x="2601" y="198880"/>
                      <a:pt x="0" y="192600"/>
                      <a:pt x="0" y="186052"/>
                    </a:cubicBezTo>
                    <a:lnTo>
                      <a:pt x="0" y="24690"/>
                    </a:lnTo>
                    <a:cubicBezTo>
                      <a:pt x="0" y="18141"/>
                      <a:pt x="2601" y="11862"/>
                      <a:pt x="7231" y="7231"/>
                    </a:cubicBezTo>
                    <a:cubicBezTo>
                      <a:pt x="11862" y="2601"/>
                      <a:pt x="18141" y="0"/>
                      <a:pt x="24690"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26" name="TextBox 75">
                <a:extLst>
                  <a:ext uri="{FF2B5EF4-FFF2-40B4-BE49-F238E27FC236}">
                    <a16:creationId xmlns:a16="http://schemas.microsoft.com/office/drawing/2014/main" id="{C6BAFBB8-8060-9BA3-CE4E-CDD9AA083EEC}"/>
                  </a:ext>
                </a:extLst>
              </p:cNvPr>
              <p:cNvSpPr txBox="1"/>
              <p:nvPr/>
            </p:nvSpPr>
            <p:spPr>
              <a:xfrm>
                <a:off x="0" y="19050"/>
                <a:ext cx="2204379" cy="191692"/>
              </a:xfrm>
              <a:prstGeom prst="rect">
                <a:avLst/>
              </a:prstGeom>
            </p:spPr>
            <p:txBody>
              <a:bodyPr lIns="50800" tIns="50800" rIns="50800" bIns="50800" rtlCol="0" anchor="ctr"/>
              <a:lstStyle/>
              <a:p>
                <a:pPr algn="l">
                  <a:lnSpc>
                    <a:spcPts val="1209"/>
                  </a:lnSpc>
                </a:pPr>
                <a:endParaRPr>
                  <a:latin typeface="DM Sans" pitchFamily="2" charset="0"/>
                </a:endParaRPr>
              </a:p>
            </p:txBody>
          </p:sp>
        </p:grpSp>
        <p:grpSp>
          <p:nvGrpSpPr>
            <p:cNvPr id="139" name="Group 76">
              <a:extLst>
                <a:ext uri="{FF2B5EF4-FFF2-40B4-BE49-F238E27FC236}">
                  <a16:creationId xmlns:a16="http://schemas.microsoft.com/office/drawing/2014/main" id="{8E804A1D-862F-10B6-45B8-0C2FF74D82D7}"/>
                </a:ext>
              </a:extLst>
            </p:cNvPr>
            <p:cNvGrpSpPr/>
            <p:nvPr/>
          </p:nvGrpSpPr>
          <p:grpSpPr>
            <a:xfrm>
              <a:off x="11069624" y="3618072"/>
              <a:ext cx="6582968" cy="629534"/>
              <a:chOff x="0" y="0"/>
              <a:chExt cx="2203703" cy="210742"/>
            </a:xfrm>
          </p:grpSpPr>
          <p:sp>
            <p:nvSpPr>
              <p:cNvPr id="223" name="Freeform 77">
                <a:extLst>
                  <a:ext uri="{FF2B5EF4-FFF2-40B4-BE49-F238E27FC236}">
                    <a16:creationId xmlns:a16="http://schemas.microsoft.com/office/drawing/2014/main" id="{367B7191-F504-A24B-15B5-4D075BF23161}"/>
                  </a:ext>
                </a:extLst>
              </p:cNvPr>
              <p:cNvSpPr/>
              <p:nvPr/>
            </p:nvSpPr>
            <p:spPr>
              <a:xfrm>
                <a:off x="0" y="0"/>
                <a:ext cx="2203703" cy="210742"/>
              </a:xfrm>
              <a:custGeom>
                <a:avLst/>
                <a:gdLst/>
                <a:ahLst/>
                <a:cxnLst/>
                <a:rect l="l" t="t" r="r" b="b"/>
                <a:pathLst>
                  <a:path w="2203703" h="210742">
                    <a:moveTo>
                      <a:pt x="24697" y="0"/>
                    </a:moveTo>
                    <a:lnTo>
                      <a:pt x="2179006" y="0"/>
                    </a:lnTo>
                    <a:cubicBezTo>
                      <a:pt x="2192645" y="0"/>
                      <a:pt x="2203703" y="11057"/>
                      <a:pt x="2203703" y="24697"/>
                    </a:cubicBezTo>
                    <a:lnTo>
                      <a:pt x="2203703" y="186045"/>
                    </a:lnTo>
                    <a:cubicBezTo>
                      <a:pt x="2203703" y="199685"/>
                      <a:pt x="2192645" y="210742"/>
                      <a:pt x="2179006" y="210742"/>
                    </a:cubicBezTo>
                    <a:lnTo>
                      <a:pt x="24697" y="210742"/>
                    </a:lnTo>
                    <a:cubicBezTo>
                      <a:pt x="11057" y="210742"/>
                      <a:pt x="0" y="199685"/>
                      <a:pt x="0" y="186045"/>
                    </a:cubicBezTo>
                    <a:lnTo>
                      <a:pt x="0" y="24697"/>
                    </a:lnTo>
                    <a:cubicBezTo>
                      <a:pt x="0" y="11057"/>
                      <a:pt x="11057" y="0"/>
                      <a:pt x="24697"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24" name="TextBox 78">
                <a:extLst>
                  <a:ext uri="{FF2B5EF4-FFF2-40B4-BE49-F238E27FC236}">
                    <a16:creationId xmlns:a16="http://schemas.microsoft.com/office/drawing/2014/main" id="{C1688195-9B3B-4E83-3E8E-3B518D6DEE0C}"/>
                  </a:ext>
                </a:extLst>
              </p:cNvPr>
              <p:cNvSpPr txBox="1"/>
              <p:nvPr/>
            </p:nvSpPr>
            <p:spPr>
              <a:xfrm>
                <a:off x="0" y="19050"/>
                <a:ext cx="2203703" cy="191692"/>
              </a:xfrm>
              <a:prstGeom prst="rect">
                <a:avLst/>
              </a:prstGeom>
            </p:spPr>
            <p:txBody>
              <a:bodyPr lIns="50800" tIns="50800" rIns="50800" bIns="50800" rtlCol="0" anchor="ctr"/>
              <a:lstStyle/>
              <a:p>
                <a:pPr algn="l">
                  <a:lnSpc>
                    <a:spcPts val="1209"/>
                  </a:lnSpc>
                </a:pPr>
                <a:endParaRPr>
                  <a:latin typeface="DM Sans" pitchFamily="2" charset="0"/>
                </a:endParaRPr>
              </a:p>
            </p:txBody>
          </p:sp>
        </p:grpSp>
        <p:grpSp>
          <p:nvGrpSpPr>
            <p:cNvPr id="140" name="Group 79">
              <a:extLst>
                <a:ext uri="{FF2B5EF4-FFF2-40B4-BE49-F238E27FC236}">
                  <a16:creationId xmlns:a16="http://schemas.microsoft.com/office/drawing/2014/main" id="{C7352FAF-F442-B226-47C4-D18AD4F78E9B}"/>
                </a:ext>
              </a:extLst>
            </p:cNvPr>
            <p:cNvGrpSpPr/>
            <p:nvPr/>
          </p:nvGrpSpPr>
          <p:grpSpPr>
            <a:xfrm>
              <a:off x="11069624" y="4334439"/>
              <a:ext cx="6582968" cy="629534"/>
              <a:chOff x="0" y="0"/>
              <a:chExt cx="2203703" cy="210742"/>
            </a:xfrm>
          </p:grpSpPr>
          <p:sp>
            <p:nvSpPr>
              <p:cNvPr id="221" name="Freeform 80">
                <a:extLst>
                  <a:ext uri="{FF2B5EF4-FFF2-40B4-BE49-F238E27FC236}">
                    <a16:creationId xmlns:a16="http://schemas.microsoft.com/office/drawing/2014/main" id="{74A9BE50-ACE3-EAC2-89C7-A3D84516C1E1}"/>
                  </a:ext>
                </a:extLst>
              </p:cNvPr>
              <p:cNvSpPr/>
              <p:nvPr/>
            </p:nvSpPr>
            <p:spPr>
              <a:xfrm>
                <a:off x="0" y="0"/>
                <a:ext cx="2203703" cy="210742"/>
              </a:xfrm>
              <a:custGeom>
                <a:avLst/>
                <a:gdLst/>
                <a:ahLst/>
                <a:cxnLst/>
                <a:rect l="l" t="t" r="r" b="b"/>
                <a:pathLst>
                  <a:path w="2203703" h="210742">
                    <a:moveTo>
                      <a:pt x="24697" y="0"/>
                    </a:moveTo>
                    <a:lnTo>
                      <a:pt x="2179006" y="0"/>
                    </a:lnTo>
                    <a:cubicBezTo>
                      <a:pt x="2192645" y="0"/>
                      <a:pt x="2203703" y="11057"/>
                      <a:pt x="2203703" y="24697"/>
                    </a:cubicBezTo>
                    <a:lnTo>
                      <a:pt x="2203703" y="186045"/>
                    </a:lnTo>
                    <a:cubicBezTo>
                      <a:pt x="2203703" y="199685"/>
                      <a:pt x="2192645" y="210742"/>
                      <a:pt x="2179006" y="210742"/>
                    </a:cubicBezTo>
                    <a:lnTo>
                      <a:pt x="24697" y="210742"/>
                    </a:lnTo>
                    <a:cubicBezTo>
                      <a:pt x="11057" y="210742"/>
                      <a:pt x="0" y="199685"/>
                      <a:pt x="0" y="186045"/>
                    </a:cubicBezTo>
                    <a:lnTo>
                      <a:pt x="0" y="24697"/>
                    </a:lnTo>
                    <a:cubicBezTo>
                      <a:pt x="0" y="11057"/>
                      <a:pt x="11057" y="0"/>
                      <a:pt x="24697"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22" name="TextBox 81">
                <a:extLst>
                  <a:ext uri="{FF2B5EF4-FFF2-40B4-BE49-F238E27FC236}">
                    <a16:creationId xmlns:a16="http://schemas.microsoft.com/office/drawing/2014/main" id="{D758E075-1D03-564F-2E55-02A043EF3141}"/>
                  </a:ext>
                </a:extLst>
              </p:cNvPr>
              <p:cNvSpPr txBox="1"/>
              <p:nvPr/>
            </p:nvSpPr>
            <p:spPr>
              <a:xfrm>
                <a:off x="0" y="19050"/>
                <a:ext cx="2203703" cy="191692"/>
              </a:xfrm>
              <a:prstGeom prst="rect">
                <a:avLst/>
              </a:prstGeom>
            </p:spPr>
            <p:txBody>
              <a:bodyPr lIns="50800" tIns="50800" rIns="50800" bIns="50800" rtlCol="0" anchor="ctr"/>
              <a:lstStyle/>
              <a:p>
                <a:pPr algn="l">
                  <a:lnSpc>
                    <a:spcPts val="1209"/>
                  </a:lnSpc>
                </a:pPr>
                <a:endParaRPr>
                  <a:latin typeface="DM Sans" pitchFamily="2" charset="0"/>
                </a:endParaRPr>
              </a:p>
            </p:txBody>
          </p:sp>
        </p:grpSp>
        <p:sp>
          <p:nvSpPr>
            <p:cNvPr id="141" name="TextBox 82">
              <a:extLst>
                <a:ext uri="{FF2B5EF4-FFF2-40B4-BE49-F238E27FC236}">
                  <a16:creationId xmlns:a16="http://schemas.microsoft.com/office/drawing/2014/main" id="{D80B5B81-28F5-5C70-E512-0FEE9D74D9F8}"/>
                </a:ext>
              </a:extLst>
            </p:cNvPr>
            <p:cNvSpPr txBox="1"/>
            <p:nvPr/>
          </p:nvSpPr>
          <p:spPr>
            <a:xfrm>
              <a:off x="11347715" y="3845319"/>
              <a:ext cx="2683458" cy="220945"/>
            </a:xfrm>
            <a:prstGeom prst="rect">
              <a:avLst/>
            </a:prstGeom>
          </p:spPr>
          <p:txBody>
            <a:bodyPr wrap="square" lIns="0" tIns="0" rIns="0" bIns="0" rtlCol="0" anchor="t">
              <a:spAutoFit/>
            </a:bodyPr>
            <a:lstStyle/>
            <a:p>
              <a:pPr algn="l">
                <a:lnSpc>
                  <a:spcPts val="1683"/>
                </a:lnSpc>
              </a:pPr>
              <a:r>
                <a:rPr lang="en-US" sz="2000" b="1" dirty="0">
                  <a:solidFill>
                    <a:srgbClr val="000000"/>
                  </a:solidFill>
                  <a:latin typeface="DM Sans" pitchFamily="2" charset="0"/>
                  <a:ea typeface="Codec Pro"/>
                  <a:cs typeface="Codec Pro"/>
                  <a:sym typeface="Codec Pro"/>
                </a:rPr>
                <a:t>Suitability Map</a:t>
              </a:r>
            </a:p>
          </p:txBody>
        </p:sp>
        <p:sp>
          <p:nvSpPr>
            <p:cNvPr id="142" name="TextBox 83">
              <a:extLst>
                <a:ext uri="{FF2B5EF4-FFF2-40B4-BE49-F238E27FC236}">
                  <a16:creationId xmlns:a16="http://schemas.microsoft.com/office/drawing/2014/main" id="{FA1014C8-6AFD-D3C0-F864-E10F7FCEA504}"/>
                </a:ext>
              </a:extLst>
            </p:cNvPr>
            <p:cNvSpPr txBox="1"/>
            <p:nvPr/>
          </p:nvSpPr>
          <p:spPr>
            <a:xfrm>
              <a:off x="11386523" y="4520481"/>
              <a:ext cx="3083791" cy="220945"/>
            </a:xfrm>
            <a:prstGeom prst="rect">
              <a:avLst/>
            </a:prstGeom>
          </p:spPr>
          <p:txBody>
            <a:bodyPr wrap="square" lIns="0" tIns="0" rIns="0" bIns="0" rtlCol="0" anchor="t">
              <a:spAutoFit/>
            </a:bodyPr>
            <a:lstStyle/>
            <a:p>
              <a:pPr algn="l">
                <a:lnSpc>
                  <a:spcPts val="1683"/>
                </a:lnSpc>
              </a:pPr>
              <a:r>
                <a:rPr lang="en-US" sz="2000" b="1" dirty="0">
                  <a:solidFill>
                    <a:srgbClr val="000000"/>
                  </a:solidFill>
                  <a:latin typeface="DM Sans" pitchFamily="2" charset="0"/>
                  <a:ea typeface="Codec Pro"/>
                  <a:cs typeface="Codec Pro"/>
                  <a:sym typeface="Codec Pro"/>
                </a:rPr>
                <a:t>Financial Report</a:t>
              </a:r>
            </a:p>
          </p:txBody>
        </p:sp>
        <p:sp>
          <p:nvSpPr>
            <p:cNvPr id="143" name="TextBox 84">
              <a:extLst>
                <a:ext uri="{FF2B5EF4-FFF2-40B4-BE49-F238E27FC236}">
                  <a16:creationId xmlns:a16="http://schemas.microsoft.com/office/drawing/2014/main" id="{AC7505C6-1DAF-4EFC-287C-5AD413AD6B47}"/>
                </a:ext>
              </a:extLst>
            </p:cNvPr>
            <p:cNvSpPr txBox="1"/>
            <p:nvPr/>
          </p:nvSpPr>
          <p:spPr>
            <a:xfrm>
              <a:off x="11386523" y="5230649"/>
              <a:ext cx="3083791" cy="220945"/>
            </a:xfrm>
            <a:prstGeom prst="rect">
              <a:avLst/>
            </a:prstGeom>
          </p:spPr>
          <p:txBody>
            <a:bodyPr wrap="square" lIns="0" tIns="0" rIns="0" bIns="0" rtlCol="0" anchor="t">
              <a:spAutoFit/>
            </a:bodyPr>
            <a:lstStyle/>
            <a:p>
              <a:pPr algn="l">
                <a:lnSpc>
                  <a:spcPts val="1683"/>
                </a:lnSpc>
              </a:pPr>
              <a:r>
                <a:rPr lang="en-US" sz="2000" b="1" dirty="0">
                  <a:solidFill>
                    <a:srgbClr val="000000"/>
                  </a:solidFill>
                  <a:latin typeface="DM Sans" pitchFamily="2" charset="0"/>
                  <a:ea typeface="Codec Pro"/>
                  <a:cs typeface="Codec Pro"/>
                  <a:sym typeface="Codec Pro"/>
                </a:rPr>
                <a:t>3D Agri‑PV Simulation</a:t>
              </a:r>
            </a:p>
          </p:txBody>
        </p:sp>
        <p:sp>
          <p:nvSpPr>
            <p:cNvPr id="144" name="TextBox 85">
              <a:extLst>
                <a:ext uri="{FF2B5EF4-FFF2-40B4-BE49-F238E27FC236}">
                  <a16:creationId xmlns:a16="http://schemas.microsoft.com/office/drawing/2014/main" id="{1C82EDA4-AC41-C6A4-1360-ECE3F9212E92}"/>
                </a:ext>
              </a:extLst>
            </p:cNvPr>
            <p:cNvSpPr txBox="1"/>
            <p:nvPr/>
          </p:nvSpPr>
          <p:spPr>
            <a:xfrm>
              <a:off x="1107964" y="6293467"/>
              <a:ext cx="2793553" cy="431958"/>
            </a:xfrm>
            <a:prstGeom prst="rect">
              <a:avLst/>
            </a:prstGeom>
          </p:spPr>
          <p:txBody>
            <a:bodyPr lIns="0" tIns="0" rIns="0" bIns="0" rtlCol="0" anchor="t">
              <a:spAutoFit/>
            </a:bodyPr>
            <a:lstStyle/>
            <a:p>
              <a:pPr algn="l">
                <a:tabLst>
                  <a:tab pos="432000" algn="l"/>
                </a:tabLst>
              </a:pPr>
              <a:r>
                <a:rPr lang="en-US" b="1" dirty="0">
                  <a:solidFill>
                    <a:srgbClr val="000000"/>
                  </a:solidFill>
                  <a:latin typeface="DM Sans" pitchFamily="2" charset="0"/>
                  <a:ea typeface="Codec Pro"/>
                  <a:cs typeface="Codec Pro"/>
                  <a:sym typeface="Codec Pro"/>
                </a:rPr>
                <a:t>ENERGY PERFORMANCE</a:t>
              </a:r>
            </a:p>
            <a:p>
              <a:pPr algn="l">
                <a:lnSpc>
                  <a:spcPts val="1386"/>
                </a:lnSpc>
                <a:tabLst>
                  <a:tab pos="432000" algn="l"/>
                </a:tabLst>
              </a:pPr>
              <a:endParaRPr lang="en-US" sz="1400" dirty="0">
                <a:solidFill>
                  <a:srgbClr val="000000"/>
                </a:solidFill>
                <a:latin typeface="DM Sans" pitchFamily="2" charset="0"/>
                <a:ea typeface="Codec Pro"/>
                <a:cs typeface="Codec Pro"/>
                <a:sym typeface="Codec Pro"/>
              </a:endParaRPr>
            </a:p>
          </p:txBody>
        </p:sp>
        <p:sp>
          <p:nvSpPr>
            <p:cNvPr id="145" name="TextBox 86">
              <a:extLst>
                <a:ext uri="{FF2B5EF4-FFF2-40B4-BE49-F238E27FC236}">
                  <a16:creationId xmlns:a16="http://schemas.microsoft.com/office/drawing/2014/main" id="{04369478-DCD8-2B51-52F6-34C99862BBB6}"/>
                </a:ext>
              </a:extLst>
            </p:cNvPr>
            <p:cNvSpPr txBox="1"/>
            <p:nvPr/>
          </p:nvSpPr>
          <p:spPr>
            <a:xfrm>
              <a:off x="4061650" y="6451412"/>
              <a:ext cx="2624712" cy="187202"/>
            </a:xfrm>
            <a:prstGeom prst="rect">
              <a:avLst/>
            </a:prstGeom>
          </p:spPr>
          <p:txBody>
            <a:bodyPr wrap="square" lIns="0" tIns="0" rIns="0" bIns="0" rtlCol="0" anchor="t">
              <a:spAutoFit/>
            </a:bodyPr>
            <a:lstStyle/>
            <a:p>
              <a:pPr>
                <a:lnSpc>
                  <a:spcPts val="1386"/>
                </a:lnSpc>
              </a:pPr>
              <a:r>
                <a:rPr lang="en-US" b="1" dirty="0">
                  <a:solidFill>
                    <a:srgbClr val="000000"/>
                  </a:solidFill>
                  <a:latin typeface="DM Sans" pitchFamily="2" charset="0"/>
                  <a:ea typeface="Codec Pro"/>
                  <a:cs typeface="Codec Pro"/>
                  <a:sym typeface="Codec Pro"/>
                </a:rPr>
                <a:t>AGRIVOLTAIC EFFECT</a:t>
              </a:r>
            </a:p>
          </p:txBody>
        </p:sp>
        <p:sp>
          <p:nvSpPr>
            <p:cNvPr id="146" name="TextBox 87">
              <a:extLst>
                <a:ext uri="{FF2B5EF4-FFF2-40B4-BE49-F238E27FC236}">
                  <a16:creationId xmlns:a16="http://schemas.microsoft.com/office/drawing/2014/main" id="{CB84D265-D6D7-1806-4046-F451B59C6BEE}"/>
                </a:ext>
              </a:extLst>
            </p:cNvPr>
            <p:cNvSpPr txBox="1"/>
            <p:nvPr/>
          </p:nvSpPr>
          <p:spPr>
            <a:xfrm>
              <a:off x="1066800" y="8420100"/>
              <a:ext cx="2793553" cy="187202"/>
            </a:xfrm>
            <a:prstGeom prst="rect">
              <a:avLst/>
            </a:prstGeom>
          </p:spPr>
          <p:txBody>
            <a:bodyPr lIns="0" tIns="0" rIns="0" bIns="0" rtlCol="0" anchor="t">
              <a:spAutoFit/>
            </a:bodyPr>
            <a:lstStyle/>
            <a:p>
              <a:pPr algn="l">
                <a:lnSpc>
                  <a:spcPts val="1386"/>
                </a:lnSpc>
              </a:pPr>
              <a:r>
                <a:rPr lang="en-US" b="1" dirty="0">
                  <a:solidFill>
                    <a:srgbClr val="000000"/>
                  </a:solidFill>
                  <a:latin typeface="DM Sans" pitchFamily="2" charset="0"/>
                  <a:ea typeface="Codec Pro"/>
                  <a:cs typeface="Codec Pro"/>
                  <a:sym typeface="Codec Pro"/>
                </a:rPr>
                <a:t>MICROCLIMATE</a:t>
              </a:r>
            </a:p>
          </p:txBody>
        </p:sp>
        <p:sp>
          <p:nvSpPr>
            <p:cNvPr id="147" name="TextBox 88">
              <a:extLst>
                <a:ext uri="{FF2B5EF4-FFF2-40B4-BE49-F238E27FC236}">
                  <a16:creationId xmlns:a16="http://schemas.microsoft.com/office/drawing/2014/main" id="{2854450B-2BFF-45F2-C783-0426176A1775}"/>
                </a:ext>
              </a:extLst>
            </p:cNvPr>
            <p:cNvSpPr txBox="1"/>
            <p:nvPr/>
          </p:nvSpPr>
          <p:spPr>
            <a:xfrm>
              <a:off x="875816" y="6925247"/>
              <a:ext cx="2785501" cy="173501"/>
            </a:xfrm>
            <a:prstGeom prst="rect">
              <a:avLst/>
            </a:prstGeom>
          </p:spPr>
          <p:txBody>
            <a:bodyPr lIns="0" tIns="0" rIns="0" bIns="0" rtlCol="0" anchor="t">
              <a:spAutoFit/>
            </a:bodyPr>
            <a:lstStyle/>
            <a:p>
              <a:pPr marL="302264" lvl="1" indent="-151132" algn="l">
                <a:lnSpc>
                  <a:spcPts val="1400"/>
                </a:lnSpc>
                <a:buFont typeface="Arial"/>
                <a:buChar char="•"/>
              </a:pPr>
              <a:r>
                <a:rPr lang="en-US" sz="1400" dirty="0">
                  <a:solidFill>
                    <a:srgbClr val="000000"/>
                  </a:solidFill>
                  <a:latin typeface="DM Sans" pitchFamily="2" charset="0"/>
                  <a:ea typeface="Telegraf"/>
                  <a:cs typeface="Telegraf"/>
                  <a:sym typeface="Telegraf"/>
                </a:rPr>
                <a:t>PR, Specific </a:t>
              </a:r>
              <a:r>
                <a:rPr lang="en-US" sz="1400" dirty="0" err="1">
                  <a:solidFill>
                    <a:srgbClr val="000000"/>
                  </a:solidFill>
                  <a:latin typeface="DM Sans" pitchFamily="2" charset="0"/>
                  <a:ea typeface="Telegraf"/>
                  <a:cs typeface="Telegraf"/>
                  <a:sym typeface="Telegraf"/>
                </a:rPr>
                <a:t>Yield,Availability</a:t>
              </a:r>
              <a:endParaRPr lang="en-US" sz="1400" dirty="0">
                <a:solidFill>
                  <a:srgbClr val="000000"/>
                </a:solidFill>
                <a:latin typeface="DM Sans" pitchFamily="2" charset="0"/>
                <a:ea typeface="Telegraf"/>
                <a:cs typeface="Telegraf"/>
                <a:sym typeface="Telegraf"/>
              </a:endParaRPr>
            </a:p>
          </p:txBody>
        </p:sp>
        <p:grpSp>
          <p:nvGrpSpPr>
            <p:cNvPr id="148" name="Group 89">
              <a:extLst>
                <a:ext uri="{FF2B5EF4-FFF2-40B4-BE49-F238E27FC236}">
                  <a16:creationId xmlns:a16="http://schemas.microsoft.com/office/drawing/2014/main" id="{80799BF3-6CC3-FD2A-2CD4-1EC1033E7DC0}"/>
                </a:ext>
              </a:extLst>
            </p:cNvPr>
            <p:cNvGrpSpPr/>
            <p:nvPr/>
          </p:nvGrpSpPr>
          <p:grpSpPr>
            <a:xfrm>
              <a:off x="937577" y="7251869"/>
              <a:ext cx="2824937" cy="1015910"/>
              <a:chOff x="0" y="-87636"/>
              <a:chExt cx="945671" cy="340084"/>
            </a:xfrm>
          </p:grpSpPr>
          <p:sp>
            <p:nvSpPr>
              <p:cNvPr id="219" name="Freeform 90">
                <a:extLst>
                  <a:ext uri="{FF2B5EF4-FFF2-40B4-BE49-F238E27FC236}">
                    <a16:creationId xmlns:a16="http://schemas.microsoft.com/office/drawing/2014/main" id="{6A6CDC13-E59F-EAC0-3D8A-EBC11C5101C5}"/>
                  </a:ext>
                </a:extLst>
              </p:cNvPr>
              <p:cNvSpPr/>
              <p:nvPr/>
            </p:nvSpPr>
            <p:spPr>
              <a:xfrm>
                <a:off x="4846" y="-87636"/>
                <a:ext cx="940825" cy="340084"/>
              </a:xfrm>
              <a:custGeom>
                <a:avLst/>
                <a:gdLst/>
                <a:ahLst/>
                <a:cxnLst/>
                <a:rect l="l" t="t" r="r" b="b"/>
                <a:pathLst>
                  <a:path w="940825" h="243784">
                    <a:moveTo>
                      <a:pt x="57848" y="0"/>
                    </a:moveTo>
                    <a:lnTo>
                      <a:pt x="882977" y="0"/>
                    </a:lnTo>
                    <a:cubicBezTo>
                      <a:pt x="898319" y="0"/>
                      <a:pt x="913033" y="6095"/>
                      <a:pt x="923882" y="16943"/>
                    </a:cubicBezTo>
                    <a:cubicBezTo>
                      <a:pt x="934730" y="27792"/>
                      <a:pt x="940825" y="42506"/>
                      <a:pt x="940825" y="57848"/>
                    </a:cubicBezTo>
                    <a:lnTo>
                      <a:pt x="940825" y="185936"/>
                    </a:lnTo>
                    <a:cubicBezTo>
                      <a:pt x="940825" y="201278"/>
                      <a:pt x="934730" y="215992"/>
                      <a:pt x="923882" y="226841"/>
                    </a:cubicBezTo>
                    <a:cubicBezTo>
                      <a:pt x="913033" y="237690"/>
                      <a:pt x="898319" y="243784"/>
                      <a:pt x="882977" y="243784"/>
                    </a:cubicBezTo>
                    <a:lnTo>
                      <a:pt x="57848" y="243784"/>
                    </a:lnTo>
                    <a:cubicBezTo>
                      <a:pt x="42506" y="243784"/>
                      <a:pt x="27792" y="237690"/>
                      <a:pt x="16943" y="226841"/>
                    </a:cubicBezTo>
                    <a:cubicBezTo>
                      <a:pt x="6095" y="215992"/>
                      <a:pt x="0" y="201278"/>
                      <a:pt x="0" y="185936"/>
                    </a:cubicBezTo>
                    <a:lnTo>
                      <a:pt x="0" y="57848"/>
                    </a:lnTo>
                    <a:cubicBezTo>
                      <a:pt x="0" y="42506"/>
                      <a:pt x="6095" y="27792"/>
                      <a:pt x="16943" y="16943"/>
                    </a:cubicBezTo>
                    <a:cubicBezTo>
                      <a:pt x="27792" y="6095"/>
                      <a:pt x="42506" y="0"/>
                      <a:pt x="57848"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20" name="TextBox 91">
                <a:extLst>
                  <a:ext uri="{FF2B5EF4-FFF2-40B4-BE49-F238E27FC236}">
                    <a16:creationId xmlns:a16="http://schemas.microsoft.com/office/drawing/2014/main" id="{9650AAEB-BA83-A86D-A0B0-2E0DC49F1BF4}"/>
                  </a:ext>
                </a:extLst>
              </p:cNvPr>
              <p:cNvSpPr txBox="1"/>
              <p:nvPr/>
            </p:nvSpPr>
            <p:spPr>
              <a:xfrm>
                <a:off x="0" y="85725"/>
                <a:ext cx="940825" cy="158059"/>
              </a:xfrm>
              <a:prstGeom prst="rect">
                <a:avLst/>
              </a:prstGeom>
            </p:spPr>
            <p:txBody>
              <a:bodyPr lIns="50800" tIns="50800" rIns="50800" bIns="50800" rtlCol="0" anchor="ctr"/>
              <a:lstStyle/>
              <a:p>
                <a:pPr algn="ctr">
                  <a:lnSpc>
                    <a:spcPts val="1925"/>
                  </a:lnSpc>
                </a:pPr>
                <a:endParaRPr>
                  <a:latin typeface="DM Sans" pitchFamily="2" charset="0"/>
                </a:endParaRPr>
              </a:p>
            </p:txBody>
          </p:sp>
        </p:grpSp>
        <p:sp>
          <p:nvSpPr>
            <p:cNvPr id="149" name="TextBox 92">
              <a:extLst>
                <a:ext uri="{FF2B5EF4-FFF2-40B4-BE49-F238E27FC236}">
                  <a16:creationId xmlns:a16="http://schemas.microsoft.com/office/drawing/2014/main" id="{E5FCB9F3-B0B2-4464-E31D-FC605E6C2FEC}"/>
                </a:ext>
              </a:extLst>
            </p:cNvPr>
            <p:cNvSpPr txBox="1"/>
            <p:nvPr/>
          </p:nvSpPr>
          <p:spPr>
            <a:xfrm>
              <a:off x="1107964" y="7399083"/>
              <a:ext cx="2793553" cy="194023"/>
            </a:xfrm>
            <a:prstGeom prst="rect">
              <a:avLst/>
            </a:prstGeom>
          </p:spPr>
          <p:txBody>
            <a:bodyPr lIns="0" tIns="0" rIns="0" bIns="0" rtlCol="0" anchor="t">
              <a:spAutoFit/>
            </a:bodyPr>
            <a:lstStyle/>
            <a:p>
              <a:pPr>
                <a:lnSpc>
                  <a:spcPts val="1386"/>
                </a:lnSpc>
              </a:pPr>
              <a:r>
                <a:rPr lang="en-US" sz="2000" b="1" dirty="0">
                  <a:solidFill>
                    <a:srgbClr val="000000"/>
                  </a:solidFill>
                  <a:latin typeface="DM Sans" pitchFamily="2" charset="0"/>
                  <a:ea typeface="Codec Pro"/>
                  <a:cs typeface="Codec Pro"/>
                  <a:sym typeface="Codec Pro"/>
                </a:rPr>
                <a:t>THERMAL EFFECTS</a:t>
              </a:r>
            </a:p>
          </p:txBody>
        </p:sp>
        <p:sp>
          <p:nvSpPr>
            <p:cNvPr id="150" name="TextBox 93">
              <a:extLst>
                <a:ext uri="{FF2B5EF4-FFF2-40B4-BE49-F238E27FC236}">
                  <a16:creationId xmlns:a16="http://schemas.microsoft.com/office/drawing/2014/main" id="{1B238343-8A01-2B4C-4BEA-0EE468F6045E}"/>
                </a:ext>
              </a:extLst>
            </p:cNvPr>
            <p:cNvSpPr txBox="1"/>
            <p:nvPr/>
          </p:nvSpPr>
          <p:spPr>
            <a:xfrm>
              <a:off x="939050" y="7636000"/>
              <a:ext cx="2785710" cy="508538"/>
            </a:xfrm>
            <a:prstGeom prst="rect">
              <a:avLst/>
            </a:prstGeom>
          </p:spPr>
          <p:txBody>
            <a:bodyPr lIns="0" tIns="0" rIns="0" bIns="0" rtlCol="0" anchor="t">
              <a:spAutoFit/>
            </a:bodyPr>
            <a:lstStyle/>
            <a:p>
              <a:pPr marL="302264" lvl="1" indent="-151132" algn="l">
                <a:lnSpc>
                  <a:spcPts val="1400"/>
                </a:lnSpc>
                <a:buFont typeface="Arial"/>
                <a:buChar char="•"/>
              </a:pPr>
              <a:r>
                <a:rPr lang="en-US" sz="1400" dirty="0">
                  <a:solidFill>
                    <a:srgbClr val="000000"/>
                  </a:solidFill>
                  <a:latin typeface="DM Sans" pitchFamily="2" charset="0"/>
                  <a:ea typeface="Telegraf"/>
                  <a:cs typeface="Telegraf"/>
                  <a:sym typeface="Telegraf"/>
                </a:rPr>
                <a:t>Module/array temperature‑coefficient loss</a:t>
              </a:r>
            </a:p>
          </p:txBody>
        </p:sp>
        <p:sp>
          <p:nvSpPr>
            <p:cNvPr id="151" name="TextBox 94">
              <a:extLst>
                <a:ext uri="{FF2B5EF4-FFF2-40B4-BE49-F238E27FC236}">
                  <a16:creationId xmlns:a16="http://schemas.microsoft.com/office/drawing/2014/main" id="{02E8D4D3-D36A-1576-68B0-910790488CB1}"/>
                </a:ext>
              </a:extLst>
            </p:cNvPr>
            <p:cNvSpPr txBox="1"/>
            <p:nvPr/>
          </p:nvSpPr>
          <p:spPr>
            <a:xfrm>
              <a:off x="963786" y="8702179"/>
              <a:ext cx="2785710" cy="341020"/>
            </a:xfrm>
            <a:prstGeom prst="rect">
              <a:avLst/>
            </a:prstGeom>
          </p:spPr>
          <p:txBody>
            <a:bodyPr lIns="0" tIns="0" rIns="0" bIns="0" rtlCol="0" anchor="t">
              <a:spAutoFit/>
            </a:bodyPr>
            <a:lstStyle/>
            <a:p>
              <a:pPr marL="302264" lvl="1" indent="-151132">
                <a:lnSpc>
                  <a:spcPts val="1400"/>
                </a:lnSpc>
                <a:buFont typeface="Arial"/>
                <a:buChar char="•"/>
              </a:pPr>
              <a:r>
                <a:rPr lang="en-US" sz="1400" dirty="0">
                  <a:solidFill>
                    <a:srgbClr val="000000"/>
                  </a:solidFill>
                  <a:latin typeface="DM Sans" pitchFamily="2" charset="0"/>
                  <a:ea typeface="Telegraf"/>
                  <a:cs typeface="Telegraf"/>
                  <a:sym typeface="Telegraf"/>
                </a:rPr>
                <a:t>Soil Moisture</a:t>
              </a:r>
            </a:p>
            <a:p>
              <a:pPr marL="302264" lvl="1" indent="-151132">
                <a:lnSpc>
                  <a:spcPts val="1400"/>
                </a:lnSpc>
                <a:buFont typeface="Arial"/>
                <a:buChar char="•"/>
              </a:pPr>
              <a:r>
                <a:rPr lang="en-US" sz="1400" dirty="0">
                  <a:solidFill>
                    <a:srgbClr val="000000"/>
                  </a:solidFill>
                  <a:latin typeface="DM Sans" pitchFamily="2" charset="0"/>
                  <a:ea typeface="Telegraf"/>
                  <a:cs typeface="Telegraf"/>
                  <a:sym typeface="Telegraf"/>
                </a:rPr>
                <a:t>Air Temperature</a:t>
              </a:r>
            </a:p>
          </p:txBody>
        </p:sp>
        <p:sp>
          <p:nvSpPr>
            <p:cNvPr id="152" name="TextBox 95">
              <a:extLst>
                <a:ext uri="{FF2B5EF4-FFF2-40B4-BE49-F238E27FC236}">
                  <a16:creationId xmlns:a16="http://schemas.microsoft.com/office/drawing/2014/main" id="{9680A594-1D28-7142-D707-662007326C56}"/>
                </a:ext>
              </a:extLst>
            </p:cNvPr>
            <p:cNvSpPr txBox="1"/>
            <p:nvPr/>
          </p:nvSpPr>
          <p:spPr>
            <a:xfrm>
              <a:off x="3901516" y="6688330"/>
              <a:ext cx="2614092" cy="341020"/>
            </a:xfrm>
            <a:prstGeom prst="rect">
              <a:avLst/>
            </a:prstGeom>
          </p:spPr>
          <p:txBody>
            <a:bodyPr wrap="square" lIns="0" tIns="0" rIns="0" bIns="0" rtlCol="0" anchor="t">
              <a:spAutoFit/>
            </a:bodyPr>
            <a:lstStyle/>
            <a:p>
              <a:pPr marL="302264" lvl="1" indent="-151132" algn="l">
                <a:lnSpc>
                  <a:spcPts val="1400"/>
                </a:lnSpc>
                <a:buFont typeface="Arial"/>
                <a:buChar char="•"/>
              </a:pPr>
              <a:r>
                <a:rPr lang="en-US" sz="1400" dirty="0">
                  <a:solidFill>
                    <a:srgbClr val="000000"/>
                  </a:solidFill>
                  <a:latin typeface="DM Sans" pitchFamily="2" charset="0"/>
                  <a:ea typeface="Telegraf"/>
                  <a:cs typeface="Telegraf"/>
                  <a:sym typeface="Telegraf"/>
                </a:rPr>
                <a:t>NDVI/EVI trend; </a:t>
              </a:r>
            </a:p>
            <a:p>
              <a:pPr marL="302264" lvl="1" indent="-151132" algn="l">
                <a:lnSpc>
                  <a:spcPts val="1400"/>
                </a:lnSpc>
                <a:buFont typeface="Arial"/>
                <a:buChar char="•"/>
              </a:pPr>
              <a:r>
                <a:rPr lang="en-US" sz="1400" dirty="0">
                  <a:solidFill>
                    <a:srgbClr val="000000"/>
                  </a:solidFill>
                  <a:latin typeface="DM Sans" pitchFamily="2" charset="0"/>
                  <a:ea typeface="Telegraf"/>
                  <a:cs typeface="Telegraf"/>
                  <a:sym typeface="Telegraf"/>
                </a:rPr>
                <a:t> crop yield indicators</a:t>
              </a:r>
            </a:p>
          </p:txBody>
        </p:sp>
        <p:sp>
          <p:nvSpPr>
            <p:cNvPr id="153" name="TextBox 96">
              <a:extLst>
                <a:ext uri="{FF2B5EF4-FFF2-40B4-BE49-F238E27FC236}">
                  <a16:creationId xmlns:a16="http://schemas.microsoft.com/office/drawing/2014/main" id="{D1BF1544-9991-3F9B-9481-9CE674041AA7}"/>
                </a:ext>
              </a:extLst>
            </p:cNvPr>
            <p:cNvSpPr txBox="1"/>
            <p:nvPr/>
          </p:nvSpPr>
          <p:spPr>
            <a:xfrm>
              <a:off x="3821450" y="7320110"/>
              <a:ext cx="2962466" cy="1531597"/>
            </a:xfrm>
            <a:prstGeom prst="rect">
              <a:avLst/>
            </a:prstGeom>
          </p:spPr>
          <p:txBody>
            <a:bodyPr wrap="square" lIns="0" tIns="0" rIns="0" bIns="0" rtlCol="0" anchor="t">
              <a:spAutoFit/>
            </a:bodyPr>
            <a:lstStyle/>
            <a:p>
              <a:pPr marL="302264" lvl="1" indent="-151132">
                <a:lnSpc>
                  <a:spcPts val="1610"/>
                </a:lnSpc>
                <a:buFont typeface="Arial"/>
                <a:buChar char="•"/>
              </a:pPr>
              <a:r>
                <a:rPr lang="en-US" sz="1400" dirty="0">
                  <a:solidFill>
                    <a:srgbClr val="000000"/>
                  </a:solidFill>
                  <a:latin typeface="DM Sans" pitchFamily="2" charset="0"/>
                  <a:ea typeface="Telegraf"/>
                  <a:cs typeface="Telegraf"/>
                  <a:sym typeface="Telegraf"/>
                </a:rPr>
                <a:t>Albedo / </a:t>
              </a:r>
            </a:p>
            <a:p>
              <a:pPr marL="302264" lvl="1" indent="-151132">
                <a:lnSpc>
                  <a:spcPts val="1610"/>
                </a:lnSpc>
                <a:buFont typeface="Arial"/>
                <a:buChar char="•"/>
              </a:pPr>
              <a:r>
                <a:rPr lang="en-US" sz="1400" dirty="0">
                  <a:solidFill>
                    <a:srgbClr val="000000"/>
                  </a:solidFill>
                  <a:latin typeface="DM Sans" pitchFamily="2" charset="0"/>
                  <a:ea typeface="Telegraf"/>
                  <a:cs typeface="Telegraf"/>
                  <a:sym typeface="Telegraf"/>
                </a:rPr>
                <a:t>ground cover</a:t>
              </a:r>
            </a:p>
            <a:p>
              <a:pPr marL="302264" lvl="1" indent="-151132">
                <a:lnSpc>
                  <a:spcPts val="1610"/>
                </a:lnSpc>
                <a:buFont typeface="Arial"/>
                <a:buChar char="•"/>
              </a:pPr>
              <a:r>
                <a:rPr lang="en-US" sz="1400" dirty="0">
                  <a:solidFill>
                    <a:srgbClr val="000000"/>
                  </a:solidFill>
                  <a:latin typeface="DM Sans" pitchFamily="2" charset="0"/>
                  <a:ea typeface="Telegraf"/>
                  <a:cs typeface="Telegraf"/>
                  <a:sym typeface="Telegraf"/>
                </a:rPr>
                <a:t>Soiling Loss</a:t>
              </a:r>
            </a:p>
            <a:p>
              <a:pPr marL="302264" lvl="1" indent="-151132">
                <a:lnSpc>
                  <a:spcPts val="1610"/>
                </a:lnSpc>
                <a:buFont typeface="Arial"/>
                <a:buChar char="•"/>
              </a:pPr>
              <a:r>
                <a:rPr lang="en-US" sz="1400" dirty="0">
                  <a:solidFill>
                    <a:srgbClr val="000000"/>
                  </a:solidFill>
                  <a:latin typeface="DM Sans" pitchFamily="2" charset="0"/>
                  <a:ea typeface="Telegraf"/>
                  <a:cs typeface="Telegraf"/>
                  <a:sym typeface="Telegraf"/>
                </a:rPr>
                <a:t>Internal/external shade losses</a:t>
              </a:r>
            </a:p>
            <a:p>
              <a:pPr marL="302264" lvl="1" indent="-151132">
                <a:lnSpc>
                  <a:spcPts val="1610"/>
                </a:lnSpc>
                <a:buFont typeface="Arial"/>
                <a:buChar char="•"/>
              </a:pPr>
              <a:r>
                <a:rPr lang="en-US" sz="1400" dirty="0">
                  <a:solidFill>
                    <a:srgbClr val="000000"/>
                  </a:solidFill>
                  <a:latin typeface="DM Sans" pitchFamily="2" charset="0"/>
                  <a:ea typeface="Telegraf"/>
                  <a:cs typeface="Telegraf"/>
                  <a:sym typeface="Telegraf"/>
                </a:rPr>
                <a:t>POA/GHI, diffuse-direct ratio</a:t>
              </a:r>
            </a:p>
            <a:p>
              <a:pPr marL="302264" lvl="1" indent="-151132">
                <a:lnSpc>
                  <a:spcPts val="1610"/>
                </a:lnSpc>
                <a:buFont typeface="Arial"/>
                <a:buChar char="•"/>
              </a:pPr>
              <a:r>
                <a:rPr lang="en-US" sz="1400" dirty="0">
                  <a:solidFill>
                    <a:srgbClr val="000000"/>
                  </a:solidFill>
                  <a:latin typeface="DM Sans" pitchFamily="2" charset="0"/>
                  <a:ea typeface="Telegraf"/>
                  <a:cs typeface="Telegraf"/>
                  <a:sym typeface="Telegraf"/>
                </a:rPr>
                <a:t>Degradation rate (PLR)</a:t>
              </a:r>
            </a:p>
            <a:p>
              <a:pPr marL="302264" lvl="1" indent="-151132">
                <a:lnSpc>
                  <a:spcPts val="1610"/>
                </a:lnSpc>
                <a:buFont typeface="Arial"/>
                <a:buChar char="•"/>
              </a:pPr>
              <a:r>
                <a:rPr lang="en-US" sz="1400" dirty="0">
                  <a:solidFill>
                    <a:srgbClr val="000000"/>
                  </a:solidFill>
                  <a:latin typeface="DM Sans" pitchFamily="2" charset="0"/>
                  <a:ea typeface="Telegraf"/>
                  <a:cs typeface="Telegraf"/>
                  <a:sym typeface="Telegraf"/>
                </a:rPr>
                <a:t>Regional benchmark; IEC 61724-1 class</a:t>
              </a:r>
            </a:p>
          </p:txBody>
        </p:sp>
        <p:sp>
          <p:nvSpPr>
            <p:cNvPr id="154" name="TextBox 97">
              <a:extLst>
                <a:ext uri="{FF2B5EF4-FFF2-40B4-BE49-F238E27FC236}">
                  <a16:creationId xmlns:a16="http://schemas.microsoft.com/office/drawing/2014/main" id="{13E9D10E-473F-E78C-18FA-B5854F8DB3AC}"/>
                </a:ext>
              </a:extLst>
            </p:cNvPr>
            <p:cNvSpPr txBox="1"/>
            <p:nvPr/>
          </p:nvSpPr>
          <p:spPr>
            <a:xfrm>
              <a:off x="7184194" y="6431235"/>
              <a:ext cx="3362854" cy="247868"/>
            </a:xfrm>
            <a:prstGeom prst="rect">
              <a:avLst/>
            </a:prstGeom>
          </p:spPr>
          <p:txBody>
            <a:bodyPr wrap="square" lIns="0" tIns="0" rIns="0" bIns="0" rtlCol="0" anchor="t">
              <a:spAutoFit/>
            </a:bodyPr>
            <a:lstStyle/>
            <a:p>
              <a:pPr>
                <a:lnSpc>
                  <a:spcPts val="1980"/>
                </a:lnSpc>
              </a:pPr>
              <a:r>
                <a:rPr lang="en-US" sz="2000" b="1" dirty="0">
                  <a:solidFill>
                    <a:srgbClr val="000000"/>
                  </a:solidFill>
                  <a:latin typeface="DM Sans" pitchFamily="2" charset="0"/>
                  <a:ea typeface="Codec Pro Bold"/>
                  <a:cs typeface="Codec Pro Bold"/>
                  <a:sym typeface="Codec Pro Bold"/>
                </a:rPr>
                <a:t>DIAGNOSTICS</a:t>
              </a:r>
            </a:p>
          </p:txBody>
        </p:sp>
        <p:grpSp>
          <p:nvGrpSpPr>
            <p:cNvPr id="155" name="Group 98">
              <a:extLst>
                <a:ext uri="{FF2B5EF4-FFF2-40B4-BE49-F238E27FC236}">
                  <a16:creationId xmlns:a16="http://schemas.microsoft.com/office/drawing/2014/main" id="{44439923-2E88-6872-B5FB-72C9274232C0}"/>
                </a:ext>
              </a:extLst>
            </p:cNvPr>
            <p:cNvGrpSpPr/>
            <p:nvPr/>
          </p:nvGrpSpPr>
          <p:grpSpPr>
            <a:xfrm>
              <a:off x="7185756" y="6876946"/>
              <a:ext cx="3391011" cy="2292781"/>
              <a:chOff x="0" y="0"/>
              <a:chExt cx="1135169" cy="767527"/>
            </a:xfrm>
          </p:grpSpPr>
          <p:sp>
            <p:nvSpPr>
              <p:cNvPr id="217" name="Freeform 99">
                <a:extLst>
                  <a:ext uri="{FF2B5EF4-FFF2-40B4-BE49-F238E27FC236}">
                    <a16:creationId xmlns:a16="http://schemas.microsoft.com/office/drawing/2014/main" id="{E7D8EC0E-2B78-4B33-F8A7-E2CE537283D5}"/>
                  </a:ext>
                </a:extLst>
              </p:cNvPr>
              <p:cNvSpPr/>
              <p:nvPr/>
            </p:nvSpPr>
            <p:spPr>
              <a:xfrm>
                <a:off x="0" y="0"/>
                <a:ext cx="1135169" cy="767527"/>
              </a:xfrm>
              <a:custGeom>
                <a:avLst/>
                <a:gdLst/>
                <a:ahLst/>
                <a:cxnLst/>
                <a:rect l="l" t="t" r="r" b="b"/>
                <a:pathLst>
                  <a:path w="1135169" h="767527">
                    <a:moveTo>
                      <a:pt x="47945" y="0"/>
                    </a:moveTo>
                    <a:lnTo>
                      <a:pt x="1087224" y="0"/>
                    </a:lnTo>
                    <a:cubicBezTo>
                      <a:pt x="1099940" y="0"/>
                      <a:pt x="1112135" y="5051"/>
                      <a:pt x="1121126" y="14043"/>
                    </a:cubicBezTo>
                    <a:cubicBezTo>
                      <a:pt x="1130117" y="23034"/>
                      <a:pt x="1135169" y="35229"/>
                      <a:pt x="1135169" y="47945"/>
                    </a:cubicBezTo>
                    <a:lnTo>
                      <a:pt x="1135169" y="719583"/>
                    </a:lnTo>
                    <a:cubicBezTo>
                      <a:pt x="1135169" y="746062"/>
                      <a:pt x="1113703" y="767527"/>
                      <a:pt x="1087224" y="767527"/>
                    </a:cubicBezTo>
                    <a:lnTo>
                      <a:pt x="47945" y="767527"/>
                    </a:lnTo>
                    <a:cubicBezTo>
                      <a:pt x="21465" y="767527"/>
                      <a:pt x="0" y="746062"/>
                      <a:pt x="0" y="719583"/>
                    </a:cubicBezTo>
                    <a:lnTo>
                      <a:pt x="0" y="47945"/>
                    </a:lnTo>
                    <a:cubicBezTo>
                      <a:pt x="0" y="21465"/>
                      <a:pt x="21465" y="0"/>
                      <a:pt x="47945"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18" name="TextBox 100">
                <a:extLst>
                  <a:ext uri="{FF2B5EF4-FFF2-40B4-BE49-F238E27FC236}">
                    <a16:creationId xmlns:a16="http://schemas.microsoft.com/office/drawing/2014/main" id="{6EA1B8EF-6FAC-D294-2E5F-BB68AA951353}"/>
                  </a:ext>
                </a:extLst>
              </p:cNvPr>
              <p:cNvSpPr txBox="1"/>
              <p:nvPr/>
            </p:nvSpPr>
            <p:spPr>
              <a:xfrm>
                <a:off x="0" y="85725"/>
                <a:ext cx="1135169" cy="681802"/>
              </a:xfrm>
              <a:prstGeom prst="rect">
                <a:avLst/>
              </a:prstGeom>
            </p:spPr>
            <p:txBody>
              <a:bodyPr lIns="50800" tIns="50800" rIns="50800" bIns="50800" rtlCol="0" anchor="ctr"/>
              <a:lstStyle/>
              <a:p>
                <a:pPr algn="ctr">
                  <a:lnSpc>
                    <a:spcPts val="1925"/>
                  </a:lnSpc>
                </a:pPr>
                <a:endParaRPr>
                  <a:latin typeface="DM Sans" pitchFamily="2" charset="0"/>
                </a:endParaRPr>
              </a:p>
            </p:txBody>
          </p:sp>
        </p:grpSp>
        <p:sp>
          <p:nvSpPr>
            <p:cNvPr id="156" name="TextBox 101">
              <a:extLst>
                <a:ext uri="{FF2B5EF4-FFF2-40B4-BE49-F238E27FC236}">
                  <a16:creationId xmlns:a16="http://schemas.microsoft.com/office/drawing/2014/main" id="{4E24CC3A-562B-B568-B04D-8ADC2DEE0A9B}"/>
                </a:ext>
              </a:extLst>
            </p:cNvPr>
            <p:cNvSpPr txBox="1"/>
            <p:nvPr/>
          </p:nvSpPr>
          <p:spPr>
            <a:xfrm>
              <a:off x="7344382" y="7083193"/>
              <a:ext cx="2599082" cy="180322"/>
            </a:xfrm>
            <a:prstGeom prst="rect">
              <a:avLst/>
            </a:prstGeom>
          </p:spPr>
          <p:txBody>
            <a:bodyPr lIns="0" tIns="0" rIns="0" bIns="0" rtlCol="0" anchor="t">
              <a:spAutoFit/>
            </a:bodyPr>
            <a:lstStyle/>
            <a:p>
              <a:pPr algn="l">
                <a:lnSpc>
                  <a:spcPts val="1386"/>
                </a:lnSpc>
              </a:pPr>
              <a:r>
                <a:rPr lang="en-US" sz="1600" b="1" dirty="0">
                  <a:solidFill>
                    <a:srgbClr val="000000"/>
                  </a:solidFill>
                  <a:latin typeface="DM Sans" pitchFamily="2" charset="0"/>
                  <a:ea typeface="Codec Pro"/>
                  <a:cs typeface="Codec Pro"/>
                  <a:sym typeface="Codec Pro"/>
                </a:rPr>
                <a:t>EXISTING  SITES</a:t>
              </a:r>
            </a:p>
          </p:txBody>
        </p:sp>
        <p:sp>
          <p:nvSpPr>
            <p:cNvPr id="157" name="TextBox 102">
              <a:extLst>
                <a:ext uri="{FF2B5EF4-FFF2-40B4-BE49-F238E27FC236}">
                  <a16:creationId xmlns:a16="http://schemas.microsoft.com/office/drawing/2014/main" id="{6EDA92F0-7469-1F85-B0A2-9E1F99417083}"/>
                </a:ext>
              </a:extLst>
            </p:cNvPr>
            <p:cNvSpPr txBox="1"/>
            <p:nvPr/>
          </p:nvSpPr>
          <p:spPr>
            <a:xfrm>
              <a:off x="7184249" y="7636000"/>
              <a:ext cx="3392573" cy="817489"/>
            </a:xfrm>
            <a:prstGeom prst="rect">
              <a:avLst/>
            </a:prstGeom>
          </p:spPr>
          <p:txBody>
            <a:bodyPr lIns="0" tIns="0" rIns="0" bIns="0" rtlCol="0" anchor="t">
              <a:spAutoFit/>
            </a:bodyPr>
            <a:lstStyle/>
            <a:p>
              <a:pPr marL="259085" lvl="1" indent="-129542" algn="l">
                <a:lnSpc>
                  <a:spcPts val="1656"/>
                </a:lnSpc>
                <a:buFont typeface="Arial"/>
                <a:buChar char="•"/>
              </a:pPr>
              <a:r>
                <a:rPr lang="en-US" sz="1600" dirty="0">
                  <a:solidFill>
                    <a:srgbClr val="000000"/>
                  </a:solidFill>
                  <a:latin typeface="DM Sans" pitchFamily="2" charset="0"/>
                  <a:ea typeface="Telegraf"/>
                  <a:cs typeface="Telegraf"/>
                  <a:sym typeface="Telegraf"/>
                </a:rPr>
                <a:t>PR &amp; soiling decomposition</a:t>
              </a:r>
            </a:p>
            <a:p>
              <a:pPr marL="259085" lvl="1" indent="-129542" algn="l">
                <a:lnSpc>
                  <a:spcPts val="1656"/>
                </a:lnSpc>
                <a:buFont typeface="Arial"/>
                <a:buChar char="•"/>
              </a:pPr>
              <a:r>
                <a:rPr lang="en-US" sz="1600" dirty="0">
                  <a:solidFill>
                    <a:srgbClr val="000000"/>
                  </a:solidFill>
                  <a:latin typeface="DM Sans" pitchFamily="2" charset="0"/>
                  <a:ea typeface="Telegraf"/>
                  <a:cs typeface="Telegraf"/>
                  <a:sym typeface="Telegraf"/>
                </a:rPr>
                <a:t>Thermal hot‑spot mapping</a:t>
              </a:r>
            </a:p>
            <a:p>
              <a:pPr marL="259085" lvl="1" indent="-129542" algn="l">
                <a:lnSpc>
                  <a:spcPts val="1656"/>
                </a:lnSpc>
                <a:buFont typeface="Arial"/>
                <a:buChar char="•"/>
              </a:pPr>
              <a:r>
                <a:rPr lang="en-US" sz="1600" dirty="0">
                  <a:solidFill>
                    <a:srgbClr val="000000"/>
                  </a:solidFill>
                  <a:latin typeface="DM Sans" pitchFamily="2" charset="0"/>
                  <a:ea typeface="Telegraf"/>
                  <a:cs typeface="Telegraf"/>
                  <a:sym typeface="Telegraf"/>
                </a:rPr>
                <a:t>Shading &amp; geometry analysis</a:t>
              </a:r>
            </a:p>
            <a:p>
              <a:pPr algn="l">
                <a:lnSpc>
                  <a:spcPts val="1656"/>
                </a:lnSpc>
              </a:pPr>
              <a:endParaRPr lang="en-US" sz="1600" dirty="0">
                <a:solidFill>
                  <a:srgbClr val="000000"/>
                </a:solidFill>
                <a:latin typeface="DM Sans" pitchFamily="2" charset="0"/>
                <a:ea typeface="Telegraf"/>
                <a:cs typeface="Telegraf"/>
                <a:sym typeface="Telegraf"/>
              </a:endParaRPr>
            </a:p>
          </p:txBody>
        </p:sp>
        <p:sp>
          <p:nvSpPr>
            <p:cNvPr id="158" name="TextBox 103">
              <a:extLst>
                <a:ext uri="{FF2B5EF4-FFF2-40B4-BE49-F238E27FC236}">
                  <a16:creationId xmlns:a16="http://schemas.microsoft.com/office/drawing/2014/main" id="{6CFFDE8E-B15C-EBD1-B573-ED6C89D56261}"/>
                </a:ext>
              </a:extLst>
            </p:cNvPr>
            <p:cNvSpPr txBox="1"/>
            <p:nvPr/>
          </p:nvSpPr>
          <p:spPr>
            <a:xfrm>
              <a:off x="11129348" y="6393135"/>
              <a:ext cx="3172829" cy="247868"/>
            </a:xfrm>
            <a:prstGeom prst="rect">
              <a:avLst/>
            </a:prstGeom>
          </p:spPr>
          <p:txBody>
            <a:bodyPr lIns="0" tIns="0" rIns="0" bIns="0" rtlCol="0" anchor="t">
              <a:spAutoFit/>
            </a:bodyPr>
            <a:lstStyle/>
            <a:p>
              <a:pPr marL="0" lvl="0" indent="0" algn="l">
                <a:lnSpc>
                  <a:spcPts val="1980"/>
                </a:lnSpc>
              </a:pPr>
              <a:r>
                <a:rPr lang="en-US" sz="2000" b="1">
                  <a:solidFill>
                    <a:srgbClr val="000000"/>
                  </a:solidFill>
                  <a:latin typeface="DM Sans" pitchFamily="2" charset="0"/>
                  <a:ea typeface="Codec Pro Bold"/>
                  <a:cs typeface="Codec Pro Bold"/>
                  <a:sym typeface="Codec Pro Bold"/>
                </a:rPr>
                <a:t>OUTPUTS  </a:t>
              </a:r>
            </a:p>
          </p:txBody>
        </p:sp>
        <p:grpSp>
          <p:nvGrpSpPr>
            <p:cNvPr id="159" name="Group 104">
              <a:extLst>
                <a:ext uri="{FF2B5EF4-FFF2-40B4-BE49-F238E27FC236}">
                  <a16:creationId xmlns:a16="http://schemas.microsoft.com/office/drawing/2014/main" id="{DB8F3400-8481-843C-B45E-F1B9F103DE5A}"/>
                </a:ext>
              </a:extLst>
            </p:cNvPr>
            <p:cNvGrpSpPr/>
            <p:nvPr/>
          </p:nvGrpSpPr>
          <p:grpSpPr>
            <a:xfrm>
              <a:off x="11053710" y="8540193"/>
              <a:ext cx="6598882" cy="629534"/>
              <a:chOff x="0" y="0"/>
              <a:chExt cx="2209030" cy="210742"/>
            </a:xfrm>
          </p:grpSpPr>
          <p:sp>
            <p:nvSpPr>
              <p:cNvPr id="215" name="Freeform 105">
                <a:extLst>
                  <a:ext uri="{FF2B5EF4-FFF2-40B4-BE49-F238E27FC236}">
                    <a16:creationId xmlns:a16="http://schemas.microsoft.com/office/drawing/2014/main" id="{14BC02FD-F153-9DA4-525F-9700358FE6DF}"/>
                  </a:ext>
                </a:extLst>
              </p:cNvPr>
              <p:cNvSpPr/>
              <p:nvPr/>
            </p:nvSpPr>
            <p:spPr>
              <a:xfrm>
                <a:off x="0" y="0"/>
                <a:ext cx="2209030" cy="210742"/>
              </a:xfrm>
              <a:custGeom>
                <a:avLst/>
                <a:gdLst/>
                <a:ahLst/>
                <a:cxnLst/>
                <a:rect l="l" t="t" r="r" b="b"/>
                <a:pathLst>
                  <a:path w="2209030" h="210742">
                    <a:moveTo>
                      <a:pt x="24638" y="0"/>
                    </a:moveTo>
                    <a:lnTo>
                      <a:pt x="2184392" y="0"/>
                    </a:lnTo>
                    <a:cubicBezTo>
                      <a:pt x="2198000" y="0"/>
                      <a:pt x="2209030" y="11031"/>
                      <a:pt x="2209030" y="24638"/>
                    </a:cubicBezTo>
                    <a:lnTo>
                      <a:pt x="2209030" y="186104"/>
                    </a:lnTo>
                    <a:cubicBezTo>
                      <a:pt x="2209030" y="199711"/>
                      <a:pt x="2198000" y="210742"/>
                      <a:pt x="2184392" y="210742"/>
                    </a:cubicBezTo>
                    <a:lnTo>
                      <a:pt x="24638" y="210742"/>
                    </a:lnTo>
                    <a:cubicBezTo>
                      <a:pt x="11031" y="210742"/>
                      <a:pt x="0" y="199711"/>
                      <a:pt x="0" y="186104"/>
                    </a:cubicBezTo>
                    <a:lnTo>
                      <a:pt x="0" y="24638"/>
                    </a:lnTo>
                    <a:cubicBezTo>
                      <a:pt x="0" y="11031"/>
                      <a:pt x="11031" y="0"/>
                      <a:pt x="24638"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16" name="TextBox 106">
                <a:extLst>
                  <a:ext uri="{FF2B5EF4-FFF2-40B4-BE49-F238E27FC236}">
                    <a16:creationId xmlns:a16="http://schemas.microsoft.com/office/drawing/2014/main" id="{AA56B503-159F-CBDE-2F46-F94E4A3FB0ED}"/>
                  </a:ext>
                </a:extLst>
              </p:cNvPr>
              <p:cNvSpPr txBox="1"/>
              <p:nvPr/>
            </p:nvSpPr>
            <p:spPr>
              <a:xfrm>
                <a:off x="0" y="19050"/>
                <a:ext cx="2209030" cy="191692"/>
              </a:xfrm>
              <a:prstGeom prst="rect">
                <a:avLst/>
              </a:prstGeom>
            </p:spPr>
            <p:txBody>
              <a:bodyPr lIns="50800" tIns="50800" rIns="50800" bIns="50800" rtlCol="0" anchor="ctr"/>
              <a:lstStyle/>
              <a:p>
                <a:pPr algn="l">
                  <a:lnSpc>
                    <a:spcPts val="1209"/>
                  </a:lnSpc>
                </a:pPr>
                <a:endParaRPr>
                  <a:latin typeface="DM Sans" pitchFamily="2" charset="0"/>
                </a:endParaRPr>
              </a:p>
            </p:txBody>
          </p:sp>
        </p:grpSp>
        <p:grpSp>
          <p:nvGrpSpPr>
            <p:cNvPr id="160" name="Group 107">
              <a:extLst>
                <a:ext uri="{FF2B5EF4-FFF2-40B4-BE49-F238E27FC236}">
                  <a16:creationId xmlns:a16="http://schemas.microsoft.com/office/drawing/2014/main" id="{09D59AB1-6670-81E8-3E97-48A4981A6AEE}"/>
                </a:ext>
              </a:extLst>
            </p:cNvPr>
            <p:cNvGrpSpPr/>
            <p:nvPr/>
          </p:nvGrpSpPr>
          <p:grpSpPr>
            <a:xfrm>
              <a:off x="11055729" y="6876946"/>
              <a:ext cx="6582458" cy="629534"/>
              <a:chOff x="0" y="0"/>
              <a:chExt cx="2203532" cy="210742"/>
            </a:xfrm>
          </p:grpSpPr>
          <p:sp>
            <p:nvSpPr>
              <p:cNvPr id="213" name="Freeform 108">
                <a:extLst>
                  <a:ext uri="{FF2B5EF4-FFF2-40B4-BE49-F238E27FC236}">
                    <a16:creationId xmlns:a16="http://schemas.microsoft.com/office/drawing/2014/main" id="{AA488F49-8736-E2AD-2509-C9E622F08F2F}"/>
                  </a:ext>
                </a:extLst>
              </p:cNvPr>
              <p:cNvSpPr/>
              <p:nvPr/>
            </p:nvSpPr>
            <p:spPr>
              <a:xfrm>
                <a:off x="0" y="0"/>
                <a:ext cx="2203532" cy="210742"/>
              </a:xfrm>
              <a:custGeom>
                <a:avLst/>
                <a:gdLst/>
                <a:ahLst/>
                <a:cxnLst/>
                <a:rect l="l" t="t" r="r" b="b"/>
                <a:pathLst>
                  <a:path w="2203532" h="210742">
                    <a:moveTo>
                      <a:pt x="24699" y="0"/>
                    </a:moveTo>
                    <a:lnTo>
                      <a:pt x="2178833" y="0"/>
                    </a:lnTo>
                    <a:cubicBezTo>
                      <a:pt x="2192474" y="0"/>
                      <a:pt x="2203532" y="11058"/>
                      <a:pt x="2203532" y="24699"/>
                    </a:cubicBezTo>
                    <a:lnTo>
                      <a:pt x="2203532" y="186043"/>
                    </a:lnTo>
                    <a:cubicBezTo>
                      <a:pt x="2203532" y="199684"/>
                      <a:pt x="2192474" y="210742"/>
                      <a:pt x="2178833" y="210742"/>
                    </a:cubicBezTo>
                    <a:lnTo>
                      <a:pt x="24699" y="210742"/>
                    </a:lnTo>
                    <a:cubicBezTo>
                      <a:pt x="11058" y="210742"/>
                      <a:pt x="0" y="199684"/>
                      <a:pt x="0" y="186043"/>
                    </a:cubicBezTo>
                    <a:lnTo>
                      <a:pt x="0" y="24699"/>
                    </a:lnTo>
                    <a:cubicBezTo>
                      <a:pt x="0" y="11058"/>
                      <a:pt x="11058" y="0"/>
                      <a:pt x="24699"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14" name="TextBox 109">
                <a:extLst>
                  <a:ext uri="{FF2B5EF4-FFF2-40B4-BE49-F238E27FC236}">
                    <a16:creationId xmlns:a16="http://schemas.microsoft.com/office/drawing/2014/main" id="{7EA5DCD9-702E-5857-E8E9-032CCCDE5305}"/>
                  </a:ext>
                </a:extLst>
              </p:cNvPr>
              <p:cNvSpPr txBox="1"/>
              <p:nvPr/>
            </p:nvSpPr>
            <p:spPr>
              <a:xfrm>
                <a:off x="0" y="19050"/>
                <a:ext cx="2203532" cy="191692"/>
              </a:xfrm>
              <a:prstGeom prst="rect">
                <a:avLst/>
              </a:prstGeom>
            </p:spPr>
            <p:txBody>
              <a:bodyPr lIns="50800" tIns="50800" rIns="50800" bIns="50800" rtlCol="0" anchor="ctr"/>
              <a:lstStyle/>
              <a:p>
                <a:pPr algn="l">
                  <a:lnSpc>
                    <a:spcPts val="1209"/>
                  </a:lnSpc>
                </a:pPr>
                <a:endParaRPr>
                  <a:latin typeface="DM Sans" pitchFamily="2" charset="0"/>
                </a:endParaRPr>
              </a:p>
            </p:txBody>
          </p:sp>
        </p:grpSp>
        <p:grpSp>
          <p:nvGrpSpPr>
            <p:cNvPr id="161" name="Group 110">
              <a:extLst>
                <a:ext uri="{FF2B5EF4-FFF2-40B4-BE49-F238E27FC236}">
                  <a16:creationId xmlns:a16="http://schemas.microsoft.com/office/drawing/2014/main" id="{2AB43A83-02DA-DE3E-10C5-52D0DB3B05CB}"/>
                </a:ext>
              </a:extLst>
            </p:cNvPr>
            <p:cNvGrpSpPr/>
            <p:nvPr/>
          </p:nvGrpSpPr>
          <p:grpSpPr>
            <a:xfrm>
              <a:off x="11055729" y="7708570"/>
              <a:ext cx="6582458" cy="629534"/>
              <a:chOff x="0" y="0"/>
              <a:chExt cx="2203532" cy="210742"/>
            </a:xfrm>
          </p:grpSpPr>
          <p:sp>
            <p:nvSpPr>
              <p:cNvPr id="211" name="Freeform 111">
                <a:extLst>
                  <a:ext uri="{FF2B5EF4-FFF2-40B4-BE49-F238E27FC236}">
                    <a16:creationId xmlns:a16="http://schemas.microsoft.com/office/drawing/2014/main" id="{237AF8BC-BDE3-7820-875B-6CB5F70E0406}"/>
                  </a:ext>
                </a:extLst>
              </p:cNvPr>
              <p:cNvSpPr/>
              <p:nvPr/>
            </p:nvSpPr>
            <p:spPr>
              <a:xfrm>
                <a:off x="0" y="0"/>
                <a:ext cx="2203532" cy="210742"/>
              </a:xfrm>
              <a:custGeom>
                <a:avLst/>
                <a:gdLst/>
                <a:ahLst/>
                <a:cxnLst/>
                <a:rect l="l" t="t" r="r" b="b"/>
                <a:pathLst>
                  <a:path w="2203532" h="210742">
                    <a:moveTo>
                      <a:pt x="24699" y="0"/>
                    </a:moveTo>
                    <a:lnTo>
                      <a:pt x="2178833" y="0"/>
                    </a:lnTo>
                    <a:cubicBezTo>
                      <a:pt x="2192474" y="0"/>
                      <a:pt x="2203532" y="11058"/>
                      <a:pt x="2203532" y="24699"/>
                    </a:cubicBezTo>
                    <a:lnTo>
                      <a:pt x="2203532" y="186043"/>
                    </a:lnTo>
                    <a:cubicBezTo>
                      <a:pt x="2203532" y="199684"/>
                      <a:pt x="2192474" y="210742"/>
                      <a:pt x="2178833" y="210742"/>
                    </a:cubicBezTo>
                    <a:lnTo>
                      <a:pt x="24699" y="210742"/>
                    </a:lnTo>
                    <a:cubicBezTo>
                      <a:pt x="11058" y="210742"/>
                      <a:pt x="0" y="199684"/>
                      <a:pt x="0" y="186043"/>
                    </a:cubicBezTo>
                    <a:lnTo>
                      <a:pt x="0" y="24699"/>
                    </a:lnTo>
                    <a:cubicBezTo>
                      <a:pt x="0" y="11058"/>
                      <a:pt x="11058" y="0"/>
                      <a:pt x="24699"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12" name="TextBox 112">
                <a:extLst>
                  <a:ext uri="{FF2B5EF4-FFF2-40B4-BE49-F238E27FC236}">
                    <a16:creationId xmlns:a16="http://schemas.microsoft.com/office/drawing/2014/main" id="{A3AA7786-DE6A-31D2-512E-E5E3E39DB288}"/>
                  </a:ext>
                </a:extLst>
              </p:cNvPr>
              <p:cNvSpPr txBox="1"/>
              <p:nvPr/>
            </p:nvSpPr>
            <p:spPr>
              <a:xfrm>
                <a:off x="0" y="19050"/>
                <a:ext cx="2203532" cy="191692"/>
              </a:xfrm>
              <a:prstGeom prst="rect">
                <a:avLst/>
              </a:prstGeom>
            </p:spPr>
            <p:txBody>
              <a:bodyPr lIns="50800" tIns="50800" rIns="50800" bIns="50800" rtlCol="0" anchor="ctr"/>
              <a:lstStyle/>
              <a:p>
                <a:pPr algn="l">
                  <a:lnSpc>
                    <a:spcPts val="1209"/>
                  </a:lnSpc>
                </a:pPr>
                <a:endParaRPr>
                  <a:latin typeface="DM Sans" pitchFamily="2" charset="0"/>
                </a:endParaRPr>
              </a:p>
            </p:txBody>
          </p:sp>
        </p:grpSp>
        <p:sp>
          <p:nvSpPr>
            <p:cNvPr id="162" name="TextBox 113">
              <a:extLst>
                <a:ext uri="{FF2B5EF4-FFF2-40B4-BE49-F238E27FC236}">
                  <a16:creationId xmlns:a16="http://schemas.microsoft.com/office/drawing/2014/main" id="{CA4CD037-09B8-6D74-2CC9-E97144EB84FF}"/>
                </a:ext>
              </a:extLst>
            </p:cNvPr>
            <p:cNvSpPr txBox="1"/>
            <p:nvPr/>
          </p:nvSpPr>
          <p:spPr>
            <a:xfrm>
              <a:off x="11292579" y="6840105"/>
              <a:ext cx="3017602" cy="574349"/>
            </a:xfrm>
            <a:prstGeom prst="rect">
              <a:avLst/>
            </a:prstGeom>
          </p:spPr>
          <p:txBody>
            <a:bodyPr wrap="square" lIns="0" tIns="0" rIns="0" bIns="0" rtlCol="0" anchor="t">
              <a:spAutoFit/>
            </a:bodyPr>
            <a:lstStyle/>
            <a:p>
              <a:pPr algn="l"/>
              <a:r>
                <a:rPr lang="en-US" sz="2000" b="1" dirty="0">
                  <a:solidFill>
                    <a:srgbClr val="000000"/>
                  </a:solidFill>
                  <a:latin typeface="DM Sans" pitchFamily="2" charset="0"/>
                  <a:ea typeface="Codec Pro"/>
                  <a:cs typeface="Codec Pro"/>
                  <a:sym typeface="Codec Pro"/>
                </a:rPr>
                <a:t>Efficiency &amp; Maintenance Report</a:t>
              </a:r>
            </a:p>
          </p:txBody>
        </p:sp>
        <p:sp>
          <p:nvSpPr>
            <p:cNvPr id="163" name="TextBox 114">
              <a:extLst>
                <a:ext uri="{FF2B5EF4-FFF2-40B4-BE49-F238E27FC236}">
                  <a16:creationId xmlns:a16="http://schemas.microsoft.com/office/drawing/2014/main" id="{34498A45-6AAA-925E-FB51-F47C1ADCB969}"/>
                </a:ext>
              </a:extLst>
            </p:cNvPr>
            <p:cNvSpPr txBox="1"/>
            <p:nvPr/>
          </p:nvSpPr>
          <p:spPr>
            <a:xfrm>
              <a:off x="11386523" y="7911771"/>
              <a:ext cx="3484125" cy="194023"/>
            </a:xfrm>
            <a:prstGeom prst="rect">
              <a:avLst/>
            </a:prstGeom>
          </p:spPr>
          <p:txBody>
            <a:bodyPr wrap="square" lIns="0" tIns="0" rIns="0" bIns="0" rtlCol="0" anchor="t">
              <a:spAutoFit/>
            </a:bodyPr>
            <a:lstStyle/>
            <a:p>
              <a:pPr algn="l">
                <a:lnSpc>
                  <a:spcPts val="1386"/>
                </a:lnSpc>
              </a:pPr>
              <a:r>
                <a:rPr lang="en-US" sz="2000" b="1" dirty="0">
                  <a:solidFill>
                    <a:srgbClr val="000000"/>
                  </a:solidFill>
                  <a:latin typeface="DM Sans" pitchFamily="2" charset="0"/>
                  <a:ea typeface="Codec Pro"/>
                  <a:cs typeface="Codec Pro"/>
                  <a:sym typeface="Codec Pro"/>
                </a:rPr>
                <a:t>Retrofit/Cleaning Plan</a:t>
              </a:r>
            </a:p>
          </p:txBody>
        </p:sp>
        <p:sp>
          <p:nvSpPr>
            <p:cNvPr id="164" name="TextBox 115">
              <a:extLst>
                <a:ext uri="{FF2B5EF4-FFF2-40B4-BE49-F238E27FC236}">
                  <a16:creationId xmlns:a16="http://schemas.microsoft.com/office/drawing/2014/main" id="{93A8F619-6716-24AE-FACE-53E24E82D741}"/>
                </a:ext>
              </a:extLst>
            </p:cNvPr>
            <p:cNvSpPr txBox="1"/>
            <p:nvPr/>
          </p:nvSpPr>
          <p:spPr>
            <a:xfrm>
              <a:off x="11372645" y="8715618"/>
              <a:ext cx="3257802" cy="194023"/>
            </a:xfrm>
            <a:prstGeom prst="rect">
              <a:avLst/>
            </a:prstGeom>
          </p:spPr>
          <p:txBody>
            <a:bodyPr wrap="square" lIns="0" tIns="0" rIns="0" bIns="0" rtlCol="0" anchor="t">
              <a:spAutoFit/>
            </a:bodyPr>
            <a:lstStyle/>
            <a:p>
              <a:pPr algn="l">
                <a:lnSpc>
                  <a:spcPts val="1386"/>
                </a:lnSpc>
              </a:pPr>
              <a:r>
                <a:rPr lang="en-US" sz="2000" b="1" dirty="0">
                  <a:solidFill>
                    <a:srgbClr val="000000"/>
                  </a:solidFill>
                  <a:latin typeface="DM Sans" pitchFamily="2" charset="0"/>
                  <a:ea typeface="Codec Pro"/>
                  <a:cs typeface="Codec Pro"/>
                  <a:sym typeface="Codec Pro"/>
                </a:rPr>
                <a:t>Crop Impact Insights</a:t>
              </a:r>
            </a:p>
          </p:txBody>
        </p:sp>
        <p:grpSp>
          <p:nvGrpSpPr>
            <p:cNvPr id="165" name="Group 116">
              <a:extLst>
                <a:ext uri="{FF2B5EF4-FFF2-40B4-BE49-F238E27FC236}">
                  <a16:creationId xmlns:a16="http://schemas.microsoft.com/office/drawing/2014/main" id="{CCCDD066-1C42-F8B2-A8D3-D05EEC5EF377}"/>
                </a:ext>
              </a:extLst>
            </p:cNvPr>
            <p:cNvGrpSpPr/>
            <p:nvPr/>
          </p:nvGrpSpPr>
          <p:grpSpPr>
            <a:xfrm>
              <a:off x="14522598" y="5043156"/>
              <a:ext cx="3125955" cy="629534"/>
              <a:chOff x="0" y="0"/>
              <a:chExt cx="1046439" cy="210742"/>
            </a:xfrm>
          </p:grpSpPr>
          <p:sp>
            <p:nvSpPr>
              <p:cNvPr id="209" name="Freeform 117">
                <a:extLst>
                  <a:ext uri="{FF2B5EF4-FFF2-40B4-BE49-F238E27FC236}">
                    <a16:creationId xmlns:a16="http://schemas.microsoft.com/office/drawing/2014/main" id="{4B01C1BC-74E8-A511-A905-646567E4ADA1}"/>
                  </a:ext>
                </a:extLst>
              </p:cNvPr>
              <p:cNvSpPr/>
              <p:nvPr/>
            </p:nvSpPr>
            <p:spPr>
              <a:xfrm>
                <a:off x="0" y="0"/>
                <a:ext cx="1046439" cy="210742"/>
              </a:xfrm>
              <a:custGeom>
                <a:avLst/>
                <a:gdLst/>
                <a:ahLst/>
                <a:cxnLst/>
                <a:rect l="l" t="t" r="r" b="b"/>
                <a:pathLst>
                  <a:path w="1046439" h="210742">
                    <a:moveTo>
                      <a:pt x="52010" y="0"/>
                    </a:moveTo>
                    <a:lnTo>
                      <a:pt x="994430" y="0"/>
                    </a:lnTo>
                    <a:cubicBezTo>
                      <a:pt x="1023154" y="0"/>
                      <a:pt x="1046439" y="23286"/>
                      <a:pt x="1046439" y="52010"/>
                    </a:cubicBezTo>
                    <a:lnTo>
                      <a:pt x="1046439" y="158732"/>
                    </a:lnTo>
                    <a:cubicBezTo>
                      <a:pt x="1046439" y="187456"/>
                      <a:pt x="1023154" y="210742"/>
                      <a:pt x="994430" y="210742"/>
                    </a:cubicBezTo>
                    <a:lnTo>
                      <a:pt x="52010" y="210742"/>
                    </a:lnTo>
                    <a:cubicBezTo>
                      <a:pt x="23286" y="210742"/>
                      <a:pt x="0" y="187456"/>
                      <a:pt x="0" y="158732"/>
                    </a:cubicBezTo>
                    <a:lnTo>
                      <a:pt x="0" y="52010"/>
                    </a:lnTo>
                    <a:cubicBezTo>
                      <a:pt x="0" y="23286"/>
                      <a:pt x="23286" y="0"/>
                      <a:pt x="52010"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10" name="TextBox 118">
                <a:extLst>
                  <a:ext uri="{FF2B5EF4-FFF2-40B4-BE49-F238E27FC236}">
                    <a16:creationId xmlns:a16="http://schemas.microsoft.com/office/drawing/2014/main" id="{47EBAB61-D76C-2171-09DB-2F122F0B6F2C}"/>
                  </a:ext>
                </a:extLst>
              </p:cNvPr>
              <p:cNvSpPr txBox="1"/>
              <p:nvPr/>
            </p:nvSpPr>
            <p:spPr>
              <a:xfrm>
                <a:off x="0" y="19050"/>
                <a:ext cx="1046439" cy="191692"/>
              </a:xfrm>
              <a:prstGeom prst="rect">
                <a:avLst/>
              </a:prstGeom>
            </p:spPr>
            <p:txBody>
              <a:bodyPr lIns="50800" tIns="50800" rIns="50800" bIns="50800" rtlCol="0" anchor="ctr"/>
              <a:lstStyle/>
              <a:p>
                <a:pPr algn="l">
                  <a:lnSpc>
                    <a:spcPts val="1209"/>
                  </a:lnSpc>
                </a:pPr>
                <a:endParaRPr>
                  <a:latin typeface="DM Sans" pitchFamily="2" charset="0"/>
                </a:endParaRPr>
              </a:p>
            </p:txBody>
          </p:sp>
        </p:grpSp>
        <p:grpSp>
          <p:nvGrpSpPr>
            <p:cNvPr id="166" name="Group 119">
              <a:extLst>
                <a:ext uri="{FF2B5EF4-FFF2-40B4-BE49-F238E27FC236}">
                  <a16:creationId xmlns:a16="http://schemas.microsoft.com/office/drawing/2014/main" id="{B4E4436D-F59E-F6ED-3171-3FA13D4045D2}"/>
                </a:ext>
              </a:extLst>
            </p:cNvPr>
            <p:cNvGrpSpPr/>
            <p:nvPr/>
          </p:nvGrpSpPr>
          <p:grpSpPr>
            <a:xfrm>
              <a:off x="14524618" y="3622741"/>
              <a:ext cx="3125955" cy="629534"/>
              <a:chOff x="0" y="0"/>
              <a:chExt cx="1046439" cy="210742"/>
            </a:xfrm>
          </p:grpSpPr>
          <p:sp>
            <p:nvSpPr>
              <p:cNvPr id="207" name="Freeform 120">
                <a:extLst>
                  <a:ext uri="{FF2B5EF4-FFF2-40B4-BE49-F238E27FC236}">
                    <a16:creationId xmlns:a16="http://schemas.microsoft.com/office/drawing/2014/main" id="{E9F94FEB-D1C0-CBEC-B461-CA75565BFE72}"/>
                  </a:ext>
                </a:extLst>
              </p:cNvPr>
              <p:cNvSpPr/>
              <p:nvPr/>
            </p:nvSpPr>
            <p:spPr>
              <a:xfrm>
                <a:off x="0" y="0"/>
                <a:ext cx="1046439" cy="210742"/>
              </a:xfrm>
              <a:custGeom>
                <a:avLst/>
                <a:gdLst/>
                <a:ahLst/>
                <a:cxnLst/>
                <a:rect l="l" t="t" r="r" b="b"/>
                <a:pathLst>
                  <a:path w="1046439" h="210742">
                    <a:moveTo>
                      <a:pt x="52010" y="0"/>
                    </a:moveTo>
                    <a:lnTo>
                      <a:pt x="994430" y="0"/>
                    </a:lnTo>
                    <a:cubicBezTo>
                      <a:pt x="1023154" y="0"/>
                      <a:pt x="1046439" y="23286"/>
                      <a:pt x="1046439" y="52010"/>
                    </a:cubicBezTo>
                    <a:lnTo>
                      <a:pt x="1046439" y="158732"/>
                    </a:lnTo>
                    <a:cubicBezTo>
                      <a:pt x="1046439" y="187456"/>
                      <a:pt x="1023154" y="210742"/>
                      <a:pt x="994430" y="210742"/>
                    </a:cubicBezTo>
                    <a:lnTo>
                      <a:pt x="52010" y="210742"/>
                    </a:lnTo>
                    <a:cubicBezTo>
                      <a:pt x="23286" y="210742"/>
                      <a:pt x="0" y="187456"/>
                      <a:pt x="0" y="158732"/>
                    </a:cubicBezTo>
                    <a:lnTo>
                      <a:pt x="0" y="52010"/>
                    </a:lnTo>
                    <a:cubicBezTo>
                      <a:pt x="0" y="23286"/>
                      <a:pt x="23286" y="0"/>
                      <a:pt x="52010"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08" name="TextBox 121">
                <a:extLst>
                  <a:ext uri="{FF2B5EF4-FFF2-40B4-BE49-F238E27FC236}">
                    <a16:creationId xmlns:a16="http://schemas.microsoft.com/office/drawing/2014/main" id="{0FD72DE6-226F-C891-5F3D-4F6EA2ED4509}"/>
                  </a:ext>
                </a:extLst>
              </p:cNvPr>
              <p:cNvSpPr txBox="1"/>
              <p:nvPr/>
            </p:nvSpPr>
            <p:spPr>
              <a:xfrm>
                <a:off x="0" y="19050"/>
                <a:ext cx="1046439" cy="191692"/>
              </a:xfrm>
              <a:prstGeom prst="rect">
                <a:avLst/>
              </a:prstGeom>
            </p:spPr>
            <p:txBody>
              <a:bodyPr lIns="50800" tIns="50800" rIns="50800" bIns="50800" rtlCol="0" anchor="ctr"/>
              <a:lstStyle/>
              <a:p>
                <a:pPr algn="l">
                  <a:lnSpc>
                    <a:spcPts val="1209"/>
                  </a:lnSpc>
                </a:pPr>
                <a:endParaRPr>
                  <a:latin typeface="DM Sans" pitchFamily="2" charset="0"/>
                </a:endParaRPr>
              </a:p>
            </p:txBody>
          </p:sp>
        </p:grpSp>
        <p:grpSp>
          <p:nvGrpSpPr>
            <p:cNvPr id="167" name="Group 122">
              <a:extLst>
                <a:ext uri="{FF2B5EF4-FFF2-40B4-BE49-F238E27FC236}">
                  <a16:creationId xmlns:a16="http://schemas.microsoft.com/office/drawing/2014/main" id="{8F006981-648F-AEB4-4571-EA38088CC51D}"/>
                </a:ext>
              </a:extLst>
            </p:cNvPr>
            <p:cNvGrpSpPr/>
            <p:nvPr/>
          </p:nvGrpSpPr>
          <p:grpSpPr>
            <a:xfrm>
              <a:off x="14524618" y="4334439"/>
              <a:ext cx="3125955" cy="629534"/>
              <a:chOff x="0" y="0"/>
              <a:chExt cx="1046439" cy="210742"/>
            </a:xfrm>
          </p:grpSpPr>
          <p:sp>
            <p:nvSpPr>
              <p:cNvPr id="205" name="Freeform 123">
                <a:extLst>
                  <a:ext uri="{FF2B5EF4-FFF2-40B4-BE49-F238E27FC236}">
                    <a16:creationId xmlns:a16="http://schemas.microsoft.com/office/drawing/2014/main" id="{73B15353-A5F0-11EB-034E-8FE94DB812AA}"/>
                  </a:ext>
                </a:extLst>
              </p:cNvPr>
              <p:cNvSpPr/>
              <p:nvPr/>
            </p:nvSpPr>
            <p:spPr>
              <a:xfrm>
                <a:off x="0" y="0"/>
                <a:ext cx="1046439" cy="210742"/>
              </a:xfrm>
              <a:custGeom>
                <a:avLst/>
                <a:gdLst/>
                <a:ahLst/>
                <a:cxnLst/>
                <a:rect l="l" t="t" r="r" b="b"/>
                <a:pathLst>
                  <a:path w="1046439" h="210742">
                    <a:moveTo>
                      <a:pt x="52010" y="0"/>
                    </a:moveTo>
                    <a:lnTo>
                      <a:pt x="994430" y="0"/>
                    </a:lnTo>
                    <a:cubicBezTo>
                      <a:pt x="1023154" y="0"/>
                      <a:pt x="1046439" y="23286"/>
                      <a:pt x="1046439" y="52010"/>
                    </a:cubicBezTo>
                    <a:lnTo>
                      <a:pt x="1046439" y="158732"/>
                    </a:lnTo>
                    <a:cubicBezTo>
                      <a:pt x="1046439" y="187456"/>
                      <a:pt x="1023154" y="210742"/>
                      <a:pt x="994430" y="210742"/>
                    </a:cubicBezTo>
                    <a:lnTo>
                      <a:pt x="52010" y="210742"/>
                    </a:lnTo>
                    <a:cubicBezTo>
                      <a:pt x="23286" y="210742"/>
                      <a:pt x="0" y="187456"/>
                      <a:pt x="0" y="158732"/>
                    </a:cubicBezTo>
                    <a:lnTo>
                      <a:pt x="0" y="52010"/>
                    </a:lnTo>
                    <a:cubicBezTo>
                      <a:pt x="0" y="23286"/>
                      <a:pt x="23286" y="0"/>
                      <a:pt x="52010" y="0"/>
                    </a:cubicBezTo>
                    <a:close/>
                  </a:path>
                </a:pathLst>
              </a:custGeom>
              <a:solidFill>
                <a:srgbClr val="000000">
                  <a:alpha val="0"/>
                </a:srgbClr>
              </a:solidFill>
              <a:ln w="9525" cap="rnd">
                <a:solidFill>
                  <a:srgbClr val="737373"/>
                </a:solidFill>
                <a:prstDash val="solid"/>
                <a:round/>
              </a:ln>
            </p:spPr>
            <p:txBody>
              <a:bodyPr/>
              <a:lstStyle/>
              <a:p>
                <a:endParaRPr lang="tr-TR">
                  <a:latin typeface="DM Sans" pitchFamily="2" charset="0"/>
                </a:endParaRPr>
              </a:p>
            </p:txBody>
          </p:sp>
          <p:sp>
            <p:nvSpPr>
              <p:cNvPr id="206" name="TextBox 124">
                <a:extLst>
                  <a:ext uri="{FF2B5EF4-FFF2-40B4-BE49-F238E27FC236}">
                    <a16:creationId xmlns:a16="http://schemas.microsoft.com/office/drawing/2014/main" id="{1ABEB1BD-514F-50EC-0912-1898056AA00E}"/>
                  </a:ext>
                </a:extLst>
              </p:cNvPr>
              <p:cNvSpPr txBox="1"/>
              <p:nvPr/>
            </p:nvSpPr>
            <p:spPr>
              <a:xfrm>
                <a:off x="0" y="19050"/>
                <a:ext cx="1046439" cy="191692"/>
              </a:xfrm>
              <a:prstGeom prst="rect">
                <a:avLst/>
              </a:prstGeom>
            </p:spPr>
            <p:txBody>
              <a:bodyPr lIns="50800" tIns="50800" rIns="50800" bIns="50800" rtlCol="0" anchor="ctr"/>
              <a:lstStyle/>
              <a:p>
                <a:pPr algn="l">
                  <a:lnSpc>
                    <a:spcPts val="1209"/>
                  </a:lnSpc>
                </a:pPr>
                <a:endParaRPr>
                  <a:latin typeface="DM Sans" pitchFamily="2" charset="0"/>
                </a:endParaRPr>
              </a:p>
            </p:txBody>
          </p:sp>
        </p:grpSp>
        <p:sp>
          <p:nvSpPr>
            <p:cNvPr id="168" name="Freeform 125">
              <a:extLst>
                <a:ext uri="{FF2B5EF4-FFF2-40B4-BE49-F238E27FC236}">
                  <a16:creationId xmlns:a16="http://schemas.microsoft.com/office/drawing/2014/main" id="{EF7C7678-5D3C-DF02-CEB0-80B9D8C9D53E}"/>
                </a:ext>
              </a:extLst>
            </p:cNvPr>
            <p:cNvSpPr/>
            <p:nvPr/>
          </p:nvSpPr>
          <p:spPr>
            <a:xfrm>
              <a:off x="14526637" y="3622741"/>
              <a:ext cx="3121917" cy="629534"/>
            </a:xfrm>
            <a:custGeom>
              <a:avLst/>
              <a:gdLst/>
              <a:ahLst/>
              <a:cxnLst/>
              <a:rect l="l" t="t" r="r" b="b"/>
              <a:pathLst>
                <a:path w="3121917" h="629534">
                  <a:moveTo>
                    <a:pt x="0" y="0"/>
                  </a:moveTo>
                  <a:lnTo>
                    <a:pt x="3121917" y="0"/>
                  </a:lnTo>
                  <a:lnTo>
                    <a:pt x="3121917" y="629534"/>
                  </a:lnTo>
                  <a:lnTo>
                    <a:pt x="0" y="629534"/>
                  </a:lnTo>
                  <a:lnTo>
                    <a:pt x="0" y="0"/>
                  </a:lnTo>
                  <a:close/>
                </a:path>
              </a:pathLst>
            </a:custGeom>
            <a:blipFill>
              <a:blip r:embed="rId2"/>
              <a:stretch>
                <a:fillRect t="-53265" r="-543" b="-345341"/>
              </a:stretch>
            </a:blipFill>
          </p:spPr>
          <p:txBody>
            <a:bodyPr/>
            <a:lstStyle/>
            <a:p>
              <a:endParaRPr lang="tr-TR">
                <a:latin typeface="DM Sans" pitchFamily="2" charset="0"/>
              </a:endParaRPr>
            </a:p>
          </p:txBody>
        </p:sp>
        <p:sp>
          <p:nvSpPr>
            <p:cNvPr id="169" name="Freeform 126">
              <a:extLst>
                <a:ext uri="{FF2B5EF4-FFF2-40B4-BE49-F238E27FC236}">
                  <a16:creationId xmlns:a16="http://schemas.microsoft.com/office/drawing/2014/main" id="{0A3E02E0-6A40-3499-2452-A66BAD76748E}"/>
                </a:ext>
              </a:extLst>
            </p:cNvPr>
            <p:cNvSpPr/>
            <p:nvPr/>
          </p:nvSpPr>
          <p:spPr>
            <a:xfrm>
              <a:off x="14526637" y="4343141"/>
              <a:ext cx="3121917" cy="612130"/>
            </a:xfrm>
            <a:custGeom>
              <a:avLst/>
              <a:gdLst/>
              <a:ahLst/>
              <a:cxnLst/>
              <a:rect l="l" t="t" r="r" b="b"/>
              <a:pathLst>
                <a:path w="3121917" h="612130">
                  <a:moveTo>
                    <a:pt x="0" y="0"/>
                  </a:moveTo>
                  <a:lnTo>
                    <a:pt x="3121917" y="0"/>
                  </a:lnTo>
                  <a:lnTo>
                    <a:pt x="3121917" y="612130"/>
                  </a:lnTo>
                  <a:lnTo>
                    <a:pt x="0" y="612130"/>
                  </a:lnTo>
                  <a:lnTo>
                    <a:pt x="0" y="0"/>
                  </a:lnTo>
                  <a:close/>
                </a:path>
              </a:pathLst>
            </a:custGeom>
            <a:blipFill>
              <a:blip r:embed="rId3"/>
              <a:stretch>
                <a:fillRect t="-186217" r="-2303" b="-94014"/>
              </a:stretch>
            </a:blipFill>
          </p:spPr>
          <p:txBody>
            <a:bodyPr/>
            <a:lstStyle/>
            <a:p>
              <a:endParaRPr lang="tr-TR">
                <a:latin typeface="DM Sans" pitchFamily="2" charset="0"/>
              </a:endParaRPr>
            </a:p>
          </p:txBody>
        </p:sp>
        <p:sp>
          <p:nvSpPr>
            <p:cNvPr id="170" name="Freeform 127">
              <a:extLst>
                <a:ext uri="{FF2B5EF4-FFF2-40B4-BE49-F238E27FC236}">
                  <a16:creationId xmlns:a16="http://schemas.microsoft.com/office/drawing/2014/main" id="{DCF5FDCF-972E-B807-F4D9-30E4C2B55FD5}"/>
                </a:ext>
              </a:extLst>
            </p:cNvPr>
            <p:cNvSpPr/>
            <p:nvPr/>
          </p:nvSpPr>
          <p:spPr>
            <a:xfrm>
              <a:off x="14521835" y="5049699"/>
              <a:ext cx="3116352" cy="616449"/>
            </a:xfrm>
            <a:custGeom>
              <a:avLst/>
              <a:gdLst/>
              <a:ahLst/>
              <a:cxnLst/>
              <a:rect l="l" t="t" r="r" b="b"/>
              <a:pathLst>
                <a:path w="3116352" h="616449">
                  <a:moveTo>
                    <a:pt x="0" y="0"/>
                  </a:moveTo>
                  <a:lnTo>
                    <a:pt x="3116352" y="0"/>
                  </a:lnTo>
                  <a:lnTo>
                    <a:pt x="3116352" y="616448"/>
                  </a:lnTo>
                  <a:lnTo>
                    <a:pt x="0" y="616448"/>
                  </a:lnTo>
                  <a:lnTo>
                    <a:pt x="0" y="0"/>
                  </a:lnTo>
                  <a:close/>
                </a:path>
              </a:pathLst>
            </a:custGeom>
            <a:blipFill>
              <a:blip r:embed="rId4"/>
              <a:stretch>
                <a:fillRect l="-1834" t="-15648" r="-462" b="-140984"/>
              </a:stretch>
            </a:blipFill>
          </p:spPr>
          <p:txBody>
            <a:bodyPr/>
            <a:lstStyle/>
            <a:p>
              <a:endParaRPr lang="tr-TR">
                <a:latin typeface="DM Sans" pitchFamily="2" charset="0"/>
              </a:endParaRPr>
            </a:p>
          </p:txBody>
        </p:sp>
        <p:sp>
          <p:nvSpPr>
            <p:cNvPr id="171" name="Freeform 128">
              <a:extLst>
                <a:ext uri="{FF2B5EF4-FFF2-40B4-BE49-F238E27FC236}">
                  <a16:creationId xmlns:a16="http://schemas.microsoft.com/office/drawing/2014/main" id="{15E60916-A031-3452-AFD3-A816CA3AD4F4}"/>
                </a:ext>
              </a:extLst>
            </p:cNvPr>
            <p:cNvSpPr/>
            <p:nvPr/>
          </p:nvSpPr>
          <p:spPr>
            <a:xfrm>
              <a:off x="14526637" y="6878408"/>
              <a:ext cx="3111550" cy="621399"/>
            </a:xfrm>
            <a:custGeom>
              <a:avLst/>
              <a:gdLst/>
              <a:ahLst/>
              <a:cxnLst/>
              <a:rect l="l" t="t" r="r" b="b"/>
              <a:pathLst>
                <a:path w="3111550" h="621399">
                  <a:moveTo>
                    <a:pt x="0" y="0"/>
                  </a:moveTo>
                  <a:lnTo>
                    <a:pt x="3111550" y="0"/>
                  </a:lnTo>
                  <a:lnTo>
                    <a:pt x="3111550" y="621399"/>
                  </a:lnTo>
                  <a:lnTo>
                    <a:pt x="0" y="621399"/>
                  </a:lnTo>
                  <a:lnTo>
                    <a:pt x="0" y="0"/>
                  </a:lnTo>
                  <a:close/>
                </a:path>
              </a:pathLst>
            </a:custGeom>
            <a:blipFill>
              <a:blip r:embed="rId5">
                <a:extLst>
                  <a:ext uri="{96DAC541-7B7A-43D3-8B79-37D633B846F1}">
                    <asvg:svgBlip xmlns:asvg="http://schemas.microsoft.com/office/drawing/2016/SVG/main" r:embed="rId6"/>
                  </a:ext>
                </a:extLst>
              </a:blip>
              <a:stretch>
                <a:fillRect l="-19546" t="-300525" b="-198084"/>
              </a:stretch>
            </a:blipFill>
          </p:spPr>
          <p:txBody>
            <a:bodyPr/>
            <a:lstStyle/>
            <a:p>
              <a:endParaRPr lang="tr-TR">
                <a:latin typeface="DM Sans" pitchFamily="2" charset="0"/>
              </a:endParaRPr>
            </a:p>
          </p:txBody>
        </p:sp>
        <p:sp>
          <p:nvSpPr>
            <p:cNvPr id="172" name="Freeform 129">
              <a:extLst>
                <a:ext uri="{FF2B5EF4-FFF2-40B4-BE49-F238E27FC236}">
                  <a16:creationId xmlns:a16="http://schemas.microsoft.com/office/drawing/2014/main" id="{FF197F5B-0718-0702-0DE2-D004BA75053A}"/>
                </a:ext>
              </a:extLst>
            </p:cNvPr>
            <p:cNvSpPr/>
            <p:nvPr/>
          </p:nvSpPr>
          <p:spPr>
            <a:xfrm>
              <a:off x="16686390" y="6878408"/>
              <a:ext cx="951797" cy="635249"/>
            </a:xfrm>
            <a:custGeom>
              <a:avLst/>
              <a:gdLst/>
              <a:ahLst/>
              <a:cxnLst/>
              <a:rect l="l" t="t" r="r" b="b"/>
              <a:pathLst>
                <a:path w="951797" h="635249">
                  <a:moveTo>
                    <a:pt x="0" y="0"/>
                  </a:moveTo>
                  <a:lnTo>
                    <a:pt x="951797" y="0"/>
                  </a:lnTo>
                  <a:lnTo>
                    <a:pt x="951797" y="635250"/>
                  </a:lnTo>
                  <a:lnTo>
                    <a:pt x="0" y="635250"/>
                  </a:lnTo>
                  <a:lnTo>
                    <a:pt x="0" y="0"/>
                  </a:lnTo>
                  <a:close/>
                </a:path>
              </a:pathLst>
            </a:custGeom>
            <a:blipFill>
              <a:blip r:embed="rId3"/>
              <a:stretch>
                <a:fillRect l="-235751" t="-46976" r="-65939" b="-291625"/>
              </a:stretch>
            </a:blipFill>
          </p:spPr>
          <p:txBody>
            <a:bodyPr/>
            <a:lstStyle/>
            <a:p>
              <a:endParaRPr lang="tr-TR">
                <a:latin typeface="DM Sans" pitchFamily="2" charset="0"/>
              </a:endParaRPr>
            </a:p>
          </p:txBody>
        </p:sp>
        <p:sp>
          <p:nvSpPr>
            <p:cNvPr id="173" name="Freeform 130">
              <a:extLst>
                <a:ext uri="{FF2B5EF4-FFF2-40B4-BE49-F238E27FC236}">
                  <a16:creationId xmlns:a16="http://schemas.microsoft.com/office/drawing/2014/main" id="{70198CFD-3CF3-ACDD-10EA-574E24FB5AA1}"/>
                </a:ext>
              </a:extLst>
            </p:cNvPr>
            <p:cNvSpPr/>
            <p:nvPr/>
          </p:nvSpPr>
          <p:spPr>
            <a:xfrm>
              <a:off x="16157023" y="8612806"/>
              <a:ext cx="1444582" cy="516338"/>
            </a:xfrm>
            <a:custGeom>
              <a:avLst/>
              <a:gdLst/>
              <a:ahLst/>
              <a:cxnLst/>
              <a:rect l="l" t="t" r="r" b="b"/>
              <a:pathLst>
                <a:path w="1444582" h="516338">
                  <a:moveTo>
                    <a:pt x="0" y="0"/>
                  </a:moveTo>
                  <a:lnTo>
                    <a:pt x="1444582" y="0"/>
                  </a:lnTo>
                  <a:lnTo>
                    <a:pt x="1444582" y="516338"/>
                  </a:lnTo>
                  <a:lnTo>
                    <a:pt x="0" y="516338"/>
                  </a:lnTo>
                  <a:lnTo>
                    <a:pt x="0" y="0"/>
                  </a:lnTo>
                  <a:close/>
                </a:path>
              </a:pathLst>
            </a:custGeom>
            <a:blipFill>
              <a:blip r:embed="rId7"/>
              <a:stretch>
                <a:fillRect l="-99217" t="-9295" b="-94140"/>
              </a:stretch>
            </a:blipFill>
          </p:spPr>
          <p:txBody>
            <a:bodyPr/>
            <a:lstStyle/>
            <a:p>
              <a:endParaRPr lang="tr-TR">
                <a:latin typeface="DM Sans" pitchFamily="2" charset="0"/>
              </a:endParaRPr>
            </a:p>
          </p:txBody>
        </p:sp>
        <p:sp>
          <p:nvSpPr>
            <p:cNvPr id="174" name="Freeform 131">
              <a:extLst>
                <a:ext uri="{FF2B5EF4-FFF2-40B4-BE49-F238E27FC236}">
                  <a16:creationId xmlns:a16="http://schemas.microsoft.com/office/drawing/2014/main" id="{2AC241A4-B0F9-8CE3-9850-DFCB2B0BCF88}"/>
                </a:ext>
              </a:extLst>
            </p:cNvPr>
            <p:cNvSpPr/>
            <p:nvPr/>
          </p:nvSpPr>
          <p:spPr>
            <a:xfrm>
              <a:off x="14634302" y="8557410"/>
              <a:ext cx="1455312" cy="595101"/>
            </a:xfrm>
            <a:custGeom>
              <a:avLst/>
              <a:gdLst/>
              <a:ahLst/>
              <a:cxnLst/>
              <a:rect l="l" t="t" r="r" b="b"/>
              <a:pathLst>
                <a:path w="1455312" h="595101">
                  <a:moveTo>
                    <a:pt x="0" y="0"/>
                  </a:moveTo>
                  <a:lnTo>
                    <a:pt x="1455312" y="0"/>
                  </a:lnTo>
                  <a:lnTo>
                    <a:pt x="1455312" y="595100"/>
                  </a:lnTo>
                  <a:lnTo>
                    <a:pt x="0" y="595100"/>
                  </a:lnTo>
                  <a:lnTo>
                    <a:pt x="0" y="0"/>
                  </a:lnTo>
                  <a:close/>
                </a:path>
              </a:pathLst>
            </a:custGeom>
            <a:blipFill>
              <a:blip r:embed="rId7"/>
              <a:stretch>
                <a:fillRect l="-125276" t="-116648" r="-19722" b="-2037"/>
              </a:stretch>
            </a:blipFill>
          </p:spPr>
          <p:txBody>
            <a:bodyPr/>
            <a:lstStyle/>
            <a:p>
              <a:endParaRPr lang="tr-TR">
                <a:latin typeface="DM Sans" pitchFamily="2" charset="0"/>
              </a:endParaRPr>
            </a:p>
          </p:txBody>
        </p:sp>
        <p:sp>
          <p:nvSpPr>
            <p:cNvPr id="175" name="Freeform 132">
              <a:extLst>
                <a:ext uri="{FF2B5EF4-FFF2-40B4-BE49-F238E27FC236}">
                  <a16:creationId xmlns:a16="http://schemas.microsoft.com/office/drawing/2014/main" id="{A4230F58-1487-AFD2-4649-7E6B3D295BE4}"/>
                </a:ext>
              </a:extLst>
            </p:cNvPr>
            <p:cNvSpPr/>
            <p:nvPr/>
          </p:nvSpPr>
          <p:spPr>
            <a:xfrm>
              <a:off x="15181090" y="7720003"/>
              <a:ext cx="1743028" cy="606668"/>
            </a:xfrm>
            <a:custGeom>
              <a:avLst/>
              <a:gdLst/>
              <a:ahLst/>
              <a:cxnLst/>
              <a:rect l="l" t="t" r="r" b="b"/>
              <a:pathLst>
                <a:path w="1743028" h="606668">
                  <a:moveTo>
                    <a:pt x="0" y="0"/>
                  </a:moveTo>
                  <a:lnTo>
                    <a:pt x="1743028" y="0"/>
                  </a:lnTo>
                  <a:lnTo>
                    <a:pt x="1743028" y="606668"/>
                  </a:lnTo>
                  <a:lnTo>
                    <a:pt x="0" y="606668"/>
                  </a:lnTo>
                  <a:lnTo>
                    <a:pt x="0" y="0"/>
                  </a:lnTo>
                  <a:close/>
                </a:path>
              </a:pathLst>
            </a:custGeom>
            <a:blipFill>
              <a:blip r:embed="rId8"/>
              <a:stretch>
                <a:fillRect l="-101127" t="-123117" b="-141657"/>
              </a:stretch>
            </a:blipFill>
          </p:spPr>
          <p:txBody>
            <a:bodyPr/>
            <a:lstStyle/>
            <a:p>
              <a:endParaRPr lang="tr-TR">
                <a:latin typeface="DM Sans" pitchFamily="2" charset="0"/>
              </a:endParaRPr>
            </a:p>
          </p:txBody>
        </p:sp>
        <p:sp>
          <p:nvSpPr>
            <p:cNvPr id="176" name="TextBox 133">
              <a:extLst>
                <a:ext uri="{FF2B5EF4-FFF2-40B4-BE49-F238E27FC236}">
                  <a16:creationId xmlns:a16="http://schemas.microsoft.com/office/drawing/2014/main" id="{818F62BE-A150-F05F-CE26-98F016490B49}"/>
                </a:ext>
              </a:extLst>
            </p:cNvPr>
            <p:cNvSpPr txBox="1"/>
            <p:nvPr/>
          </p:nvSpPr>
          <p:spPr>
            <a:xfrm>
              <a:off x="14634302" y="3174081"/>
              <a:ext cx="3172829" cy="247868"/>
            </a:xfrm>
            <a:prstGeom prst="rect">
              <a:avLst/>
            </a:prstGeom>
          </p:spPr>
          <p:txBody>
            <a:bodyPr lIns="0" tIns="0" rIns="0" bIns="0" rtlCol="0" anchor="t">
              <a:spAutoFit/>
            </a:bodyPr>
            <a:lstStyle/>
            <a:p>
              <a:pPr marL="0" lvl="0" indent="0" algn="l">
                <a:lnSpc>
                  <a:spcPts val="1980"/>
                </a:lnSpc>
              </a:pPr>
              <a:r>
                <a:rPr lang="en-US" sz="2000" b="1">
                  <a:solidFill>
                    <a:srgbClr val="000000"/>
                  </a:solidFill>
                  <a:latin typeface="DM Sans" pitchFamily="2" charset="0"/>
                  <a:ea typeface="Codec Pro Bold"/>
                  <a:cs typeface="Codec Pro Bold"/>
                  <a:sym typeface="Codec Pro Bold"/>
                </a:rPr>
                <a:t>SERVICES</a:t>
              </a:r>
            </a:p>
          </p:txBody>
        </p:sp>
        <p:sp>
          <p:nvSpPr>
            <p:cNvPr id="177" name="TextBox 134">
              <a:extLst>
                <a:ext uri="{FF2B5EF4-FFF2-40B4-BE49-F238E27FC236}">
                  <a16:creationId xmlns:a16="http://schemas.microsoft.com/office/drawing/2014/main" id="{980F9AA0-7BC2-ABD5-B580-78E92B7E8B2B}"/>
                </a:ext>
              </a:extLst>
            </p:cNvPr>
            <p:cNvSpPr txBox="1"/>
            <p:nvPr/>
          </p:nvSpPr>
          <p:spPr>
            <a:xfrm>
              <a:off x="14570608" y="6393135"/>
              <a:ext cx="3172829" cy="247868"/>
            </a:xfrm>
            <a:prstGeom prst="rect">
              <a:avLst/>
            </a:prstGeom>
          </p:spPr>
          <p:txBody>
            <a:bodyPr lIns="0" tIns="0" rIns="0" bIns="0" rtlCol="0" anchor="t">
              <a:spAutoFit/>
            </a:bodyPr>
            <a:lstStyle/>
            <a:p>
              <a:pPr marL="0" lvl="0" indent="0" algn="l">
                <a:lnSpc>
                  <a:spcPts val="1980"/>
                </a:lnSpc>
              </a:pPr>
              <a:r>
                <a:rPr lang="en-US" sz="2000" b="1">
                  <a:solidFill>
                    <a:srgbClr val="000000"/>
                  </a:solidFill>
                  <a:latin typeface="DM Sans" pitchFamily="2" charset="0"/>
                  <a:ea typeface="Codec Pro Bold"/>
                  <a:cs typeface="Codec Pro Bold"/>
                  <a:sym typeface="Codec Pro Bold"/>
                </a:rPr>
                <a:t>SERVICES</a:t>
              </a:r>
            </a:p>
          </p:txBody>
        </p:sp>
        <p:sp>
          <p:nvSpPr>
            <p:cNvPr id="178" name="AutoShape 135">
              <a:extLst>
                <a:ext uri="{FF2B5EF4-FFF2-40B4-BE49-F238E27FC236}">
                  <a16:creationId xmlns:a16="http://schemas.microsoft.com/office/drawing/2014/main" id="{004B124D-88FB-E06E-86DB-95A764EB6D0E}"/>
                </a:ext>
              </a:extLst>
            </p:cNvPr>
            <p:cNvSpPr/>
            <p:nvPr/>
          </p:nvSpPr>
          <p:spPr>
            <a:xfrm>
              <a:off x="6364086" y="2445009"/>
              <a:ext cx="874567" cy="0"/>
            </a:xfrm>
            <a:prstGeom prst="line">
              <a:avLst/>
            </a:prstGeom>
            <a:ln w="104775" cap="flat">
              <a:solidFill>
                <a:srgbClr val="000000"/>
              </a:solidFill>
              <a:prstDash val="solid"/>
              <a:headEnd type="none" w="sm" len="sm"/>
              <a:tailEnd type="triangle" w="lg" len="med"/>
            </a:ln>
          </p:spPr>
          <p:txBody>
            <a:bodyPr/>
            <a:lstStyle/>
            <a:p>
              <a:endParaRPr lang="tr-TR">
                <a:latin typeface="DM Sans" pitchFamily="2" charset="0"/>
              </a:endParaRPr>
            </a:p>
          </p:txBody>
        </p:sp>
        <p:sp>
          <p:nvSpPr>
            <p:cNvPr id="179" name="AutoShape 136">
              <a:extLst>
                <a:ext uri="{FF2B5EF4-FFF2-40B4-BE49-F238E27FC236}">
                  <a16:creationId xmlns:a16="http://schemas.microsoft.com/office/drawing/2014/main" id="{19DFDB3D-D52D-91A5-4904-BC044123ECBC}"/>
                </a:ext>
              </a:extLst>
            </p:cNvPr>
            <p:cNvSpPr/>
            <p:nvPr/>
          </p:nvSpPr>
          <p:spPr>
            <a:xfrm>
              <a:off x="10309558" y="2446397"/>
              <a:ext cx="874567" cy="0"/>
            </a:xfrm>
            <a:prstGeom prst="line">
              <a:avLst/>
            </a:prstGeom>
            <a:ln w="104775" cap="flat">
              <a:solidFill>
                <a:srgbClr val="000000"/>
              </a:solidFill>
              <a:prstDash val="solid"/>
              <a:headEnd type="none" w="sm" len="sm"/>
              <a:tailEnd type="triangle" w="lg" len="med"/>
            </a:ln>
          </p:spPr>
          <p:txBody>
            <a:bodyPr/>
            <a:lstStyle/>
            <a:p>
              <a:endParaRPr lang="tr-TR">
                <a:latin typeface="DM Sans" pitchFamily="2" charset="0"/>
              </a:endParaRPr>
            </a:p>
          </p:txBody>
        </p:sp>
      </p:grpSp>
      <p:grpSp>
        <p:nvGrpSpPr>
          <p:cNvPr id="259" name="Group 2">
            <a:extLst>
              <a:ext uri="{FF2B5EF4-FFF2-40B4-BE49-F238E27FC236}">
                <a16:creationId xmlns:a16="http://schemas.microsoft.com/office/drawing/2014/main" id="{94D3BC5E-1D7F-7DAF-B6D6-D8B65BE70628}"/>
              </a:ext>
            </a:extLst>
          </p:cNvPr>
          <p:cNvGrpSpPr/>
          <p:nvPr/>
        </p:nvGrpSpPr>
        <p:grpSpPr>
          <a:xfrm>
            <a:off x="304800" y="6286500"/>
            <a:ext cx="1219199" cy="3429000"/>
            <a:chOff x="0" y="0"/>
            <a:chExt cx="2546350" cy="405792"/>
          </a:xfrm>
        </p:grpSpPr>
        <p:sp>
          <p:nvSpPr>
            <p:cNvPr id="260" name="Freeform 3">
              <a:extLst>
                <a:ext uri="{FF2B5EF4-FFF2-40B4-BE49-F238E27FC236}">
                  <a16:creationId xmlns:a16="http://schemas.microsoft.com/office/drawing/2014/main" id="{E9E7F6FF-DCE1-A9F4-A889-0E5BC7917F2B}"/>
                </a:ext>
              </a:extLst>
            </p:cNvPr>
            <p:cNvSpPr/>
            <p:nvPr/>
          </p:nvSpPr>
          <p:spPr>
            <a:xfrm>
              <a:off x="0" y="0"/>
              <a:ext cx="2546350" cy="405792"/>
            </a:xfrm>
            <a:custGeom>
              <a:avLst/>
              <a:gdLst/>
              <a:ahLst/>
              <a:cxnLst/>
              <a:rect l="l" t="t" r="r" b="b"/>
              <a:pathLst>
                <a:path w="2546350" h="405792">
                  <a:moveTo>
                    <a:pt x="50890" y="0"/>
                  </a:moveTo>
                  <a:lnTo>
                    <a:pt x="2495460" y="0"/>
                  </a:lnTo>
                  <a:cubicBezTo>
                    <a:pt x="2523565" y="0"/>
                    <a:pt x="2546350" y="22784"/>
                    <a:pt x="2546350" y="50890"/>
                  </a:cubicBezTo>
                  <a:lnTo>
                    <a:pt x="2546350" y="354902"/>
                  </a:lnTo>
                  <a:cubicBezTo>
                    <a:pt x="2546350" y="368399"/>
                    <a:pt x="2540988" y="381343"/>
                    <a:pt x="2531444" y="390886"/>
                  </a:cubicBezTo>
                  <a:cubicBezTo>
                    <a:pt x="2521901" y="400430"/>
                    <a:pt x="2508957" y="405792"/>
                    <a:pt x="2495460" y="405792"/>
                  </a:cubicBezTo>
                  <a:lnTo>
                    <a:pt x="50890" y="405792"/>
                  </a:lnTo>
                  <a:cubicBezTo>
                    <a:pt x="37393" y="405792"/>
                    <a:pt x="24449" y="400430"/>
                    <a:pt x="14905" y="390886"/>
                  </a:cubicBezTo>
                  <a:cubicBezTo>
                    <a:pt x="5362" y="381343"/>
                    <a:pt x="0" y="368399"/>
                    <a:pt x="0" y="354902"/>
                  </a:cubicBezTo>
                  <a:lnTo>
                    <a:pt x="0" y="50890"/>
                  </a:lnTo>
                  <a:cubicBezTo>
                    <a:pt x="0" y="37393"/>
                    <a:pt x="5362" y="24449"/>
                    <a:pt x="14905" y="14905"/>
                  </a:cubicBezTo>
                  <a:cubicBezTo>
                    <a:pt x="24449" y="5362"/>
                    <a:pt x="37393" y="0"/>
                    <a:pt x="50890" y="0"/>
                  </a:cubicBezTo>
                  <a:close/>
                </a:path>
              </a:pathLst>
            </a:custGeom>
            <a:solidFill>
              <a:srgbClr val="F5CC24">
                <a:alpha val="28627"/>
              </a:srgbClr>
            </a:solidFill>
          </p:spPr>
          <p:txBody>
            <a:bodyPr/>
            <a:lstStyle/>
            <a:p>
              <a:endParaRPr lang="tr-TR">
                <a:latin typeface="DM Sans" pitchFamily="2" charset="0"/>
              </a:endParaRPr>
            </a:p>
          </p:txBody>
        </p:sp>
        <p:sp>
          <p:nvSpPr>
            <p:cNvPr id="261" name="TextBox 4">
              <a:extLst>
                <a:ext uri="{FF2B5EF4-FFF2-40B4-BE49-F238E27FC236}">
                  <a16:creationId xmlns:a16="http://schemas.microsoft.com/office/drawing/2014/main" id="{9CADD303-C752-24C2-BB84-42A9AA009012}"/>
                </a:ext>
              </a:extLst>
            </p:cNvPr>
            <p:cNvSpPr txBox="1"/>
            <p:nvPr/>
          </p:nvSpPr>
          <p:spPr>
            <a:xfrm>
              <a:off x="0" y="85725"/>
              <a:ext cx="2546350" cy="320067"/>
            </a:xfrm>
            <a:prstGeom prst="rect">
              <a:avLst/>
            </a:prstGeom>
          </p:spPr>
          <p:txBody>
            <a:bodyPr lIns="50800" tIns="50800" rIns="50800" bIns="50800" rtlCol="0" anchor="ctr"/>
            <a:lstStyle/>
            <a:p>
              <a:pPr algn="ctr">
                <a:lnSpc>
                  <a:spcPts val="1925"/>
                </a:lnSpc>
              </a:pPr>
              <a:endParaRPr>
                <a:latin typeface="DM Sans" pitchFamily="2" charset="0"/>
              </a:endParaRPr>
            </a:p>
          </p:txBody>
        </p:sp>
      </p:grpSp>
      <p:sp>
        <p:nvSpPr>
          <p:cNvPr id="265" name="Freeform 17">
            <a:extLst>
              <a:ext uri="{FF2B5EF4-FFF2-40B4-BE49-F238E27FC236}">
                <a16:creationId xmlns:a16="http://schemas.microsoft.com/office/drawing/2014/main" id="{EFC4CF09-30F2-35B4-12C9-3940E5C758BC}"/>
              </a:ext>
            </a:extLst>
          </p:cNvPr>
          <p:cNvSpPr/>
          <p:nvPr/>
        </p:nvSpPr>
        <p:spPr>
          <a:xfrm>
            <a:off x="533400" y="3162300"/>
            <a:ext cx="732280" cy="465912"/>
          </a:xfrm>
          <a:custGeom>
            <a:avLst/>
            <a:gdLst/>
            <a:ahLst/>
            <a:cxnLst/>
            <a:rect l="l" t="t" r="r" b="b"/>
            <a:pathLst>
              <a:path w="865246" h="550512">
                <a:moveTo>
                  <a:pt x="0" y="0"/>
                </a:moveTo>
                <a:lnTo>
                  <a:pt x="865245" y="0"/>
                </a:lnTo>
                <a:lnTo>
                  <a:pt x="865245" y="550512"/>
                </a:lnTo>
                <a:lnTo>
                  <a:pt x="0" y="55051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tr-TR">
              <a:latin typeface="DM Sans" pitchFamily="2" charset="0"/>
            </a:endParaRPr>
          </a:p>
        </p:txBody>
      </p:sp>
      <p:sp>
        <p:nvSpPr>
          <p:cNvPr id="266" name="Freeform 18">
            <a:extLst>
              <a:ext uri="{FF2B5EF4-FFF2-40B4-BE49-F238E27FC236}">
                <a16:creationId xmlns:a16="http://schemas.microsoft.com/office/drawing/2014/main" id="{32D009A5-C04C-46EE-2768-66C44D5226BC}"/>
              </a:ext>
            </a:extLst>
          </p:cNvPr>
          <p:cNvSpPr/>
          <p:nvPr/>
        </p:nvSpPr>
        <p:spPr>
          <a:xfrm>
            <a:off x="479887" y="2939409"/>
            <a:ext cx="839306" cy="839306"/>
          </a:xfrm>
          <a:custGeom>
            <a:avLst/>
            <a:gdLst/>
            <a:ahLst/>
            <a:cxnLst/>
            <a:rect l="l" t="t" r="r" b="b"/>
            <a:pathLst>
              <a:path w="991706" h="991706">
                <a:moveTo>
                  <a:pt x="0" y="0"/>
                </a:moveTo>
                <a:lnTo>
                  <a:pt x="991705" y="0"/>
                </a:lnTo>
                <a:lnTo>
                  <a:pt x="991705" y="991705"/>
                </a:lnTo>
                <a:lnTo>
                  <a:pt x="0" y="99170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tr-TR">
              <a:latin typeface="DM Sans" pitchFamily="2" charset="0"/>
            </a:endParaRPr>
          </a:p>
        </p:txBody>
      </p:sp>
      <p:sp>
        <p:nvSpPr>
          <p:cNvPr id="267" name="TextBox 27">
            <a:extLst>
              <a:ext uri="{FF2B5EF4-FFF2-40B4-BE49-F238E27FC236}">
                <a16:creationId xmlns:a16="http://schemas.microsoft.com/office/drawing/2014/main" id="{E2162683-9886-C1E8-BD88-9BDF804DED1E}"/>
              </a:ext>
            </a:extLst>
          </p:cNvPr>
          <p:cNvSpPr txBox="1"/>
          <p:nvPr/>
        </p:nvSpPr>
        <p:spPr>
          <a:xfrm>
            <a:off x="304800" y="3848100"/>
            <a:ext cx="1295400" cy="2154436"/>
          </a:xfrm>
          <a:prstGeom prst="rect">
            <a:avLst/>
          </a:prstGeom>
        </p:spPr>
        <p:txBody>
          <a:bodyPr wrap="square" lIns="0" tIns="0" rIns="0" bIns="0" rtlCol="0" anchor="t">
            <a:spAutoFit/>
          </a:bodyPr>
          <a:lstStyle/>
          <a:p>
            <a:pPr marL="0" lvl="0" indent="0" algn="ctr" defTabSz="720000">
              <a:tabLst>
                <a:tab pos="396000" algn="l"/>
                <a:tab pos="468000" algn="l"/>
              </a:tabLst>
            </a:pPr>
            <a:r>
              <a:rPr lang="en-US" sz="2000" b="1" dirty="0">
                <a:solidFill>
                  <a:srgbClr val="000000"/>
                </a:solidFill>
                <a:latin typeface="DM Sans" pitchFamily="2" charset="0"/>
                <a:ea typeface="Codec Pro Bold"/>
                <a:cs typeface="Codec Pro Bold"/>
                <a:sym typeface="Codec Pro Bold"/>
              </a:rPr>
              <a:t>WITHOUT PV </a:t>
            </a:r>
          </a:p>
          <a:p>
            <a:pPr marL="0" lvl="0" indent="0" algn="ctr" defTabSz="720000">
              <a:tabLst>
                <a:tab pos="396000" algn="l"/>
                <a:tab pos="468000" algn="l"/>
              </a:tabLst>
            </a:pPr>
            <a:endParaRPr lang="en-US" sz="2000" b="1" dirty="0">
              <a:solidFill>
                <a:srgbClr val="000000"/>
              </a:solidFill>
              <a:latin typeface="DM Sans" pitchFamily="2" charset="0"/>
              <a:ea typeface="Codec Pro Bold"/>
              <a:cs typeface="Codec Pro Bold"/>
              <a:sym typeface="Codec Pro Bold"/>
            </a:endParaRPr>
          </a:p>
          <a:p>
            <a:pPr marL="0" lvl="0" indent="0" algn="ctr" defTabSz="720000">
              <a:tabLst>
                <a:tab pos="396000" algn="l"/>
                <a:tab pos="468000" algn="l"/>
              </a:tabLst>
            </a:pPr>
            <a:endParaRPr lang="en-US" sz="2000" b="1" dirty="0">
              <a:solidFill>
                <a:srgbClr val="000000"/>
              </a:solidFill>
              <a:latin typeface="DM Sans" pitchFamily="2" charset="0"/>
              <a:ea typeface="Codec Pro Bold"/>
              <a:cs typeface="Codec Pro Bold"/>
              <a:sym typeface="Codec Pro Bold"/>
            </a:endParaRPr>
          </a:p>
          <a:p>
            <a:pPr marL="0" lvl="0" indent="0" algn="ctr" defTabSz="720000">
              <a:tabLst>
                <a:tab pos="396000" algn="l"/>
                <a:tab pos="468000" algn="l"/>
              </a:tabLst>
            </a:pPr>
            <a:endParaRPr lang="en-US" sz="2000" b="1" dirty="0">
              <a:solidFill>
                <a:srgbClr val="000000"/>
              </a:solidFill>
              <a:latin typeface="DM Sans" pitchFamily="2" charset="0"/>
              <a:ea typeface="Codec Pro Bold"/>
              <a:cs typeface="Codec Pro Bold"/>
              <a:sym typeface="Codec Pro Bold"/>
            </a:endParaRPr>
          </a:p>
          <a:p>
            <a:pPr marL="0" lvl="0" indent="0" algn="ctr" defTabSz="720000">
              <a:tabLst>
                <a:tab pos="396000" algn="l"/>
                <a:tab pos="468000" algn="l"/>
              </a:tabLst>
            </a:pPr>
            <a:r>
              <a:rPr lang="en-US" sz="2000" dirty="0">
                <a:solidFill>
                  <a:srgbClr val="000000"/>
                </a:solidFill>
                <a:latin typeface="DM Sans" pitchFamily="2" charset="0"/>
                <a:ea typeface="Codec Pro Bold"/>
                <a:cs typeface="Codec Pro Bold"/>
                <a:sym typeface="Codec Pro Bold"/>
              </a:rPr>
              <a:t>New Site Selection</a:t>
            </a:r>
          </a:p>
        </p:txBody>
      </p:sp>
      <p:grpSp>
        <p:nvGrpSpPr>
          <p:cNvPr id="275" name="Grup 274">
            <a:extLst>
              <a:ext uri="{FF2B5EF4-FFF2-40B4-BE49-F238E27FC236}">
                <a16:creationId xmlns:a16="http://schemas.microsoft.com/office/drawing/2014/main" id="{17603972-FAD0-304B-FB7F-8BD9F858839F}"/>
              </a:ext>
            </a:extLst>
          </p:cNvPr>
          <p:cNvGrpSpPr/>
          <p:nvPr/>
        </p:nvGrpSpPr>
        <p:grpSpPr>
          <a:xfrm>
            <a:off x="457200" y="6362700"/>
            <a:ext cx="989494" cy="989494"/>
            <a:chOff x="10032167" y="2533598"/>
            <a:chExt cx="991706" cy="991706"/>
          </a:xfrm>
        </p:grpSpPr>
        <p:sp>
          <p:nvSpPr>
            <p:cNvPr id="271" name="Freeform 19">
              <a:extLst>
                <a:ext uri="{FF2B5EF4-FFF2-40B4-BE49-F238E27FC236}">
                  <a16:creationId xmlns:a16="http://schemas.microsoft.com/office/drawing/2014/main" id="{621BE0E2-A50D-4B47-0811-9A81C756E458}"/>
                </a:ext>
              </a:extLst>
            </p:cNvPr>
            <p:cNvSpPr/>
            <p:nvPr/>
          </p:nvSpPr>
          <p:spPr>
            <a:xfrm>
              <a:off x="10032167" y="2533598"/>
              <a:ext cx="991706" cy="991706"/>
            </a:xfrm>
            <a:custGeom>
              <a:avLst/>
              <a:gdLst/>
              <a:ahLst/>
              <a:cxnLst/>
              <a:rect l="l" t="t" r="r" b="b"/>
              <a:pathLst>
                <a:path w="991706" h="991706">
                  <a:moveTo>
                    <a:pt x="0" y="0"/>
                  </a:moveTo>
                  <a:lnTo>
                    <a:pt x="991706" y="0"/>
                  </a:lnTo>
                  <a:lnTo>
                    <a:pt x="991706" y="991705"/>
                  </a:lnTo>
                  <a:lnTo>
                    <a:pt x="0" y="99170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tr-TR" dirty="0">
                <a:latin typeface="DM Sans" pitchFamily="2" charset="0"/>
              </a:endParaRPr>
            </a:p>
          </p:txBody>
        </p:sp>
        <p:grpSp>
          <p:nvGrpSpPr>
            <p:cNvPr id="272" name="Group 20">
              <a:extLst>
                <a:ext uri="{FF2B5EF4-FFF2-40B4-BE49-F238E27FC236}">
                  <a16:creationId xmlns:a16="http://schemas.microsoft.com/office/drawing/2014/main" id="{3D3E5713-C4B3-3811-E063-33A1B690C0D1}"/>
                </a:ext>
              </a:extLst>
            </p:cNvPr>
            <p:cNvGrpSpPr/>
            <p:nvPr/>
          </p:nvGrpSpPr>
          <p:grpSpPr>
            <a:xfrm>
              <a:off x="10079748" y="2692081"/>
              <a:ext cx="896544" cy="718552"/>
              <a:chOff x="0" y="0"/>
              <a:chExt cx="1195392" cy="958069"/>
            </a:xfrm>
          </p:grpSpPr>
          <p:sp>
            <p:nvSpPr>
              <p:cNvPr id="273" name="Freeform 21">
                <a:extLst>
                  <a:ext uri="{FF2B5EF4-FFF2-40B4-BE49-F238E27FC236}">
                    <a16:creationId xmlns:a16="http://schemas.microsoft.com/office/drawing/2014/main" id="{01665A93-59BD-6B61-D889-1341409E086B}"/>
                  </a:ext>
                </a:extLst>
              </p:cNvPr>
              <p:cNvSpPr/>
              <p:nvPr/>
            </p:nvSpPr>
            <p:spPr>
              <a:xfrm>
                <a:off x="0" y="197501"/>
                <a:ext cx="1195392" cy="760568"/>
              </a:xfrm>
              <a:custGeom>
                <a:avLst/>
                <a:gdLst/>
                <a:ahLst/>
                <a:cxnLst/>
                <a:rect l="l" t="t" r="r" b="b"/>
                <a:pathLst>
                  <a:path w="1195392" h="760568">
                    <a:moveTo>
                      <a:pt x="0" y="0"/>
                    </a:moveTo>
                    <a:lnTo>
                      <a:pt x="1195392" y="0"/>
                    </a:lnTo>
                    <a:lnTo>
                      <a:pt x="1195392" y="760568"/>
                    </a:lnTo>
                    <a:lnTo>
                      <a:pt x="0" y="76056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tr-TR">
                  <a:latin typeface="DM Sans" pitchFamily="2" charset="0"/>
                </a:endParaRPr>
              </a:p>
            </p:txBody>
          </p:sp>
          <p:sp>
            <p:nvSpPr>
              <p:cNvPr id="274" name="Freeform 22">
                <a:extLst>
                  <a:ext uri="{FF2B5EF4-FFF2-40B4-BE49-F238E27FC236}">
                    <a16:creationId xmlns:a16="http://schemas.microsoft.com/office/drawing/2014/main" id="{66800E4B-25B3-3104-04A4-1AA884606245}"/>
                  </a:ext>
                </a:extLst>
              </p:cNvPr>
              <p:cNvSpPr/>
              <p:nvPr/>
            </p:nvSpPr>
            <p:spPr>
              <a:xfrm>
                <a:off x="366494" y="0"/>
                <a:ext cx="669711" cy="508980"/>
              </a:xfrm>
              <a:custGeom>
                <a:avLst/>
                <a:gdLst/>
                <a:ahLst/>
                <a:cxnLst/>
                <a:rect l="l" t="t" r="r" b="b"/>
                <a:pathLst>
                  <a:path w="669711" h="508980">
                    <a:moveTo>
                      <a:pt x="0" y="0"/>
                    </a:moveTo>
                    <a:lnTo>
                      <a:pt x="669712" y="0"/>
                    </a:lnTo>
                    <a:lnTo>
                      <a:pt x="669712" y="508980"/>
                    </a:lnTo>
                    <a:lnTo>
                      <a:pt x="0" y="50898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tr-TR">
                  <a:latin typeface="DM Sans" pitchFamily="2" charset="0"/>
                </a:endParaRPr>
              </a:p>
            </p:txBody>
          </p:sp>
        </p:grpSp>
      </p:grpSp>
      <p:sp>
        <p:nvSpPr>
          <p:cNvPr id="276" name="TextBox 27">
            <a:extLst>
              <a:ext uri="{FF2B5EF4-FFF2-40B4-BE49-F238E27FC236}">
                <a16:creationId xmlns:a16="http://schemas.microsoft.com/office/drawing/2014/main" id="{C7A360BE-227A-7FAC-3DE5-41C845B83F42}"/>
              </a:ext>
            </a:extLst>
          </p:cNvPr>
          <p:cNvSpPr txBox="1"/>
          <p:nvPr/>
        </p:nvSpPr>
        <p:spPr>
          <a:xfrm>
            <a:off x="304800" y="7505700"/>
            <a:ext cx="1219200" cy="2154436"/>
          </a:xfrm>
          <a:prstGeom prst="rect">
            <a:avLst/>
          </a:prstGeom>
        </p:spPr>
        <p:txBody>
          <a:bodyPr wrap="square" lIns="0" tIns="0" rIns="0" bIns="0" rtlCol="0" anchor="t">
            <a:spAutoFit/>
          </a:bodyPr>
          <a:lstStyle/>
          <a:p>
            <a:pPr marL="0" lvl="0" indent="0" algn="ctr" defTabSz="720000">
              <a:tabLst>
                <a:tab pos="396000" algn="l"/>
              </a:tabLst>
            </a:pPr>
            <a:r>
              <a:rPr lang="en-US" sz="2000" b="1" dirty="0">
                <a:solidFill>
                  <a:srgbClr val="000000"/>
                </a:solidFill>
                <a:latin typeface="DM Sans" pitchFamily="2" charset="0"/>
                <a:ea typeface="Codec Pro Bold"/>
                <a:cs typeface="Codec Pro Bold"/>
                <a:sym typeface="Codec Pro Bold"/>
              </a:rPr>
              <a:t>WITH PV </a:t>
            </a:r>
          </a:p>
          <a:p>
            <a:pPr marL="0" lvl="0" indent="0" algn="ctr" defTabSz="720000">
              <a:tabLst>
                <a:tab pos="396000" algn="l"/>
              </a:tabLst>
            </a:pPr>
            <a:endParaRPr lang="en-US" sz="2000" b="1" dirty="0">
              <a:solidFill>
                <a:srgbClr val="000000"/>
              </a:solidFill>
              <a:latin typeface="DM Sans" pitchFamily="2" charset="0"/>
              <a:ea typeface="Codec Pro Bold"/>
              <a:cs typeface="Codec Pro Bold"/>
              <a:sym typeface="Codec Pro Bold"/>
            </a:endParaRPr>
          </a:p>
          <a:p>
            <a:pPr marL="0" lvl="0" indent="0" algn="ctr" defTabSz="720000">
              <a:tabLst>
                <a:tab pos="396000" algn="l"/>
              </a:tabLst>
            </a:pPr>
            <a:endParaRPr lang="en-US" sz="2000" b="1" dirty="0">
              <a:solidFill>
                <a:srgbClr val="000000"/>
              </a:solidFill>
              <a:latin typeface="DM Sans" pitchFamily="2" charset="0"/>
              <a:ea typeface="Codec Pro Bold"/>
              <a:cs typeface="Codec Pro Bold"/>
              <a:sym typeface="Codec Pro Bold"/>
            </a:endParaRPr>
          </a:p>
          <a:p>
            <a:pPr marL="0" lvl="0" indent="0" algn="ctr" defTabSz="720000">
              <a:tabLst>
                <a:tab pos="396000" algn="l"/>
              </a:tabLst>
            </a:pPr>
            <a:r>
              <a:rPr lang="en-US" sz="2000" b="1" dirty="0">
                <a:solidFill>
                  <a:srgbClr val="000000"/>
                </a:solidFill>
                <a:latin typeface="DM Sans" pitchFamily="2" charset="0"/>
                <a:ea typeface="Codec Pro Bold"/>
                <a:cs typeface="Codec Pro Bold"/>
                <a:sym typeface="Codec Pro Bold"/>
              </a:rPr>
              <a:t>Existing Asset Performance</a:t>
            </a:r>
          </a:p>
        </p:txBody>
      </p:sp>
      <p:sp>
        <p:nvSpPr>
          <p:cNvPr id="278" name="TextBox 5">
            <a:extLst>
              <a:ext uri="{FF2B5EF4-FFF2-40B4-BE49-F238E27FC236}">
                <a16:creationId xmlns:a16="http://schemas.microsoft.com/office/drawing/2014/main" id="{C7E5874C-2B8C-9479-561A-E4A37B01A661}"/>
              </a:ext>
            </a:extLst>
          </p:cNvPr>
          <p:cNvSpPr txBox="1"/>
          <p:nvPr/>
        </p:nvSpPr>
        <p:spPr>
          <a:xfrm>
            <a:off x="-1676400" y="7620"/>
            <a:ext cx="11468896" cy="1281761"/>
          </a:xfrm>
          <a:prstGeom prst="rect">
            <a:avLst/>
          </a:prstGeom>
        </p:spPr>
        <p:txBody>
          <a:bodyPr wrap="square" lIns="0" tIns="0" rIns="0" bIns="0" rtlCol="0" anchor="t">
            <a:spAutoFit/>
          </a:bodyPr>
          <a:lstStyle/>
          <a:p>
            <a:pPr algn="ctr">
              <a:lnSpc>
                <a:spcPts val="10918"/>
              </a:lnSpc>
            </a:pPr>
            <a:r>
              <a:rPr lang="en-US" sz="6500" b="1" spc="-701" dirty="0">
                <a:solidFill>
                  <a:srgbClr val="1C2120"/>
                </a:solidFill>
                <a:latin typeface="Poppins Semi-Bold"/>
                <a:ea typeface="Poppins Semi-Bold"/>
                <a:cs typeface="Poppins Semi-Bold"/>
                <a:sym typeface="Poppins Semi-Bold"/>
              </a:rPr>
              <a:t>GEOFFICIENT</a:t>
            </a:r>
          </a:p>
        </p:txBody>
      </p:sp>
      <p:sp>
        <p:nvSpPr>
          <p:cNvPr id="279" name="TextBox 6">
            <a:extLst>
              <a:ext uri="{FF2B5EF4-FFF2-40B4-BE49-F238E27FC236}">
                <a16:creationId xmlns:a16="http://schemas.microsoft.com/office/drawing/2014/main" id="{3293DE23-50B1-5B8B-999C-CFE1330BE7A7}"/>
              </a:ext>
            </a:extLst>
          </p:cNvPr>
          <p:cNvSpPr txBox="1"/>
          <p:nvPr/>
        </p:nvSpPr>
        <p:spPr>
          <a:xfrm>
            <a:off x="-1600200" y="1074420"/>
            <a:ext cx="11468896" cy="800219"/>
          </a:xfrm>
          <a:prstGeom prst="rect">
            <a:avLst/>
          </a:prstGeom>
        </p:spPr>
        <p:txBody>
          <a:bodyPr wrap="square" lIns="0" tIns="0" rIns="0" bIns="0" rtlCol="0" anchor="t">
            <a:spAutoFit/>
          </a:bodyPr>
          <a:lstStyle/>
          <a:p>
            <a:pPr algn="ctr"/>
            <a:r>
              <a:rPr lang="en-US" sz="1300" spc="-66" dirty="0">
                <a:solidFill>
                  <a:srgbClr val="1C2120"/>
                </a:solidFill>
                <a:latin typeface="Poppins"/>
                <a:ea typeface="Poppins"/>
                <a:cs typeface="Poppins"/>
                <a:sym typeface="Poppins"/>
              </a:rPr>
              <a:t>GIS-BASED PLATFORM OPTIMIZING BOTH EXISTING</a:t>
            </a:r>
          </a:p>
          <a:p>
            <a:pPr algn="ctr"/>
            <a:r>
              <a:rPr lang="en-US" sz="1300" spc="-66" dirty="0">
                <a:solidFill>
                  <a:srgbClr val="1C2120"/>
                </a:solidFill>
                <a:latin typeface="Poppins"/>
                <a:ea typeface="Poppins"/>
                <a:cs typeface="Poppins"/>
                <a:sym typeface="Poppins"/>
              </a:rPr>
              <a:t> AGRI-PV PERFORMANCE AND NEW SITE SUITABILITY FOR AGRICULTURE </a:t>
            </a:r>
          </a:p>
          <a:p>
            <a:pPr algn="ctr"/>
            <a:r>
              <a:rPr lang="en-US" sz="1300" spc="-66" dirty="0">
                <a:solidFill>
                  <a:srgbClr val="1C2120"/>
                </a:solidFill>
                <a:latin typeface="Poppins"/>
                <a:ea typeface="Poppins"/>
                <a:cs typeface="Poppins"/>
                <a:sym typeface="Poppins"/>
              </a:rPr>
              <a:t>AND ENERGY EFFICIENCY</a:t>
            </a:r>
          </a:p>
          <a:p>
            <a:pPr algn="ctr"/>
            <a:endParaRPr lang="en-US" sz="1300" spc="-66" dirty="0">
              <a:solidFill>
                <a:srgbClr val="1C2120"/>
              </a:solidFill>
              <a:latin typeface="Poppins"/>
              <a:ea typeface="Poppins"/>
              <a:cs typeface="Poppins"/>
              <a:sym typeface="Poppins"/>
            </a:endParaRPr>
          </a:p>
        </p:txBody>
      </p:sp>
      <p:sp>
        <p:nvSpPr>
          <p:cNvPr id="280" name="Freeform 7">
            <a:extLst>
              <a:ext uri="{FF2B5EF4-FFF2-40B4-BE49-F238E27FC236}">
                <a16:creationId xmlns:a16="http://schemas.microsoft.com/office/drawing/2014/main" id="{ED4D5762-7EC4-FA77-E7EB-EA3D77B3E7C6}"/>
              </a:ext>
            </a:extLst>
          </p:cNvPr>
          <p:cNvSpPr/>
          <p:nvPr/>
        </p:nvSpPr>
        <p:spPr>
          <a:xfrm>
            <a:off x="685800" y="388620"/>
            <a:ext cx="1280784" cy="1093552"/>
          </a:xfrm>
          <a:custGeom>
            <a:avLst/>
            <a:gdLst/>
            <a:ahLst/>
            <a:cxnLst/>
            <a:rect l="l" t="t" r="r" b="b"/>
            <a:pathLst>
              <a:path w="5406164" h="4615859">
                <a:moveTo>
                  <a:pt x="0" y="0"/>
                </a:moveTo>
                <a:lnTo>
                  <a:pt x="5406164" y="0"/>
                </a:lnTo>
                <a:lnTo>
                  <a:pt x="5406164" y="4615858"/>
                </a:lnTo>
                <a:lnTo>
                  <a:pt x="0" y="4615858"/>
                </a:lnTo>
                <a:lnTo>
                  <a:pt x="0" y="0"/>
                </a:lnTo>
                <a:close/>
              </a:path>
            </a:pathLst>
          </a:custGeom>
          <a:blipFill>
            <a:blip r:embed="rId15"/>
            <a:stretch>
              <a:fillRect r="-2512" b="-20064"/>
            </a:stretch>
          </a:blipFill>
        </p:spPr>
        <p:txBody>
          <a:bodyPr/>
          <a:lstStyle/>
          <a:p>
            <a:endParaRPr lang="tr-TR"/>
          </a:p>
        </p:txBody>
      </p:sp>
      <p:grpSp>
        <p:nvGrpSpPr>
          <p:cNvPr id="283" name="Group 2">
            <a:extLst>
              <a:ext uri="{FF2B5EF4-FFF2-40B4-BE49-F238E27FC236}">
                <a16:creationId xmlns:a16="http://schemas.microsoft.com/office/drawing/2014/main" id="{8DD67DDC-3283-E127-3AA5-F6B4C719A433}"/>
              </a:ext>
            </a:extLst>
          </p:cNvPr>
          <p:cNvGrpSpPr/>
          <p:nvPr/>
        </p:nvGrpSpPr>
        <p:grpSpPr>
          <a:xfrm>
            <a:off x="7696200" y="266700"/>
            <a:ext cx="10134599" cy="1600199"/>
            <a:chOff x="0" y="0"/>
            <a:chExt cx="2546350" cy="405792"/>
          </a:xfrm>
        </p:grpSpPr>
        <p:sp>
          <p:nvSpPr>
            <p:cNvPr id="284" name="Freeform 3">
              <a:extLst>
                <a:ext uri="{FF2B5EF4-FFF2-40B4-BE49-F238E27FC236}">
                  <a16:creationId xmlns:a16="http://schemas.microsoft.com/office/drawing/2014/main" id="{0B2D398E-E274-F8CA-DFFE-050BE0D54719}"/>
                </a:ext>
              </a:extLst>
            </p:cNvPr>
            <p:cNvSpPr/>
            <p:nvPr/>
          </p:nvSpPr>
          <p:spPr>
            <a:xfrm>
              <a:off x="0" y="0"/>
              <a:ext cx="2546350" cy="405792"/>
            </a:xfrm>
            <a:custGeom>
              <a:avLst/>
              <a:gdLst/>
              <a:ahLst/>
              <a:cxnLst/>
              <a:rect l="l" t="t" r="r" b="b"/>
              <a:pathLst>
                <a:path w="2546350" h="405792">
                  <a:moveTo>
                    <a:pt x="50890" y="0"/>
                  </a:moveTo>
                  <a:lnTo>
                    <a:pt x="2495460" y="0"/>
                  </a:lnTo>
                  <a:cubicBezTo>
                    <a:pt x="2523565" y="0"/>
                    <a:pt x="2546350" y="22784"/>
                    <a:pt x="2546350" y="50890"/>
                  </a:cubicBezTo>
                  <a:lnTo>
                    <a:pt x="2546350" y="354902"/>
                  </a:lnTo>
                  <a:cubicBezTo>
                    <a:pt x="2546350" y="368399"/>
                    <a:pt x="2540988" y="381343"/>
                    <a:pt x="2531444" y="390886"/>
                  </a:cubicBezTo>
                  <a:cubicBezTo>
                    <a:pt x="2521901" y="400430"/>
                    <a:pt x="2508957" y="405792"/>
                    <a:pt x="2495460" y="405792"/>
                  </a:cubicBezTo>
                  <a:lnTo>
                    <a:pt x="50890" y="405792"/>
                  </a:lnTo>
                  <a:cubicBezTo>
                    <a:pt x="37393" y="405792"/>
                    <a:pt x="24449" y="400430"/>
                    <a:pt x="14905" y="390886"/>
                  </a:cubicBezTo>
                  <a:cubicBezTo>
                    <a:pt x="5362" y="381343"/>
                    <a:pt x="0" y="368399"/>
                    <a:pt x="0" y="354902"/>
                  </a:cubicBezTo>
                  <a:lnTo>
                    <a:pt x="0" y="50890"/>
                  </a:lnTo>
                  <a:cubicBezTo>
                    <a:pt x="0" y="37393"/>
                    <a:pt x="5362" y="24449"/>
                    <a:pt x="14905" y="14905"/>
                  </a:cubicBezTo>
                  <a:cubicBezTo>
                    <a:pt x="24449" y="5362"/>
                    <a:pt x="37393" y="0"/>
                    <a:pt x="50890" y="0"/>
                  </a:cubicBezTo>
                  <a:close/>
                </a:path>
              </a:pathLst>
            </a:custGeom>
            <a:solidFill>
              <a:srgbClr val="F5CC24">
                <a:alpha val="28627"/>
              </a:srgbClr>
            </a:solidFill>
          </p:spPr>
          <p:txBody>
            <a:bodyPr/>
            <a:lstStyle/>
            <a:p>
              <a:endParaRPr lang="tr-TR">
                <a:latin typeface="DM Sans" pitchFamily="2" charset="0"/>
              </a:endParaRPr>
            </a:p>
          </p:txBody>
        </p:sp>
        <p:sp>
          <p:nvSpPr>
            <p:cNvPr id="285" name="TextBox 4">
              <a:extLst>
                <a:ext uri="{FF2B5EF4-FFF2-40B4-BE49-F238E27FC236}">
                  <a16:creationId xmlns:a16="http://schemas.microsoft.com/office/drawing/2014/main" id="{638697F6-79D4-83E0-5671-340F8E7D336E}"/>
                </a:ext>
              </a:extLst>
            </p:cNvPr>
            <p:cNvSpPr txBox="1"/>
            <p:nvPr/>
          </p:nvSpPr>
          <p:spPr>
            <a:xfrm>
              <a:off x="0" y="85725"/>
              <a:ext cx="2546350" cy="320067"/>
            </a:xfrm>
            <a:prstGeom prst="rect">
              <a:avLst/>
            </a:prstGeom>
          </p:spPr>
          <p:txBody>
            <a:bodyPr lIns="50800" tIns="50800" rIns="50800" bIns="50800" rtlCol="0" anchor="ctr"/>
            <a:lstStyle/>
            <a:p>
              <a:pPr algn="ctr">
                <a:lnSpc>
                  <a:spcPts val="1925"/>
                </a:lnSpc>
              </a:pPr>
              <a:endParaRPr>
                <a:latin typeface="DM Sans" pitchFamily="2" charset="0"/>
              </a:endParaRPr>
            </a:p>
          </p:txBody>
        </p:sp>
      </p:grpSp>
      <p:sp>
        <p:nvSpPr>
          <p:cNvPr id="286" name="TextBox 27">
            <a:extLst>
              <a:ext uri="{FF2B5EF4-FFF2-40B4-BE49-F238E27FC236}">
                <a16:creationId xmlns:a16="http://schemas.microsoft.com/office/drawing/2014/main" id="{966302B1-5AE3-6CBC-17D8-075852307AAE}"/>
              </a:ext>
            </a:extLst>
          </p:cNvPr>
          <p:cNvSpPr txBox="1"/>
          <p:nvPr/>
        </p:nvSpPr>
        <p:spPr>
          <a:xfrm>
            <a:off x="11125200" y="342900"/>
            <a:ext cx="3505200" cy="1384995"/>
          </a:xfrm>
          <a:prstGeom prst="rect">
            <a:avLst/>
          </a:prstGeom>
        </p:spPr>
        <p:txBody>
          <a:bodyPr wrap="square" lIns="0" tIns="0" rIns="0" bIns="0" rtlCol="0" anchor="t">
            <a:spAutoFit/>
          </a:bodyPr>
          <a:lstStyle/>
          <a:p>
            <a:pPr marL="285750" indent="-285750">
              <a:buFont typeface="Arial" panose="020B0604020202020204" pitchFamily="34" charset="0"/>
              <a:buChar char="•"/>
            </a:pPr>
            <a:r>
              <a:rPr lang="en-US" dirty="0"/>
              <a:t>Reduced heat load on crops</a:t>
            </a:r>
          </a:p>
          <a:p>
            <a:pPr marL="285750" indent="-285750">
              <a:buFont typeface="Arial" panose="020B0604020202020204" pitchFamily="34" charset="0"/>
              <a:buChar char="•"/>
            </a:pPr>
            <a:r>
              <a:rPr lang="en-US" dirty="0"/>
              <a:t>Enhanced panel efficiency &amp; lifespan</a:t>
            </a:r>
          </a:p>
          <a:p>
            <a:pPr marL="285750" indent="-285750">
              <a:buFont typeface="Arial" panose="020B0604020202020204" pitchFamily="34" charset="0"/>
              <a:buChar char="•"/>
            </a:pPr>
            <a:r>
              <a:rPr lang="en-US" dirty="0"/>
              <a:t>Hydrophobic &amp; antistatic (self-clean)</a:t>
            </a:r>
          </a:p>
        </p:txBody>
      </p:sp>
      <p:sp>
        <p:nvSpPr>
          <p:cNvPr id="294" name="TextBox 27">
            <a:extLst>
              <a:ext uri="{FF2B5EF4-FFF2-40B4-BE49-F238E27FC236}">
                <a16:creationId xmlns:a16="http://schemas.microsoft.com/office/drawing/2014/main" id="{F604CABE-6C0F-04E8-A26F-CE065A0825D4}"/>
              </a:ext>
            </a:extLst>
          </p:cNvPr>
          <p:cNvSpPr txBox="1"/>
          <p:nvPr/>
        </p:nvSpPr>
        <p:spPr>
          <a:xfrm>
            <a:off x="14325600" y="495300"/>
            <a:ext cx="3505200" cy="1107996"/>
          </a:xfrm>
          <a:prstGeom prst="rect">
            <a:avLst/>
          </a:prstGeom>
        </p:spPr>
        <p:txBody>
          <a:bodyPr wrap="square" lIns="0" tIns="0" rIns="0" bIns="0" rtlCol="0" anchor="t">
            <a:spAutoFit/>
          </a:bodyPr>
          <a:lstStyle/>
          <a:p>
            <a:pPr marL="285750" indent="-285750">
              <a:buFont typeface="Arial" panose="020B0604020202020204" pitchFamily="34" charset="0"/>
              <a:buChar char="•"/>
            </a:pPr>
            <a:r>
              <a:rPr lang="en-US" dirty="0"/>
              <a:t>UV blocking (component protection)</a:t>
            </a:r>
          </a:p>
          <a:p>
            <a:pPr marL="285750" indent="-285750">
              <a:buFont typeface="Arial" panose="020B0604020202020204" pitchFamily="34" charset="0"/>
              <a:buChar char="•"/>
            </a:pPr>
            <a:r>
              <a:rPr lang="en-US" dirty="0"/>
              <a:t>Band-pass filter (passes useful light)</a:t>
            </a:r>
          </a:p>
        </p:txBody>
      </p:sp>
      <p:sp>
        <p:nvSpPr>
          <p:cNvPr id="297" name="TextBox 27">
            <a:extLst>
              <a:ext uri="{FF2B5EF4-FFF2-40B4-BE49-F238E27FC236}">
                <a16:creationId xmlns:a16="http://schemas.microsoft.com/office/drawing/2014/main" id="{29D4FB73-6739-97C0-B280-02F1D38145EB}"/>
              </a:ext>
            </a:extLst>
          </p:cNvPr>
          <p:cNvSpPr txBox="1"/>
          <p:nvPr/>
        </p:nvSpPr>
        <p:spPr>
          <a:xfrm>
            <a:off x="9067800" y="342900"/>
            <a:ext cx="2819400" cy="1292662"/>
          </a:xfrm>
          <a:prstGeom prst="rect">
            <a:avLst/>
          </a:prstGeom>
        </p:spPr>
        <p:txBody>
          <a:bodyPr wrap="square" lIns="0" tIns="0" rIns="0" bIns="0" rtlCol="0" anchor="t">
            <a:spAutoFit/>
          </a:bodyPr>
          <a:lstStyle/>
          <a:p>
            <a:r>
              <a:rPr lang="tr-TR" sz="2800" b="1" dirty="0" err="1"/>
              <a:t>Impact</a:t>
            </a:r>
            <a:r>
              <a:rPr lang="tr-TR" sz="2800" b="1" dirty="0"/>
              <a:t> </a:t>
            </a:r>
            <a:r>
              <a:rPr lang="tr-TR" sz="2800" b="1" dirty="0" err="1"/>
              <a:t>with</a:t>
            </a:r>
            <a:r>
              <a:rPr lang="en-US" sz="2800" b="1" dirty="0"/>
              <a:t> SOLEYE</a:t>
            </a:r>
            <a:r>
              <a:rPr lang="tr-TR" sz="2800" b="1" dirty="0"/>
              <a:t> </a:t>
            </a:r>
            <a:endParaRPr lang="en-US" sz="2800" b="1" dirty="0"/>
          </a:p>
          <a:p>
            <a:r>
              <a:rPr lang="tr-TR" sz="2800" b="1" dirty="0" err="1"/>
              <a:t>Coverglass</a:t>
            </a:r>
            <a:endParaRPr lang="en-US" dirty="0"/>
          </a:p>
        </p:txBody>
      </p:sp>
      <p:pic>
        <p:nvPicPr>
          <p:cNvPr id="299" name="Resim 298" descr="siyah, karanlık içeren bir resim&#10;&#10;Yapay zeka tarafından oluşturulmuş içerik yanlış olabilir.">
            <a:extLst>
              <a:ext uri="{FF2B5EF4-FFF2-40B4-BE49-F238E27FC236}">
                <a16:creationId xmlns:a16="http://schemas.microsoft.com/office/drawing/2014/main" id="{E2750EF8-0178-5EB0-C17E-1B0E585838E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848600" y="495300"/>
            <a:ext cx="1284527" cy="1066800"/>
          </a:xfrm>
          <a:prstGeom prst="rect">
            <a:avLst/>
          </a:prstGeom>
        </p:spPr>
      </p:pic>
    </p:spTree>
    <p:extLst>
      <p:ext uri="{BB962C8B-B14F-4D97-AF65-F5344CB8AC3E}">
        <p14:creationId xmlns:p14="http://schemas.microsoft.com/office/powerpoint/2010/main" val="1201773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Akış Çizelgesi: Öteki İşlem 33">
            <a:extLst>
              <a:ext uri="{FF2B5EF4-FFF2-40B4-BE49-F238E27FC236}">
                <a16:creationId xmlns:a16="http://schemas.microsoft.com/office/drawing/2014/main" id="{24805AD6-B1E0-6CA0-AF3D-853F6A23A0D3}"/>
              </a:ext>
            </a:extLst>
          </p:cNvPr>
          <p:cNvSpPr/>
          <p:nvPr/>
        </p:nvSpPr>
        <p:spPr>
          <a:xfrm>
            <a:off x="11049000" y="266700"/>
            <a:ext cx="6324600" cy="9753600"/>
          </a:xfrm>
          <a:prstGeom prst="flowChartAlternateProcess">
            <a:avLst/>
          </a:prstGeom>
          <a:solidFill>
            <a:srgbClr val="FEF2C9"/>
          </a:solidFill>
          <a:ln>
            <a:solidFill>
              <a:srgbClr val="FEF2C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Metin kutusu 2">
            <a:extLst>
              <a:ext uri="{FF2B5EF4-FFF2-40B4-BE49-F238E27FC236}">
                <a16:creationId xmlns:a16="http://schemas.microsoft.com/office/drawing/2014/main" id="{C98B59ED-89D0-FC21-2569-B6089F1B4E1E}"/>
              </a:ext>
            </a:extLst>
          </p:cNvPr>
          <p:cNvSpPr txBox="1"/>
          <p:nvPr/>
        </p:nvSpPr>
        <p:spPr>
          <a:xfrm>
            <a:off x="11277600" y="495300"/>
            <a:ext cx="6019800" cy="9848658"/>
          </a:xfrm>
          <a:prstGeom prst="rect">
            <a:avLst/>
          </a:prstGeom>
          <a:noFill/>
        </p:spPr>
        <p:txBody>
          <a:bodyPr wrap="square">
            <a:spAutoFit/>
          </a:bodyPr>
          <a:lstStyle/>
          <a:p>
            <a:r>
              <a:rPr lang="en-US" sz="3200" b="1" dirty="0">
                <a:latin typeface="DM Sans" pitchFamily="2" charset="0"/>
              </a:rPr>
              <a:t>PARTNERS SOUGHT</a:t>
            </a:r>
          </a:p>
          <a:p>
            <a:r>
              <a:rPr lang="tr-TR" sz="2200" dirty="0">
                <a:solidFill>
                  <a:schemeClr val="tx1">
                    <a:lumMod val="50000"/>
                    <a:lumOff val="50000"/>
                  </a:schemeClr>
                </a:solidFill>
                <a:latin typeface="DM Sans" pitchFamily="2" charset="0"/>
              </a:rPr>
              <a:t>Partner </a:t>
            </a:r>
            <a:r>
              <a:rPr lang="tr-TR" sz="2200" dirty="0" err="1">
                <a:solidFill>
                  <a:schemeClr val="tx1">
                    <a:lumMod val="50000"/>
                    <a:lumOff val="50000"/>
                  </a:schemeClr>
                </a:solidFill>
                <a:latin typeface="DM Sans" pitchFamily="2" charset="0"/>
              </a:rPr>
              <a:t>profiles</a:t>
            </a:r>
            <a:r>
              <a:rPr lang="tr-TR" sz="2200" dirty="0">
                <a:solidFill>
                  <a:schemeClr val="tx1">
                    <a:lumMod val="50000"/>
                    <a:lumOff val="50000"/>
                  </a:schemeClr>
                </a:solidFill>
                <a:latin typeface="DM Sans" pitchFamily="2" charset="0"/>
              </a:rPr>
              <a:t> </a:t>
            </a:r>
            <a:r>
              <a:rPr lang="tr-TR" sz="2200" dirty="0" err="1">
                <a:solidFill>
                  <a:schemeClr val="tx1">
                    <a:lumMod val="50000"/>
                    <a:lumOff val="50000"/>
                  </a:schemeClr>
                </a:solidFill>
                <a:latin typeface="DM Sans" pitchFamily="2" charset="0"/>
              </a:rPr>
              <a:t>we</a:t>
            </a:r>
            <a:r>
              <a:rPr lang="tr-TR" sz="2200" dirty="0">
                <a:solidFill>
                  <a:schemeClr val="tx1">
                    <a:lumMod val="50000"/>
                    <a:lumOff val="50000"/>
                  </a:schemeClr>
                </a:solidFill>
                <a:latin typeface="DM Sans" pitchFamily="2" charset="0"/>
              </a:rPr>
              <a:t> </a:t>
            </a:r>
            <a:r>
              <a:rPr lang="tr-TR" sz="2200" dirty="0" err="1">
                <a:solidFill>
                  <a:schemeClr val="tx1">
                    <a:lumMod val="50000"/>
                    <a:lumOff val="50000"/>
                  </a:schemeClr>
                </a:solidFill>
                <a:latin typeface="DM Sans" pitchFamily="2" charset="0"/>
              </a:rPr>
              <a:t>are</a:t>
            </a:r>
            <a:r>
              <a:rPr lang="tr-TR" sz="2200" dirty="0">
                <a:solidFill>
                  <a:schemeClr val="tx1">
                    <a:lumMod val="50000"/>
                    <a:lumOff val="50000"/>
                  </a:schemeClr>
                </a:solidFill>
                <a:latin typeface="DM Sans" pitchFamily="2" charset="0"/>
              </a:rPr>
              <a:t> </a:t>
            </a:r>
            <a:r>
              <a:rPr lang="tr-TR" sz="2200" dirty="0" err="1">
                <a:solidFill>
                  <a:schemeClr val="tx1">
                    <a:lumMod val="50000"/>
                    <a:lumOff val="50000"/>
                  </a:schemeClr>
                </a:solidFill>
                <a:latin typeface="DM Sans" pitchFamily="2" charset="0"/>
              </a:rPr>
              <a:t>seeking</a:t>
            </a:r>
            <a:r>
              <a:rPr lang="tr-TR" sz="2200" dirty="0">
                <a:solidFill>
                  <a:schemeClr val="tx1">
                    <a:lumMod val="50000"/>
                    <a:lumOff val="50000"/>
                  </a:schemeClr>
                </a:solidFill>
                <a:latin typeface="DM Sans" pitchFamily="2" charset="0"/>
              </a:rPr>
              <a:t> </a:t>
            </a:r>
            <a:r>
              <a:rPr lang="tr-TR" sz="2200" dirty="0" err="1">
                <a:solidFill>
                  <a:schemeClr val="tx1">
                    <a:lumMod val="50000"/>
                    <a:lumOff val="50000"/>
                  </a:schemeClr>
                </a:solidFill>
                <a:latin typeface="DM Sans" pitchFamily="2" charset="0"/>
              </a:rPr>
              <a:t>for</a:t>
            </a:r>
            <a:r>
              <a:rPr lang="tr-TR" sz="2200" dirty="0">
                <a:solidFill>
                  <a:schemeClr val="tx1">
                    <a:lumMod val="50000"/>
                    <a:lumOff val="50000"/>
                  </a:schemeClr>
                </a:solidFill>
                <a:latin typeface="DM Sans" pitchFamily="2" charset="0"/>
              </a:rPr>
              <a:t> </a:t>
            </a:r>
            <a:r>
              <a:rPr lang="tr-TR" sz="2200" dirty="0" err="1">
                <a:solidFill>
                  <a:schemeClr val="tx1">
                    <a:lumMod val="50000"/>
                    <a:lumOff val="50000"/>
                  </a:schemeClr>
                </a:solidFill>
                <a:latin typeface="DM Sans" pitchFamily="2" charset="0"/>
              </a:rPr>
              <a:t>the</a:t>
            </a:r>
            <a:r>
              <a:rPr lang="tr-TR" sz="2200" dirty="0">
                <a:solidFill>
                  <a:schemeClr val="tx1">
                    <a:lumMod val="50000"/>
                    <a:lumOff val="50000"/>
                  </a:schemeClr>
                </a:solidFill>
                <a:latin typeface="DM Sans" pitchFamily="2" charset="0"/>
              </a:rPr>
              <a:t> </a:t>
            </a:r>
            <a:r>
              <a:rPr lang="tr-TR" sz="2200" dirty="0" err="1">
                <a:solidFill>
                  <a:schemeClr val="tx1">
                    <a:lumMod val="50000"/>
                    <a:lumOff val="50000"/>
                  </a:schemeClr>
                </a:solidFill>
                <a:latin typeface="DM Sans" pitchFamily="2" charset="0"/>
              </a:rPr>
              <a:t>consortium</a:t>
            </a:r>
            <a:endParaRPr lang="en-US" sz="2200" dirty="0">
              <a:solidFill>
                <a:schemeClr val="tx1">
                  <a:lumMod val="50000"/>
                  <a:lumOff val="50000"/>
                </a:schemeClr>
              </a:solidFill>
              <a:latin typeface="DM Sans" pitchFamily="2" charset="0"/>
            </a:endParaRPr>
          </a:p>
          <a:p>
            <a:endParaRPr lang="tr-TR" sz="2200" dirty="0">
              <a:latin typeface="DM Sans" pitchFamily="2" charset="0"/>
            </a:endParaRPr>
          </a:p>
          <a:p>
            <a:pPr marL="342900" indent="-342900">
              <a:buFont typeface="Arial" panose="020B0604020202020204" pitchFamily="34" charset="0"/>
              <a:buChar char="•"/>
            </a:pPr>
            <a:r>
              <a:rPr lang="tr-TR" sz="2200" b="1" dirty="0">
                <a:latin typeface="DM Sans" pitchFamily="2" charset="0"/>
              </a:rPr>
              <a:t>EPC / IPP / </a:t>
            </a:r>
            <a:r>
              <a:rPr lang="tr-TR" sz="2200" b="1" dirty="0" err="1">
                <a:latin typeface="DM Sans" pitchFamily="2" charset="0"/>
              </a:rPr>
              <a:t>Utility</a:t>
            </a:r>
            <a:r>
              <a:rPr lang="tr-TR" sz="2200" dirty="0">
                <a:latin typeface="DM Sans" pitchFamily="2" charset="0"/>
              </a:rPr>
              <a:t> </a:t>
            </a:r>
            <a:br>
              <a:rPr lang="en-US" sz="2200" dirty="0">
                <a:latin typeface="DM Sans" pitchFamily="2" charset="0"/>
              </a:rPr>
            </a:br>
            <a:r>
              <a:rPr lang="tr-TR" sz="2200" dirty="0">
                <a:latin typeface="DM Sans" pitchFamily="2" charset="0"/>
              </a:rPr>
              <a:t>Pilot </a:t>
            </a:r>
            <a:r>
              <a:rPr lang="tr-TR" sz="2200" dirty="0" err="1">
                <a:latin typeface="DM Sans" pitchFamily="2" charset="0"/>
              </a:rPr>
              <a:t>sites</a:t>
            </a:r>
            <a:r>
              <a:rPr lang="tr-TR" sz="2200" dirty="0">
                <a:latin typeface="DM Sans" pitchFamily="2" charset="0"/>
              </a:rPr>
              <a:t>, </a:t>
            </a:r>
            <a:r>
              <a:rPr lang="tr-TR" sz="2200" dirty="0" err="1">
                <a:latin typeface="DM Sans" pitchFamily="2" charset="0"/>
              </a:rPr>
              <a:t>production</a:t>
            </a:r>
            <a:r>
              <a:rPr lang="tr-TR" sz="2200" dirty="0">
                <a:latin typeface="DM Sans" pitchFamily="2" charset="0"/>
              </a:rPr>
              <a:t> &amp; PR data, </a:t>
            </a:r>
            <a:r>
              <a:rPr lang="tr-TR" sz="2200" dirty="0" err="1">
                <a:latin typeface="DM Sans" pitchFamily="2" charset="0"/>
              </a:rPr>
              <a:t>field</a:t>
            </a:r>
            <a:r>
              <a:rPr lang="tr-TR" sz="2200" dirty="0">
                <a:latin typeface="DM Sans" pitchFamily="2" charset="0"/>
              </a:rPr>
              <a:t> </a:t>
            </a:r>
            <a:r>
              <a:rPr lang="tr-TR" sz="2200" dirty="0" err="1">
                <a:latin typeface="DM Sans" pitchFamily="2" charset="0"/>
              </a:rPr>
              <a:t>feedback</a:t>
            </a:r>
            <a:r>
              <a:rPr lang="tr-TR" sz="2200" dirty="0">
                <a:latin typeface="DM Sans" pitchFamily="2" charset="0"/>
              </a:rPr>
              <a:t>.</a:t>
            </a:r>
            <a:br>
              <a:rPr lang="en-US" sz="2200" dirty="0">
                <a:latin typeface="DM Sans" pitchFamily="2" charset="0"/>
              </a:rPr>
            </a:br>
            <a:endParaRPr lang="tr-TR" sz="2200" dirty="0">
              <a:latin typeface="DM Sans" pitchFamily="2" charset="0"/>
            </a:endParaRPr>
          </a:p>
          <a:p>
            <a:pPr marL="342900" indent="-342900">
              <a:buFont typeface="Arial" panose="020B0604020202020204" pitchFamily="34" charset="0"/>
              <a:buChar char="•"/>
            </a:pPr>
            <a:r>
              <a:rPr lang="tr-TR" sz="2200" b="1" dirty="0" err="1">
                <a:latin typeface="DM Sans" pitchFamily="2" charset="0"/>
              </a:rPr>
              <a:t>Agricultural</a:t>
            </a:r>
            <a:r>
              <a:rPr lang="tr-TR" sz="2200" b="1" dirty="0">
                <a:latin typeface="DM Sans" pitchFamily="2" charset="0"/>
              </a:rPr>
              <a:t> </a:t>
            </a:r>
            <a:r>
              <a:rPr lang="tr-TR" sz="2200" b="1" dirty="0" err="1">
                <a:latin typeface="DM Sans" pitchFamily="2" charset="0"/>
              </a:rPr>
              <a:t>Cooperatives</a:t>
            </a:r>
            <a:r>
              <a:rPr lang="tr-TR" sz="2200" b="1" dirty="0">
                <a:latin typeface="DM Sans" pitchFamily="2" charset="0"/>
              </a:rPr>
              <a:t> &amp; </a:t>
            </a:r>
            <a:r>
              <a:rPr lang="tr-TR" sz="2200" b="1" dirty="0" err="1">
                <a:latin typeface="DM Sans" pitchFamily="2" charset="0"/>
              </a:rPr>
              <a:t>Farms</a:t>
            </a:r>
            <a:r>
              <a:rPr lang="tr-TR" sz="2200" dirty="0">
                <a:latin typeface="DM Sans" pitchFamily="2" charset="0"/>
              </a:rPr>
              <a:t> </a:t>
            </a:r>
            <a:br>
              <a:rPr lang="en-US" sz="2200" dirty="0">
                <a:latin typeface="DM Sans" pitchFamily="2" charset="0"/>
              </a:rPr>
            </a:br>
            <a:r>
              <a:rPr lang="tr-TR" sz="2200" dirty="0" err="1">
                <a:latin typeface="DM Sans" pitchFamily="2" charset="0"/>
              </a:rPr>
              <a:t>Crop</a:t>
            </a:r>
            <a:r>
              <a:rPr lang="tr-TR" sz="2200" dirty="0">
                <a:latin typeface="DM Sans" pitchFamily="2" charset="0"/>
              </a:rPr>
              <a:t> </a:t>
            </a:r>
            <a:r>
              <a:rPr lang="tr-TR" sz="2200" dirty="0" err="1">
                <a:latin typeface="DM Sans" pitchFamily="2" charset="0"/>
              </a:rPr>
              <a:t>patterns</a:t>
            </a:r>
            <a:r>
              <a:rPr lang="tr-TR" sz="2200" dirty="0">
                <a:latin typeface="DM Sans" pitchFamily="2" charset="0"/>
              </a:rPr>
              <a:t>, </a:t>
            </a:r>
            <a:r>
              <a:rPr lang="tr-TR" sz="2200" dirty="0" err="1">
                <a:latin typeface="DM Sans" pitchFamily="2" charset="0"/>
              </a:rPr>
              <a:t>irrigation</a:t>
            </a:r>
            <a:r>
              <a:rPr lang="tr-TR" sz="2200" dirty="0">
                <a:latin typeface="DM Sans" pitchFamily="2" charset="0"/>
              </a:rPr>
              <a:t> &amp; </a:t>
            </a:r>
            <a:r>
              <a:rPr lang="tr-TR" sz="2200" dirty="0" err="1">
                <a:latin typeface="DM Sans" pitchFamily="2" charset="0"/>
              </a:rPr>
              <a:t>yield</a:t>
            </a:r>
            <a:r>
              <a:rPr lang="tr-TR" sz="2200" dirty="0">
                <a:latin typeface="DM Sans" pitchFamily="2" charset="0"/>
              </a:rPr>
              <a:t> </a:t>
            </a:r>
            <a:r>
              <a:rPr lang="tr-TR" sz="2200" dirty="0" err="1">
                <a:latin typeface="DM Sans" pitchFamily="2" charset="0"/>
              </a:rPr>
              <a:t>observations</a:t>
            </a:r>
            <a:r>
              <a:rPr lang="tr-TR" sz="2200" dirty="0">
                <a:latin typeface="DM Sans" pitchFamily="2" charset="0"/>
              </a:rPr>
              <a:t>, </a:t>
            </a:r>
            <a:r>
              <a:rPr lang="tr-TR" sz="2200" dirty="0" err="1">
                <a:latin typeface="DM Sans" pitchFamily="2" charset="0"/>
              </a:rPr>
              <a:t>Agri</a:t>
            </a:r>
            <a:r>
              <a:rPr lang="tr-TR" sz="2200" dirty="0">
                <a:latin typeface="DM Sans" pitchFamily="2" charset="0"/>
              </a:rPr>
              <a:t>‑PV </a:t>
            </a:r>
            <a:r>
              <a:rPr lang="tr-TR" sz="2200" dirty="0" err="1">
                <a:latin typeface="DM Sans" pitchFamily="2" charset="0"/>
              </a:rPr>
              <a:t>alignment</a:t>
            </a:r>
            <a:r>
              <a:rPr lang="tr-TR" sz="2200" dirty="0">
                <a:latin typeface="DM Sans" pitchFamily="2" charset="0"/>
              </a:rPr>
              <a:t>.</a:t>
            </a:r>
            <a:br>
              <a:rPr lang="en-US" sz="2200" dirty="0">
                <a:latin typeface="DM Sans" pitchFamily="2" charset="0"/>
              </a:rPr>
            </a:br>
            <a:endParaRPr lang="tr-TR" sz="2200" dirty="0">
              <a:latin typeface="DM Sans" pitchFamily="2" charset="0"/>
            </a:endParaRPr>
          </a:p>
          <a:p>
            <a:pPr marL="342900" indent="-342900">
              <a:buFont typeface="Arial" panose="020B0604020202020204" pitchFamily="34" charset="0"/>
              <a:buChar char="•"/>
            </a:pPr>
            <a:r>
              <a:rPr lang="tr-TR" sz="2200" b="1" dirty="0">
                <a:latin typeface="DM Sans" pitchFamily="2" charset="0"/>
              </a:rPr>
              <a:t>Data Providers</a:t>
            </a:r>
            <a:r>
              <a:rPr lang="tr-TR" sz="2200" dirty="0">
                <a:latin typeface="DM Sans" pitchFamily="2" charset="0"/>
              </a:rPr>
              <a:t> </a:t>
            </a:r>
            <a:br>
              <a:rPr lang="en-US" sz="2200" dirty="0">
                <a:latin typeface="DM Sans" pitchFamily="2" charset="0"/>
              </a:rPr>
            </a:br>
            <a:r>
              <a:rPr lang="tr-TR" sz="2200" dirty="0" err="1">
                <a:latin typeface="DM Sans" pitchFamily="2" charset="0"/>
              </a:rPr>
              <a:t>Satellite</a:t>
            </a:r>
            <a:r>
              <a:rPr lang="tr-TR" sz="2200" dirty="0">
                <a:latin typeface="DM Sans" pitchFamily="2" charset="0"/>
              </a:rPr>
              <a:t> (PVGIS/DSM/LULC), </a:t>
            </a:r>
            <a:r>
              <a:rPr lang="tr-TR" sz="2200" dirty="0" err="1">
                <a:latin typeface="DM Sans" pitchFamily="2" charset="0"/>
              </a:rPr>
              <a:t>climate</a:t>
            </a:r>
            <a:r>
              <a:rPr lang="tr-TR" sz="2200" dirty="0">
                <a:latin typeface="DM Sans" pitchFamily="2" charset="0"/>
              </a:rPr>
              <a:t> </a:t>
            </a:r>
            <a:r>
              <a:rPr lang="tr-TR" sz="2200" dirty="0" err="1">
                <a:latin typeface="DM Sans" pitchFamily="2" charset="0"/>
              </a:rPr>
              <a:t>and</a:t>
            </a:r>
            <a:r>
              <a:rPr lang="tr-TR" sz="2200" dirty="0">
                <a:latin typeface="DM Sans" pitchFamily="2" charset="0"/>
              </a:rPr>
              <a:t> </a:t>
            </a:r>
            <a:r>
              <a:rPr lang="tr-TR" sz="2200" dirty="0" err="1">
                <a:latin typeface="DM Sans" pitchFamily="2" charset="0"/>
              </a:rPr>
              <a:t>integration</a:t>
            </a:r>
            <a:r>
              <a:rPr lang="tr-TR" sz="2200" dirty="0">
                <a:latin typeface="DM Sans" pitchFamily="2" charset="0"/>
              </a:rPr>
              <a:t> </a:t>
            </a:r>
            <a:r>
              <a:rPr lang="tr-TR" sz="2200" dirty="0" err="1">
                <a:latin typeface="DM Sans" pitchFamily="2" charset="0"/>
              </a:rPr>
              <a:t>with</a:t>
            </a:r>
            <a:r>
              <a:rPr lang="tr-TR" sz="2200" dirty="0">
                <a:latin typeface="DM Sans" pitchFamily="2" charset="0"/>
              </a:rPr>
              <a:t> </a:t>
            </a:r>
            <a:r>
              <a:rPr lang="tr-TR" sz="2200" dirty="0" err="1">
                <a:latin typeface="DM Sans" pitchFamily="2" charset="0"/>
              </a:rPr>
              <a:t>existing</a:t>
            </a:r>
            <a:r>
              <a:rPr lang="tr-TR" sz="2200" dirty="0">
                <a:latin typeface="DM Sans" pitchFamily="2" charset="0"/>
              </a:rPr>
              <a:t> </a:t>
            </a:r>
            <a:r>
              <a:rPr lang="tr-TR" sz="2200" dirty="0" err="1">
                <a:latin typeface="DM Sans" pitchFamily="2" charset="0"/>
              </a:rPr>
              <a:t>sensors</a:t>
            </a:r>
            <a:r>
              <a:rPr lang="tr-TR" sz="2200" dirty="0">
                <a:latin typeface="DM Sans" pitchFamily="2" charset="0"/>
              </a:rPr>
              <a:t>/</a:t>
            </a:r>
            <a:r>
              <a:rPr lang="tr-TR" sz="2200" dirty="0" err="1">
                <a:latin typeface="DM Sans" pitchFamily="2" charset="0"/>
              </a:rPr>
              <a:t>stations</a:t>
            </a:r>
            <a:r>
              <a:rPr lang="tr-TR" sz="2200" dirty="0">
                <a:latin typeface="DM Sans" pitchFamily="2" charset="0"/>
              </a:rPr>
              <a:t>.</a:t>
            </a:r>
            <a:br>
              <a:rPr lang="en-US" sz="2200" dirty="0">
                <a:latin typeface="DM Sans" pitchFamily="2" charset="0"/>
              </a:rPr>
            </a:br>
            <a:endParaRPr lang="tr-TR" sz="2200" dirty="0">
              <a:latin typeface="DM Sans" pitchFamily="2" charset="0"/>
            </a:endParaRPr>
          </a:p>
          <a:p>
            <a:pPr marL="342900" indent="-342900">
              <a:buFont typeface="Arial" panose="020B0604020202020204" pitchFamily="34" charset="0"/>
              <a:buChar char="•"/>
            </a:pPr>
            <a:r>
              <a:rPr lang="tr-TR" sz="2200" b="1" dirty="0" err="1">
                <a:latin typeface="DM Sans" pitchFamily="2" charset="0"/>
              </a:rPr>
              <a:t>Municipality</a:t>
            </a:r>
            <a:r>
              <a:rPr lang="tr-TR" sz="2200" b="1" dirty="0">
                <a:latin typeface="DM Sans" pitchFamily="2" charset="0"/>
              </a:rPr>
              <a:t> / </a:t>
            </a:r>
            <a:r>
              <a:rPr lang="tr-TR" sz="2200" b="1" dirty="0" err="1">
                <a:latin typeface="DM Sans" pitchFamily="2" charset="0"/>
              </a:rPr>
              <a:t>Regional</a:t>
            </a:r>
            <a:r>
              <a:rPr lang="tr-TR" sz="2200" b="1" dirty="0">
                <a:latin typeface="DM Sans" pitchFamily="2" charset="0"/>
              </a:rPr>
              <a:t> </a:t>
            </a:r>
            <a:r>
              <a:rPr lang="tr-TR" sz="2200" b="1" dirty="0" err="1">
                <a:latin typeface="DM Sans" pitchFamily="2" charset="0"/>
              </a:rPr>
              <a:t>Authority</a:t>
            </a:r>
            <a:r>
              <a:rPr lang="tr-TR" sz="2200" b="1" dirty="0">
                <a:latin typeface="DM Sans" pitchFamily="2" charset="0"/>
              </a:rPr>
              <a:t> / DSO</a:t>
            </a:r>
            <a:r>
              <a:rPr lang="tr-TR" sz="2200" dirty="0">
                <a:latin typeface="DM Sans" pitchFamily="2" charset="0"/>
              </a:rPr>
              <a:t> </a:t>
            </a:r>
            <a:br>
              <a:rPr lang="en-US" sz="2200" dirty="0">
                <a:latin typeface="DM Sans" pitchFamily="2" charset="0"/>
              </a:rPr>
            </a:br>
            <a:r>
              <a:rPr lang="tr-TR" sz="2200" dirty="0" err="1">
                <a:latin typeface="DM Sans" pitchFamily="2" charset="0"/>
              </a:rPr>
              <a:t>Permitting</a:t>
            </a:r>
            <a:r>
              <a:rPr lang="tr-TR" sz="2200" dirty="0">
                <a:latin typeface="DM Sans" pitchFamily="2" charset="0"/>
              </a:rPr>
              <a:t>/</a:t>
            </a:r>
            <a:r>
              <a:rPr lang="tr-TR" sz="2200" dirty="0" err="1">
                <a:latin typeface="DM Sans" pitchFamily="2" charset="0"/>
              </a:rPr>
              <a:t>planning</a:t>
            </a:r>
            <a:r>
              <a:rPr lang="tr-TR" sz="2200" dirty="0">
                <a:latin typeface="DM Sans" pitchFamily="2" charset="0"/>
              </a:rPr>
              <a:t> </a:t>
            </a:r>
            <a:r>
              <a:rPr lang="tr-TR" sz="2200" dirty="0" err="1">
                <a:latin typeface="DM Sans" pitchFamily="2" charset="0"/>
              </a:rPr>
              <a:t>insights</a:t>
            </a:r>
            <a:r>
              <a:rPr lang="tr-TR" sz="2200" dirty="0">
                <a:latin typeface="DM Sans" pitchFamily="2" charset="0"/>
              </a:rPr>
              <a:t>, grid </a:t>
            </a:r>
            <a:r>
              <a:rPr lang="tr-TR" sz="2200" dirty="0" err="1">
                <a:latin typeface="DM Sans" pitchFamily="2" charset="0"/>
              </a:rPr>
              <a:t>proximity</a:t>
            </a:r>
            <a:r>
              <a:rPr lang="tr-TR" sz="2200" dirty="0">
                <a:latin typeface="DM Sans" pitchFamily="2" charset="0"/>
              </a:rPr>
              <a:t> &amp; </a:t>
            </a:r>
            <a:r>
              <a:rPr lang="tr-TR" sz="2200" dirty="0" err="1">
                <a:latin typeface="DM Sans" pitchFamily="2" charset="0"/>
              </a:rPr>
              <a:t>access</a:t>
            </a:r>
            <a:r>
              <a:rPr lang="tr-TR" sz="2200" dirty="0">
                <a:latin typeface="DM Sans" pitchFamily="2" charset="0"/>
              </a:rPr>
              <a:t> data.</a:t>
            </a:r>
            <a:br>
              <a:rPr lang="en-US" sz="2200" dirty="0">
                <a:latin typeface="DM Sans" pitchFamily="2" charset="0"/>
              </a:rPr>
            </a:br>
            <a:endParaRPr lang="tr-TR" sz="2200" dirty="0">
              <a:latin typeface="DM Sans" pitchFamily="2" charset="0"/>
            </a:endParaRPr>
          </a:p>
          <a:p>
            <a:pPr marL="342900" indent="-342900">
              <a:buFont typeface="Arial" panose="020B0604020202020204" pitchFamily="34" charset="0"/>
              <a:buChar char="•"/>
            </a:pPr>
            <a:r>
              <a:rPr lang="tr-TR" sz="2200" b="1" dirty="0">
                <a:latin typeface="DM Sans" pitchFamily="2" charset="0"/>
              </a:rPr>
              <a:t>Investor / Financial </a:t>
            </a:r>
            <a:r>
              <a:rPr lang="tr-TR" sz="2200" b="1" dirty="0" err="1">
                <a:latin typeface="DM Sans" pitchFamily="2" charset="0"/>
              </a:rPr>
              <a:t>Institution</a:t>
            </a:r>
            <a:r>
              <a:rPr lang="tr-TR" sz="2200" dirty="0">
                <a:latin typeface="DM Sans" pitchFamily="2" charset="0"/>
              </a:rPr>
              <a:t> </a:t>
            </a:r>
            <a:br>
              <a:rPr lang="en-US" sz="2200" dirty="0">
                <a:latin typeface="DM Sans" pitchFamily="2" charset="0"/>
              </a:rPr>
            </a:br>
            <a:r>
              <a:rPr lang="tr-TR" sz="2200" dirty="0" err="1">
                <a:latin typeface="DM Sans" pitchFamily="2" charset="0"/>
              </a:rPr>
              <a:t>Feasibility</a:t>
            </a:r>
            <a:r>
              <a:rPr lang="tr-TR" sz="2200" dirty="0">
                <a:latin typeface="DM Sans" pitchFamily="2" charset="0"/>
              </a:rPr>
              <a:t> </a:t>
            </a:r>
            <a:r>
              <a:rPr lang="tr-TR" sz="2200" dirty="0" err="1">
                <a:latin typeface="DM Sans" pitchFamily="2" charset="0"/>
              </a:rPr>
              <a:t>feedback</a:t>
            </a:r>
            <a:r>
              <a:rPr lang="tr-TR" sz="2200" dirty="0">
                <a:latin typeface="DM Sans" pitchFamily="2" charset="0"/>
              </a:rPr>
              <a:t>, </a:t>
            </a:r>
            <a:r>
              <a:rPr lang="tr-TR" sz="2200" dirty="0" err="1">
                <a:latin typeface="DM Sans" pitchFamily="2" charset="0"/>
              </a:rPr>
              <a:t>investment</a:t>
            </a:r>
            <a:r>
              <a:rPr lang="tr-TR" sz="2200" dirty="0">
                <a:latin typeface="DM Sans" pitchFamily="2" charset="0"/>
              </a:rPr>
              <a:t> </a:t>
            </a:r>
            <a:r>
              <a:rPr lang="tr-TR" sz="2200" dirty="0" err="1">
                <a:latin typeface="DM Sans" pitchFamily="2" charset="0"/>
              </a:rPr>
              <a:t>criteria</a:t>
            </a:r>
            <a:r>
              <a:rPr lang="tr-TR" sz="2200" dirty="0">
                <a:latin typeface="DM Sans" pitchFamily="2" charset="0"/>
              </a:rPr>
              <a:t>, </a:t>
            </a:r>
            <a:r>
              <a:rPr lang="tr-TR" sz="2200" dirty="0" err="1">
                <a:latin typeface="DM Sans" pitchFamily="2" charset="0"/>
              </a:rPr>
              <a:t>scaling</a:t>
            </a:r>
            <a:r>
              <a:rPr lang="tr-TR" sz="2200" dirty="0">
                <a:latin typeface="DM Sans" pitchFamily="2" charset="0"/>
              </a:rPr>
              <a:t> </a:t>
            </a:r>
            <a:r>
              <a:rPr lang="tr-TR" sz="2200" dirty="0" err="1">
                <a:latin typeface="DM Sans" pitchFamily="2" charset="0"/>
              </a:rPr>
              <a:t>support</a:t>
            </a:r>
            <a:r>
              <a:rPr lang="tr-TR" sz="2200" dirty="0">
                <a:latin typeface="DM Sans" pitchFamily="2" charset="0"/>
              </a:rPr>
              <a:t>.</a:t>
            </a:r>
            <a:br>
              <a:rPr lang="en-US" sz="2200" dirty="0">
                <a:latin typeface="DM Sans" pitchFamily="2" charset="0"/>
              </a:rPr>
            </a:br>
            <a:endParaRPr lang="tr-TR" sz="2200" dirty="0">
              <a:latin typeface="DM Sans" pitchFamily="2" charset="0"/>
            </a:endParaRPr>
          </a:p>
          <a:p>
            <a:pPr marL="342900" indent="-342900">
              <a:buFont typeface="Arial" panose="020B0604020202020204" pitchFamily="34" charset="0"/>
              <a:buChar char="•"/>
            </a:pPr>
            <a:r>
              <a:rPr lang="tr-TR" sz="2200" b="1" dirty="0">
                <a:latin typeface="DM Sans" pitchFamily="2" charset="0"/>
              </a:rPr>
              <a:t>Cloud &amp; Software </a:t>
            </a:r>
            <a:r>
              <a:rPr lang="tr-TR" sz="2200" b="1" dirty="0" err="1">
                <a:latin typeface="DM Sans" pitchFamily="2" charset="0"/>
              </a:rPr>
              <a:t>Partners</a:t>
            </a:r>
            <a:r>
              <a:rPr lang="tr-TR" sz="2200" dirty="0">
                <a:latin typeface="DM Sans" pitchFamily="2" charset="0"/>
              </a:rPr>
              <a:t> </a:t>
            </a:r>
            <a:br>
              <a:rPr lang="en-US" sz="2200" dirty="0">
                <a:latin typeface="DM Sans" pitchFamily="2" charset="0"/>
              </a:rPr>
            </a:br>
            <a:r>
              <a:rPr lang="tr-TR" sz="2200" dirty="0" err="1">
                <a:latin typeface="DM Sans" pitchFamily="2" charset="0"/>
              </a:rPr>
              <a:t>Secure</a:t>
            </a:r>
            <a:r>
              <a:rPr lang="tr-TR" sz="2200" dirty="0">
                <a:latin typeface="DM Sans" pitchFamily="2" charset="0"/>
              </a:rPr>
              <a:t> </a:t>
            </a:r>
            <a:r>
              <a:rPr lang="tr-TR" sz="2200" dirty="0" err="1">
                <a:latin typeface="DM Sans" pitchFamily="2" charset="0"/>
              </a:rPr>
              <a:t>hosting</a:t>
            </a:r>
            <a:r>
              <a:rPr lang="tr-TR" sz="2200" dirty="0">
                <a:latin typeface="DM Sans" pitchFamily="2" charset="0"/>
              </a:rPr>
              <a:t>, </a:t>
            </a:r>
            <a:r>
              <a:rPr lang="tr-TR" sz="2200" dirty="0" err="1">
                <a:latin typeface="DM Sans" pitchFamily="2" charset="0"/>
              </a:rPr>
              <a:t>enterprise</a:t>
            </a:r>
            <a:r>
              <a:rPr lang="tr-TR" sz="2200" dirty="0">
                <a:latin typeface="DM Sans" pitchFamily="2" charset="0"/>
              </a:rPr>
              <a:t> </a:t>
            </a:r>
            <a:r>
              <a:rPr lang="tr-TR" sz="2200" dirty="0" err="1">
                <a:latin typeface="DM Sans" pitchFamily="2" charset="0"/>
              </a:rPr>
              <a:t>integration</a:t>
            </a:r>
            <a:r>
              <a:rPr lang="tr-TR" sz="2200" dirty="0">
                <a:latin typeface="DM Sans" pitchFamily="2" charset="0"/>
              </a:rPr>
              <a:t> (API/SSO).</a:t>
            </a:r>
          </a:p>
          <a:p>
            <a:pPr algn="l">
              <a:lnSpc>
                <a:spcPct val="150000"/>
              </a:lnSpc>
              <a:buNone/>
            </a:pPr>
            <a:endParaRPr lang="tr-TR" sz="2200" b="0" i="0" dirty="0">
              <a:solidFill>
                <a:srgbClr val="000000"/>
              </a:solidFill>
              <a:effectLst/>
              <a:latin typeface="DM Sans" pitchFamily="2" charset="0"/>
            </a:endParaRPr>
          </a:p>
        </p:txBody>
      </p:sp>
      <p:sp>
        <p:nvSpPr>
          <p:cNvPr id="4" name="TextBox 5">
            <a:extLst>
              <a:ext uri="{FF2B5EF4-FFF2-40B4-BE49-F238E27FC236}">
                <a16:creationId xmlns:a16="http://schemas.microsoft.com/office/drawing/2014/main" id="{ED40E3AC-5617-EBB8-3432-7C9A457F1EB9}"/>
              </a:ext>
            </a:extLst>
          </p:cNvPr>
          <p:cNvSpPr txBox="1"/>
          <p:nvPr/>
        </p:nvSpPr>
        <p:spPr>
          <a:xfrm>
            <a:off x="-1676400" y="7620"/>
            <a:ext cx="11468896" cy="1281761"/>
          </a:xfrm>
          <a:prstGeom prst="rect">
            <a:avLst/>
          </a:prstGeom>
        </p:spPr>
        <p:txBody>
          <a:bodyPr wrap="square" lIns="0" tIns="0" rIns="0" bIns="0" rtlCol="0" anchor="t">
            <a:spAutoFit/>
          </a:bodyPr>
          <a:lstStyle/>
          <a:p>
            <a:pPr algn="ctr">
              <a:lnSpc>
                <a:spcPts val="10918"/>
              </a:lnSpc>
            </a:pPr>
            <a:r>
              <a:rPr lang="en-US" sz="6500" b="1" spc="-701" dirty="0">
                <a:solidFill>
                  <a:srgbClr val="1C2120"/>
                </a:solidFill>
                <a:latin typeface="Poppins Semi-Bold"/>
                <a:ea typeface="Poppins Semi-Bold"/>
                <a:cs typeface="Poppins Semi-Bold"/>
                <a:sym typeface="Poppins Semi-Bold"/>
              </a:rPr>
              <a:t>GEOFFICIENT</a:t>
            </a:r>
          </a:p>
        </p:txBody>
      </p:sp>
      <p:sp>
        <p:nvSpPr>
          <p:cNvPr id="5" name="TextBox 6">
            <a:extLst>
              <a:ext uri="{FF2B5EF4-FFF2-40B4-BE49-F238E27FC236}">
                <a16:creationId xmlns:a16="http://schemas.microsoft.com/office/drawing/2014/main" id="{85B8B867-CC32-BBF2-573D-01AE38AB283F}"/>
              </a:ext>
            </a:extLst>
          </p:cNvPr>
          <p:cNvSpPr txBox="1"/>
          <p:nvPr/>
        </p:nvSpPr>
        <p:spPr>
          <a:xfrm>
            <a:off x="-1600200" y="1074420"/>
            <a:ext cx="11468896" cy="800219"/>
          </a:xfrm>
          <a:prstGeom prst="rect">
            <a:avLst/>
          </a:prstGeom>
        </p:spPr>
        <p:txBody>
          <a:bodyPr wrap="square" lIns="0" tIns="0" rIns="0" bIns="0" rtlCol="0" anchor="t">
            <a:spAutoFit/>
          </a:bodyPr>
          <a:lstStyle/>
          <a:p>
            <a:pPr algn="ctr"/>
            <a:r>
              <a:rPr lang="en-US" sz="1300" spc="-66" dirty="0">
                <a:solidFill>
                  <a:srgbClr val="1C2120"/>
                </a:solidFill>
                <a:latin typeface="Poppins"/>
                <a:ea typeface="Poppins"/>
                <a:cs typeface="Poppins"/>
                <a:sym typeface="Poppins"/>
              </a:rPr>
              <a:t>GIS-BASED PLATFORM OPTIMIZING BOTH EXISTING</a:t>
            </a:r>
          </a:p>
          <a:p>
            <a:pPr algn="ctr"/>
            <a:r>
              <a:rPr lang="en-US" sz="1300" spc="-66" dirty="0">
                <a:solidFill>
                  <a:srgbClr val="1C2120"/>
                </a:solidFill>
                <a:latin typeface="Poppins"/>
                <a:ea typeface="Poppins"/>
                <a:cs typeface="Poppins"/>
                <a:sym typeface="Poppins"/>
              </a:rPr>
              <a:t> AGRI-PV PERFORMANCE AND NEW SITE SUITABILITY FOR AGRICULTURE </a:t>
            </a:r>
          </a:p>
          <a:p>
            <a:pPr algn="ctr"/>
            <a:r>
              <a:rPr lang="en-US" sz="1300" spc="-66" dirty="0">
                <a:solidFill>
                  <a:srgbClr val="1C2120"/>
                </a:solidFill>
                <a:latin typeface="Poppins"/>
                <a:ea typeface="Poppins"/>
                <a:cs typeface="Poppins"/>
                <a:sym typeface="Poppins"/>
              </a:rPr>
              <a:t>AND ENERGY EFFICIENCY</a:t>
            </a:r>
          </a:p>
          <a:p>
            <a:pPr algn="ctr"/>
            <a:endParaRPr lang="en-US" sz="1300" spc="-66" dirty="0">
              <a:solidFill>
                <a:srgbClr val="1C2120"/>
              </a:solidFill>
              <a:latin typeface="Poppins"/>
              <a:ea typeface="Poppins"/>
              <a:cs typeface="Poppins"/>
              <a:sym typeface="Poppins"/>
            </a:endParaRPr>
          </a:p>
        </p:txBody>
      </p:sp>
      <p:sp>
        <p:nvSpPr>
          <p:cNvPr id="6" name="Freeform 7">
            <a:extLst>
              <a:ext uri="{FF2B5EF4-FFF2-40B4-BE49-F238E27FC236}">
                <a16:creationId xmlns:a16="http://schemas.microsoft.com/office/drawing/2014/main" id="{B3C1860B-1A1F-8736-2342-BC3136672051}"/>
              </a:ext>
            </a:extLst>
          </p:cNvPr>
          <p:cNvSpPr/>
          <p:nvPr/>
        </p:nvSpPr>
        <p:spPr>
          <a:xfrm>
            <a:off x="685800" y="388620"/>
            <a:ext cx="1280784" cy="1093552"/>
          </a:xfrm>
          <a:custGeom>
            <a:avLst/>
            <a:gdLst/>
            <a:ahLst/>
            <a:cxnLst/>
            <a:rect l="l" t="t" r="r" b="b"/>
            <a:pathLst>
              <a:path w="5406164" h="4615859">
                <a:moveTo>
                  <a:pt x="0" y="0"/>
                </a:moveTo>
                <a:lnTo>
                  <a:pt x="5406164" y="0"/>
                </a:lnTo>
                <a:lnTo>
                  <a:pt x="5406164" y="4615858"/>
                </a:lnTo>
                <a:lnTo>
                  <a:pt x="0" y="4615858"/>
                </a:lnTo>
                <a:lnTo>
                  <a:pt x="0" y="0"/>
                </a:lnTo>
                <a:close/>
              </a:path>
            </a:pathLst>
          </a:custGeom>
          <a:blipFill>
            <a:blip r:embed="rId2"/>
            <a:stretch>
              <a:fillRect r="-2512" b="-20064"/>
            </a:stretch>
          </a:blipFill>
        </p:spPr>
        <p:txBody>
          <a:bodyPr/>
          <a:lstStyle/>
          <a:p>
            <a:endParaRPr lang="tr-TR"/>
          </a:p>
        </p:txBody>
      </p:sp>
      <p:grpSp>
        <p:nvGrpSpPr>
          <p:cNvPr id="7" name="Group 20">
            <a:extLst>
              <a:ext uri="{FF2B5EF4-FFF2-40B4-BE49-F238E27FC236}">
                <a16:creationId xmlns:a16="http://schemas.microsoft.com/office/drawing/2014/main" id="{824336D0-83CB-1DBB-1030-6796E8BE28BB}"/>
              </a:ext>
            </a:extLst>
          </p:cNvPr>
          <p:cNvGrpSpPr/>
          <p:nvPr/>
        </p:nvGrpSpPr>
        <p:grpSpPr>
          <a:xfrm>
            <a:off x="533400" y="2400300"/>
            <a:ext cx="9445912" cy="7524298"/>
            <a:chOff x="0" y="0"/>
            <a:chExt cx="9150011" cy="7422483"/>
          </a:xfrm>
        </p:grpSpPr>
        <p:grpSp>
          <p:nvGrpSpPr>
            <p:cNvPr id="8" name="Group 21">
              <a:extLst>
                <a:ext uri="{FF2B5EF4-FFF2-40B4-BE49-F238E27FC236}">
                  <a16:creationId xmlns:a16="http://schemas.microsoft.com/office/drawing/2014/main" id="{EB2FB900-6837-E2EE-6CC3-727976E1603F}"/>
                </a:ext>
              </a:extLst>
            </p:cNvPr>
            <p:cNvGrpSpPr>
              <a:grpSpLocks noChangeAspect="1"/>
            </p:cNvGrpSpPr>
            <p:nvPr/>
          </p:nvGrpSpPr>
          <p:grpSpPr>
            <a:xfrm>
              <a:off x="170589" y="1099033"/>
              <a:ext cx="2067034" cy="510771"/>
              <a:chOff x="0" y="0"/>
              <a:chExt cx="2766378" cy="683578"/>
            </a:xfrm>
          </p:grpSpPr>
          <p:sp>
            <p:nvSpPr>
              <p:cNvPr id="29" name="Freeform 22">
                <a:extLst>
                  <a:ext uri="{FF2B5EF4-FFF2-40B4-BE49-F238E27FC236}">
                    <a16:creationId xmlns:a16="http://schemas.microsoft.com/office/drawing/2014/main" id="{4C1C7CD6-2E5D-3C3B-D413-CFF420CBAF81}"/>
                  </a:ext>
                </a:extLst>
              </p:cNvPr>
              <p:cNvSpPr/>
              <p:nvPr/>
            </p:nvSpPr>
            <p:spPr>
              <a:xfrm>
                <a:off x="0" y="0"/>
                <a:ext cx="2765933" cy="683641"/>
              </a:xfrm>
              <a:custGeom>
                <a:avLst/>
                <a:gdLst/>
                <a:ahLst/>
                <a:cxnLst/>
                <a:rect l="l" t="t" r="r" b="b"/>
                <a:pathLst>
                  <a:path w="2765933" h="683641">
                    <a:moveTo>
                      <a:pt x="0" y="0"/>
                    </a:moveTo>
                    <a:lnTo>
                      <a:pt x="0" y="683641"/>
                    </a:lnTo>
                    <a:lnTo>
                      <a:pt x="2765933" y="683641"/>
                    </a:lnTo>
                    <a:lnTo>
                      <a:pt x="2765933" y="0"/>
                    </a:lnTo>
                    <a:close/>
                  </a:path>
                </a:pathLst>
              </a:custGeom>
              <a:solidFill>
                <a:srgbClr val="FFFFFF"/>
              </a:solidFill>
            </p:spPr>
            <p:txBody>
              <a:bodyPr/>
              <a:lstStyle/>
              <a:p>
                <a:endParaRPr lang="tr-TR"/>
              </a:p>
            </p:txBody>
          </p:sp>
        </p:grpSp>
        <p:sp>
          <p:nvSpPr>
            <p:cNvPr id="9" name="Freeform 23">
              <a:extLst>
                <a:ext uri="{FF2B5EF4-FFF2-40B4-BE49-F238E27FC236}">
                  <a16:creationId xmlns:a16="http://schemas.microsoft.com/office/drawing/2014/main" id="{BA5F7260-7798-9A43-5957-9F72C0948B33}"/>
                </a:ext>
              </a:extLst>
            </p:cNvPr>
            <p:cNvSpPr/>
            <p:nvPr/>
          </p:nvSpPr>
          <p:spPr>
            <a:xfrm>
              <a:off x="0" y="66730"/>
              <a:ext cx="9150011" cy="7355753"/>
            </a:xfrm>
            <a:custGeom>
              <a:avLst/>
              <a:gdLst/>
              <a:ahLst/>
              <a:cxnLst/>
              <a:rect l="l" t="t" r="r" b="b"/>
              <a:pathLst>
                <a:path w="9150011" h="7355753">
                  <a:moveTo>
                    <a:pt x="0" y="0"/>
                  </a:moveTo>
                  <a:lnTo>
                    <a:pt x="9150011" y="0"/>
                  </a:lnTo>
                  <a:lnTo>
                    <a:pt x="9150011" y="7355753"/>
                  </a:lnTo>
                  <a:lnTo>
                    <a:pt x="0" y="7355753"/>
                  </a:lnTo>
                  <a:lnTo>
                    <a:pt x="0" y="0"/>
                  </a:lnTo>
                  <a:close/>
                </a:path>
              </a:pathLst>
            </a:custGeom>
            <a:blipFill>
              <a:blip r:embed="rId3"/>
              <a:stretch>
                <a:fillRect/>
              </a:stretch>
            </a:blipFill>
          </p:spPr>
          <p:txBody>
            <a:bodyPr/>
            <a:lstStyle/>
            <a:p>
              <a:endParaRPr lang="tr-TR"/>
            </a:p>
          </p:txBody>
        </p:sp>
        <p:grpSp>
          <p:nvGrpSpPr>
            <p:cNvPr id="10" name="Group 24">
              <a:extLst>
                <a:ext uri="{FF2B5EF4-FFF2-40B4-BE49-F238E27FC236}">
                  <a16:creationId xmlns:a16="http://schemas.microsoft.com/office/drawing/2014/main" id="{4FB0D814-BAC3-EB0C-5812-9D0C6E2C53B8}"/>
                </a:ext>
              </a:extLst>
            </p:cNvPr>
            <p:cNvGrpSpPr>
              <a:grpSpLocks noChangeAspect="1"/>
            </p:cNvGrpSpPr>
            <p:nvPr/>
          </p:nvGrpSpPr>
          <p:grpSpPr>
            <a:xfrm>
              <a:off x="0" y="0"/>
              <a:ext cx="463820" cy="492003"/>
              <a:chOff x="0" y="0"/>
              <a:chExt cx="620738" cy="658457"/>
            </a:xfrm>
          </p:grpSpPr>
          <p:sp>
            <p:nvSpPr>
              <p:cNvPr id="28" name="Freeform 25">
                <a:extLst>
                  <a:ext uri="{FF2B5EF4-FFF2-40B4-BE49-F238E27FC236}">
                    <a16:creationId xmlns:a16="http://schemas.microsoft.com/office/drawing/2014/main" id="{829A4163-DF81-A37D-6443-B2E04FED067C}"/>
                  </a:ext>
                </a:extLst>
              </p:cNvPr>
              <p:cNvSpPr/>
              <p:nvPr/>
            </p:nvSpPr>
            <p:spPr>
              <a:xfrm>
                <a:off x="0" y="0"/>
                <a:ext cx="620395" cy="658495"/>
              </a:xfrm>
              <a:custGeom>
                <a:avLst/>
                <a:gdLst/>
                <a:ahLst/>
                <a:cxnLst/>
                <a:rect l="l" t="t" r="r" b="b"/>
                <a:pathLst>
                  <a:path w="620395" h="658495">
                    <a:moveTo>
                      <a:pt x="0" y="0"/>
                    </a:moveTo>
                    <a:lnTo>
                      <a:pt x="0" y="658495"/>
                    </a:lnTo>
                    <a:lnTo>
                      <a:pt x="620395" y="658495"/>
                    </a:lnTo>
                    <a:lnTo>
                      <a:pt x="620395" y="0"/>
                    </a:lnTo>
                    <a:close/>
                  </a:path>
                </a:pathLst>
              </a:custGeom>
              <a:solidFill>
                <a:srgbClr val="FFFFFF"/>
              </a:solidFill>
            </p:spPr>
            <p:txBody>
              <a:bodyPr/>
              <a:lstStyle/>
              <a:p>
                <a:endParaRPr lang="tr-TR"/>
              </a:p>
            </p:txBody>
          </p:sp>
        </p:grpSp>
        <p:sp>
          <p:nvSpPr>
            <p:cNvPr id="11" name="Freeform 26">
              <a:extLst>
                <a:ext uri="{FF2B5EF4-FFF2-40B4-BE49-F238E27FC236}">
                  <a16:creationId xmlns:a16="http://schemas.microsoft.com/office/drawing/2014/main" id="{83AE5E1C-EADE-964E-2521-C37F90165362}"/>
                </a:ext>
              </a:extLst>
            </p:cNvPr>
            <p:cNvSpPr/>
            <p:nvPr/>
          </p:nvSpPr>
          <p:spPr>
            <a:xfrm>
              <a:off x="46147" y="40745"/>
              <a:ext cx="498195" cy="427025"/>
            </a:xfrm>
            <a:custGeom>
              <a:avLst/>
              <a:gdLst/>
              <a:ahLst/>
              <a:cxnLst/>
              <a:rect l="l" t="t" r="r" b="b"/>
              <a:pathLst>
                <a:path w="498195" h="427025">
                  <a:moveTo>
                    <a:pt x="0" y="0"/>
                  </a:moveTo>
                  <a:lnTo>
                    <a:pt x="498195" y="0"/>
                  </a:lnTo>
                  <a:lnTo>
                    <a:pt x="498195" y="427025"/>
                  </a:lnTo>
                  <a:lnTo>
                    <a:pt x="0" y="427025"/>
                  </a:lnTo>
                  <a:lnTo>
                    <a:pt x="0" y="0"/>
                  </a:lnTo>
                  <a:close/>
                </a:path>
              </a:pathLst>
            </a:custGeom>
            <a:blipFill>
              <a:blip r:embed="rId4"/>
              <a:stretch>
                <a:fillRect b="-16666"/>
              </a:stretch>
            </a:blipFill>
          </p:spPr>
          <p:txBody>
            <a:bodyPr/>
            <a:lstStyle/>
            <a:p>
              <a:endParaRPr lang="tr-TR"/>
            </a:p>
          </p:txBody>
        </p:sp>
        <p:sp>
          <p:nvSpPr>
            <p:cNvPr id="12" name="Freeform 27">
              <a:extLst>
                <a:ext uri="{FF2B5EF4-FFF2-40B4-BE49-F238E27FC236}">
                  <a16:creationId xmlns:a16="http://schemas.microsoft.com/office/drawing/2014/main" id="{C905E14D-5018-C871-B567-D20D374881A7}"/>
                </a:ext>
              </a:extLst>
            </p:cNvPr>
            <p:cNvSpPr/>
            <p:nvPr/>
          </p:nvSpPr>
          <p:spPr>
            <a:xfrm>
              <a:off x="5740398" y="52588"/>
              <a:ext cx="1501703" cy="412790"/>
            </a:xfrm>
            <a:custGeom>
              <a:avLst/>
              <a:gdLst/>
              <a:ahLst/>
              <a:cxnLst/>
              <a:rect l="l" t="t" r="r" b="b"/>
              <a:pathLst>
                <a:path w="1501703" h="412790">
                  <a:moveTo>
                    <a:pt x="0" y="0"/>
                  </a:moveTo>
                  <a:lnTo>
                    <a:pt x="1501703" y="0"/>
                  </a:lnTo>
                  <a:lnTo>
                    <a:pt x="1501703" y="412790"/>
                  </a:lnTo>
                  <a:lnTo>
                    <a:pt x="0" y="412790"/>
                  </a:lnTo>
                  <a:lnTo>
                    <a:pt x="0" y="0"/>
                  </a:lnTo>
                  <a:close/>
                </a:path>
              </a:pathLst>
            </a:custGeom>
            <a:blipFill>
              <a:blip r:embed="rId5"/>
              <a:stretch>
                <a:fillRect l="-281114" r="-232629" b="-1136206"/>
              </a:stretch>
            </a:blipFill>
          </p:spPr>
          <p:txBody>
            <a:bodyPr/>
            <a:lstStyle/>
            <a:p>
              <a:endParaRPr lang="tr-TR"/>
            </a:p>
          </p:txBody>
        </p:sp>
        <p:sp>
          <p:nvSpPr>
            <p:cNvPr id="13" name="Freeform 28">
              <a:extLst>
                <a:ext uri="{FF2B5EF4-FFF2-40B4-BE49-F238E27FC236}">
                  <a16:creationId xmlns:a16="http://schemas.microsoft.com/office/drawing/2014/main" id="{EA679584-9B4C-26BD-E4EC-267B89CF6D0A}"/>
                </a:ext>
              </a:extLst>
            </p:cNvPr>
            <p:cNvSpPr/>
            <p:nvPr/>
          </p:nvSpPr>
          <p:spPr>
            <a:xfrm>
              <a:off x="5812665" y="205698"/>
              <a:ext cx="1328459" cy="170383"/>
            </a:xfrm>
            <a:custGeom>
              <a:avLst/>
              <a:gdLst/>
              <a:ahLst/>
              <a:cxnLst/>
              <a:rect l="l" t="t" r="r" b="b"/>
              <a:pathLst>
                <a:path w="1328459" h="170383">
                  <a:moveTo>
                    <a:pt x="0" y="0"/>
                  </a:moveTo>
                  <a:lnTo>
                    <a:pt x="1328459" y="0"/>
                  </a:lnTo>
                  <a:lnTo>
                    <a:pt x="1328459" y="170382"/>
                  </a:lnTo>
                  <a:lnTo>
                    <a:pt x="0" y="17038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tr-TR"/>
            </a:p>
          </p:txBody>
        </p:sp>
        <p:sp>
          <p:nvSpPr>
            <p:cNvPr id="14" name="Freeform 29">
              <a:extLst>
                <a:ext uri="{FF2B5EF4-FFF2-40B4-BE49-F238E27FC236}">
                  <a16:creationId xmlns:a16="http://schemas.microsoft.com/office/drawing/2014/main" id="{0F8A50FE-9398-BA0B-6B20-B196583B7689}"/>
                </a:ext>
              </a:extLst>
            </p:cNvPr>
            <p:cNvSpPr/>
            <p:nvPr/>
          </p:nvSpPr>
          <p:spPr>
            <a:xfrm>
              <a:off x="103219" y="874461"/>
              <a:ext cx="2227645" cy="476844"/>
            </a:xfrm>
            <a:custGeom>
              <a:avLst/>
              <a:gdLst/>
              <a:ahLst/>
              <a:cxnLst/>
              <a:rect l="l" t="t" r="r" b="b"/>
              <a:pathLst>
                <a:path w="2227645" h="476844">
                  <a:moveTo>
                    <a:pt x="0" y="0"/>
                  </a:moveTo>
                  <a:lnTo>
                    <a:pt x="2227644" y="0"/>
                  </a:lnTo>
                  <a:lnTo>
                    <a:pt x="2227644" y="476844"/>
                  </a:lnTo>
                  <a:lnTo>
                    <a:pt x="0" y="476844"/>
                  </a:lnTo>
                  <a:lnTo>
                    <a:pt x="0" y="0"/>
                  </a:lnTo>
                  <a:close/>
                </a:path>
              </a:pathLst>
            </a:custGeom>
            <a:blipFill>
              <a:blip r:embed="rId5"/>
              <a:stretch>
                <a:fillRect l="-2786" t="-230344" r="-310951" b="-739804"/>
              </a:stretch>
            </a:blipFill>
          </p:spPr>
          <p:txBody>
            <a:bodyPr/>
            <a:lstStyle/>
            <a:p>
              <a:endParaRPr lang="tr-TR"/>
            </a:p>
          </p:txBody>
        </p:sp>
        <p:grpSp>
          <p:nvGrpSpPr>
            <p:cNvPr id="15" name="Group 30">
              <a:extLst>
                <a:ext uri="{FF2B5EF4-FFF2-40B4-BE49-F238E27FC236}">
                  <a16:creationId xmlns:a16="http://schemas.microsoft.com/office/drawing/2014/main" id="{7C1D8E50-918C-884F-5892-FEDD5CAB1BC4}"/>
                </a:ext>
              </a:extLst>
            </p:cNvPr>
            <p:cNvGrpSpPr>
              <a:grpSpLocks noChangeAspect="1"/>
            </p:cNvGrpSpPr>
            <p:nvPr/>
          </p:nvGrpSpPr>
          <p:grpSpPr>
            <a:xfrm>
              <a:off x="225846" y="1385054"/>
              <a:ext cx="343136" cy="240650"/>
              <a:chOff x="0" y="0"/>
              <a:chExt cx="459232" cy="322072"/>
            </a:xfrm>
          </p:grpSpPr>
          <p:sp>
            <p:nvSpPr>
              <p:cNvPr id="26" name="Freeform 31">
                <a:extLst>
                  <a:ext uri="{FF2B5EF4-FFF2-40B4-BE49-F238E27FC236}">
                    <a16:creationId xmlns:a16="http://schemas.microsoft.com/office/drawing/2014/main" id="{03EA41C6-2E5C-5B52-5D1A-CC54B3106098}"/>
                  </a:ext>
                </a:extLst>
              </p:cNvPr>
              <p:cNvSpPr/>
              <p:nvPr/>
            </p:nvSpPr>
            <p:spPr>
              <a:xfrm>
                <a:off x="64516" y="64897"/>
                <a:ext cx="330327" cy="192786"/>
              </a:xfrm>
              <a:custGeom>
                <a:avLst/>
                <a:gdLst/>
                <a:ahLst/>
                <a:cxnLst/>
                <a:rect l="l" t="t" r="r" b="b"/>
                <a:pathLst>
                  <a:path w="330327" h="192786">
                    <a:moveTo>
                      <a:pt x="211201" y="0"/>
                    </a:moveTo>
                    <a:lnTo>
                      <a:pt x="125476" y="24003"/>
                    </a:lnTo>
                    <a:lnTo>
                      <a:pt x="75946" y="37846"/>
                    </a:lnTo>
                    <a:lnTo>
                      <a:pt x="0" y="142621"/>
                    </a:lnTo>
                    <a:lnTo>
                      <a:pt x="0" y="142621"/>
                    </a:lnTo>
                    <a:lnTo>
                      <a:pt x="119253" y="192786"/>
                    </a:lnTo>
                    <a:lnTo>
                      <a:pt x="254508" y="154940"/>
                    </a:lnTo>
                    <a:lnTo>
                      <a:pt x="330327" y="50292"/>
                    </a:lnTo>
                    <a:lnTo>
                      <a:pt x="330327" y="50165"/>
                    </a:lnTo>
                    <a:lnTo>
                      <a:pt x="211201" y="0"/>
                    </a:lnTo>
                    <a:close/>
                  </a:path>
                </a:pathLst>
              </a:custGeom>
              <a:solidFill>
                <a:srgbClr val="D9D9D9"/>
              </a:solidFill>
            </p:spPr>
            <p:txBody>
              <a:bodyPr/>
              <a:lstStyle/>
              <a:p>
                <a:endParaRPr lang="tr-TR"/>
              </a:p>
            </p:txBody>
          </p:sp>
          <p:sp>
            <p:nvSpPr>
              <p:cNvPr id="27" name="Freeform 32">
                <a:extLst>
                  <a:ext uri="{FF2B5EF4-FFF2-40B4-BE49-F238E27FC236}">
                    <a16:creationId xmlns:a16="http://schemas.microsoft.com/office/drawing/2014/main" id="{A4AE978F-6F11-D3B2-B3CD-835D575A9382}"/>
                  </a:ext>
                </a:extLst>
              </p:cNvPr>
              <p:cNvSpPr/>
              <p:nvPr/>
            </p:nvSpPr>
            <p:spPr>
              <a:xfrm>
                <a:off x="64516" y="64897"/>
                <a:ext cx="330200" cy="192659"/>
              </a:xfrm>
              <a:custGeom>
                <a:avLst/>
                <a:gdLst/>
                <a:ahLst/>
                <a:cxnLst/>
                <a:rect l="l" t="t" r="r" b="b"/>
                <a:pathLst>
                  <a:path w="330200" h="192659">
                    <a:moveTo>
                      <a:pt x="210439" y="10160"/>
                    </a:moveTo>
                    <a:lnTo>
                      <a:pt x="315468" y="54356"/>
                    </a:lnTo>
                    <a:lnTo>
                      <a:pt x="248539" y="146558"/>
                    </a:lnTo>
                    <a:lnTo>
                      <a:pt x="119761" y="182626"/>
                    </a:lnTo>
                    <a:lnTo>
                      <a:pt x="14732" y="138430"/>
                    </a:lnTo>
                    <a:lnTo>
                      <a:pt x="81661" y="46228"/>
                    </a:lnTo>
                    <a:lnTo>
                      <a:pt x="210439" y="10160"/>
                    </a:lnTo>
                    <a:close/>
                    <a:moveTo>
                      <a:pt x="211074" y="127"/>
                    </a:moveTo>
                    <a:lnTo>
                      <a:pt x="171069" y="11303"/>
                    </a:lnTo>
                    <a:lnTo>
                      <a:pt x="75946" y="37846"/>
                    </a:lnTo>
                    <a:lnTo>
                      <a:pt x="0" y="142494"/>
                    </a:lnTo>
                    <a:lnTo>
                      <a:pt x="0" y="142494"/>
                    </a:lnTo>
                    <a:lnTo>
                      <a:pt x="119126" y="192659"/>
                    </a:lnTo>
                    <a:lnTo>
                      <a:pt x="254381" y="154813"/>
                    </a:lnTo>
                    <a:lnTo>
                      <a:pt x="330200" y="50165"/>
                    </a:lnTo>
                    <a:lnTo>
                      <a:pt x="330200" y="50038"/>
                    </a:lnTo>
                    <a:lnTo>
                      <a:pt x="211074" y="0"/>
                    </a:lnTo>
                    <a:close/>
                  </a:path>
                </a:pathLst>
              </a:custGeom>
              <a:solidFill>
                <a:srgbClr val="ACB8C0"/>
              </a:solidFill>
            </p:spPr>
            <p:txBody>
              <a:bodyPr/>
              <a:lstStyle/>
              <a:p>
                <a:endParaRPr lang="tr-TR"/>
              </a:p>
            </p:txBody>
          </p:sp>
        </p:grpSp>
        <p:grpSp>
          <p:nvGrpSpPr>
            <p:cNvPr id="16" name="Group 33">
              <a:extLst>
                <a:ext uri="{FF2B5EF4-FFF2-40B4-BE49-F238E27FC236}">
                  <a16:creationId xmlns:a16="http://schemas.microsoft.com/office/drawing/2014/main" id="{AE6BA2D8-17BF-B242-6282-ECFFDE899E15}"/>
                </a:ext>
              </a:extLst>
            </p:cNvPr>
            <p:cNvGrpSpPr/>
            <p:nvPr/>
          </p:nvGrpSpPr>
          <p:grpSpPr>
            <a:xfrm>
              <a:off x="2485617" y="5315459"/>
              <a:ext cx="3757816" cy="945966"/>
              <a:chOff x="0" y="0"/>
              <a:chExt cx="6705600" cy="1688020"/>
            </a:xfrm>
          </p:grpSpPr>
          <p:sp>
            <p:nvSpPr>
              <p:cNvPr id="25" name="Freeform 34">
                <a:extLst>
                  <a:ext uri="{FF2B5EF4-FFF2-40B4-BE49-F238E27FC236}">
                    <a16:creationId xmlns:a16="http://schemas.microsoft.com/office/drawing/2014/main" id="{24AE4CAC-0936-39A8-6AD9-C70F917712ED}"/>
                  </a:ext>
                </a:extLst>
              </p:cNvPr>
              <p:cNvSpPr/>
              <p:nvPr/>
            </p:nvSpPr>
            <p:spPr>
              <a:xfrm>
                <a:off x="0" y="0"/>
                <a:ext cx="6705600" cy="1687957"/>
              </a:xfrm>
              <a:custGeom>
                <a:avLst/>
                <a:gdLst/>
                <a:ahLst/>
                <a:cxnLst/>
                <a:rect l="l" t="t" r="r" b="b"/>
                <a:pathLst>
                  <a:path w="6705600" h="1687957">
                    <a:moveTo>
                      <a:pt x="203200" y="0"/>
                    </a:moveTo>
                    <a:cubicBezTo>
                      <a:pt x="90932" y="0"/>
                      <a:pt x="0" y="90932"/>
                      <a:pt x="0" y="203200"/>
                    </a:cubicBezTo>
                    <a:lnTo>
                      <a:pt x="0" y="1484757"/>
                    </a:lnTo>
                    <a:cubicBezTo>
                      <a:pt x="0" y="1597025"/>
                      <a:pt x="90932" y="1687957"/>
                      <a:pt x="203200" y="1687957"/>
                    </a:cubicBezTo>
                    <a:lnTo>
                      <a:pt x="6506972" y="1687957"/>
                    </a:lnTo>
                    <a:cubicBezTo>
                      <a:pt x="6604381" y="1687957"/>
                      <a:pt x="6685788" y="1619377"/>
                      <a:pt x="6705600" y="1527937"/>
                    </a:cubicBezTo>
                    <a:lnTo>
                      <a:pt x="6705600" y="160020"/>
                    </a:lnTo>
                    <a:cubicBezTo>
                      <a:pt x="6685788" y="68580"/>
                      <a:pt x="6604381" y="0"/>
                      <a:pt x="6506972" y="0"/>
                    </a:cubicBezTo>
                    <a:close/>
                  </a:path>
                </a:pathLst>
              </a:custGeom>
              <a:blipFill>
                <a:blip r:embed="rId8"/>
                <a:stretch>
                  <a:fillRect l="-561" r="-7" b="-98630"/>
                </a:stretch>
              </a:blipFill>
            </p:spPr>
            <p:txBody>
              <a:bodyPr/>
              <a:lstStyle/>
              <a:p>
                <a:endParaRPr lang="tr-TR"/>
              </a:p>
            </p:txBody>
          </p:sp>
        </p:grpSp>
        <p:grpSp>
          <p:nvGrpSpPr>
            <p:cNvPr id="17" name="Group 35">
              <a:extLst>
                <a:ext uri="{FF2B5EF4-FFF2-40B4-BE49-F238E27FC236}">
                  <a16:creationId xmlns:a16="http://schemas.microsoft.com/office/drawing/2014/main" id="{D016CC45-D44C-7FA1-8E8B-AE33F3182E74}"/>
                </a:ext>
              </a:extLst>
            </p:cNvPr>
            <p:cNvGrpSpPr/>
            <p:nvPr/>
          </p:nvGrpSpPr>
          <p:grpSpPr>
            <a:xfrm>
              <a:off x="2485617" y="6353064"/>
              <a:ext cx="3757816" cy="975039"/>
              <a:chOff x="0" y="0"/>
              <a:chExt cx="6705600" cy="1739900"/>
            </a:xfrm>
          </p:grpSpPr>
          <p:sp>
            <p:nvSpPr>
              <p:cNvPr id="24" name="Freeform 36">
                <a:extLst>
                  <a:ext uri="{FF2B5EF4-FFF2-40B4-BE49-F238E27FC236}">
                    <a16:creationId xmlns:a16="http://schemas.microsoft.com/office/drawing/2014/main" id="{3B373719-3963-8512-9632-C516E80D9BE2}"/>
                  </a:ext>
                </a:extLst>
              </p:cNvPr>
              <p:cNvSpPr/>
              <p:nvPr/>
            </p:nvSpPr>
            <p:spPr>
              <a:xfrm>
                <a:off x="0" y="0"/>
                <a:ext cx="6705600" cy="1739900"/>
              </a:xfrm>
              <a:custGeom>
                <a:avLst/>
                <a:gdLst/>
                <a:ahLst/>
                <a:cxnLst/>
                <a:rect l="l" t="t" r="r" b="b"/>
                <a:pathLst>
                  <a:path w="6705600" h="1739900">
                    <a:moveTo>
                      <a:pt x="203200" y="0"/>
                    </a:moveTo>
                    <a:cubicBezTo>
                      <a:pt x="90932" y="0"/>
                      <a:pt x="0" y="90932"/>
                      <a:pt x="0" y="203200"/>
                    </a:cubicBezTo>
                    <a:lnTo>
                      <a:pt x="0" y="1536954"/>
                    </a:lnTo>
                    <a:cubicBezTo>
                      <a:pt x="0" y="1645539"/>
                      <a:pt x="85217" y="1734185"/>
                      <a:pt x="192405" y="1739900"/>
                    </a:cubicBezTo>
                    <a:lnTo>
                      <a:pt x="6517894" y="1739900"/>
                    </a:lnTo>
                    <a:cubicBezTo>
                      <a:pt x="6610476" y="1735074"/>
                      <a:pt x="6686550" y="1668272"/>
                      <a:pt x="6705600" y="1580134"/>
                    </a:cubicBezTo>
                    <a:lnTo>
                      <a:pt x="6705600" y="160020"/>
                    </a:lnTo>
                    <a:cubicBezTo>
                      <a:pt x="6685788" y="68580"/>
                      <a:pt x="6604381" y="0"/>
                      <a:pt x="6506972" y="0"/>
                    </a:cubicBezTo>
                    <a:close/>
                  </a:path>
                </a:pathLst>
              </a:custGeom>
              <a:blipFill>
                <a:blip r:embed="rId8"/>
                <a:stretch>
                  <a:fillRect l="-6099" t="-112916" r="-5264" b="-221"/>
                </a:stretch>
              </a:blipFill>
            </p:spPr>
            <p:txBody>
              <a:bodyPr/>
              <a:lstStyle/>
              <a:p>
                <a:endParaRPr lang="tr-TR"/>
              </a:p>
            </p:txBody>
          </p:sp>
        </p:grpSp>
        <p:sp>
          <p:nvSpPr>
            <p:cNvPr id="18" name="TextBox 37">
              <a:extLst>
                <a:ext uri="{FF2B5EF4-FFF2-40B4-BE49-F238E27FC236}">
                  <a16:creationId xmlns:a16="http://schemas.microsoft.com/office/drawing/2014/main" id="{3649CF6C-8C58-CC2E-D55F-2D3566CAA845}"/>
                </a:ext>
              </a:extLst>
            </p:cNvPr>
            <p:cNvSpPr txBox="1"/>
            <p:nvPr/>
          </p:nvSpPr>
          <p:spPr>
            <a:xfrm rot="5400000">
              <a:off x="457438" y="1329005"/>
              <a:ext cx="58218" cy="134304"/>
            </a:xfrm>
            <a:prstGeom prst="rect">
              <a:avLst/>
            </a:prstGeom>
          </p:spPr>
          <p:txBody>
            <a:bodyPr lIns="0" tIns="0" rIns="0" bIns="0" rtlCol="0" anchor="t">
              <a:spAutoFit/>
            </a:bodyPr>
            <a:lstStyle/>
            <a:p>
              <a:pPr algn="l">
                <a:lnSpc>
                  <a:spcPts val="808"/>
                </a:lnSpc>
              </a:pPr>
              <a:r>
                <a:rPr lang="en-US" sz="577">
                  <a:solidFill>
                    <a:srgbClr val="737373"/>
                  </a:solidFill>
                  <a:latin typeface="Arimo"/>
                  <a:ea typeface="Arimo"/>
                  <a:cs typeface="Arimo"/>
                  <a:sym typeface="Arimo"/>
                </a:rPr>
                <a:t>+</a:t>
              </a:r>
            </a:p>
          </p:txBody>
        </p:sp>
        <p:sp>
          <p:nvSpPr>
            <p:cNvPr id="19" name="TextBox 38">
              <a:extLst>
                <a:ext uri="{FF2B5EF4-FFF2-40B4-BE49-F238E27FC236}">
                  <a16:creationId xmlns:a16="http://schemas.microsoft.com/office/drawing/2014/main" id="{5694ACCF-930E-DDF3-2271-FA6F24EAC6F2}"/>
                </a:ext>
              </a:extLst>
            </p:cNvPr>
            <p:cNvSpPr txBox="1"/>
            <p:nvPr/>
          </p:nvSpPr>
          <p:spPr>
            <a:xfrm>
              <a:off x="571537" y="1405105"/>
              <a:ext cx="428042" cy="108077"/>
            </a:xfrm>
            <a:prstGeom prst="rect">
              <a:avLst/>
            </a:prstGeom>
          </p:spPr>
          <p:txBody>
            <a:bodyPr lIns="0" tIns="0" rIns="0" bIns="0" rtlCol="0" anchor="t">
              <a:spAutoFit/>
            </a:bodyPr>
            <a:lstStyle/>
            <a:p>
              <a:pPr algn="l">
                <a:lnSpc>
                  <a:spcPts val="624"/>
                </a:lnSpc>
              </a:pPr>
              <a:r>
                <a:rPr lang="en-US" sz="445">
                  <a:solidFill>
                    <a:srgbClr val="737373"/>
                  </a:solidFill>
                  <a:latin typeface="Arimo"/>
                  <a:ea typeface="Arimo"/>
                  <a:cs typeface="Arimo"/>
                  <a:sym typeface="Arimo"/>
                </a:rPr>
                <a:t>Poligon Ekle</a:t>
              </a:r>
            </a:p>
          </p:txBody>
        </p:sp>
        <p:sp>
          <p:nvSpPr>
            <p:cNvPr id="20" name="TextBox 39">
              <a:extLst>
                <a:ext uri="{FF2B5EF4-FFF2-40B4-BE49-F238E27FC236}">
                  <a16:creationId xmlns:a16="http://schemas.microsoft.com/office/drawing/2014/main" id="{AA2EE6F9-F837-CC95-F37B-6D57168BFE5D}"/>
                </a:ext>
              </a:extLst>
            </p:cNvPr>
            <p:cNvSpPr txBox="1"/>
            <p:nvPr/>
          </p:nvSpPr>
          <p:spPr>
            <a:xfrm>
              <a:off x="5969525" y="240659"/>
              <a:ext cx="1035136" cy="129486"/>
            </a:xfrm>
            <a:prstGeom prst="rect">
              <a:avLst/>
            </a:prstGeom>
          </p:spPr>
          <p:txBody>
            <a:bodyPr lIns="0" tIns="0" rIns="0" bIns="0" rtlCol="0" anchor="t">
              <a:spAutoFit/>
            </a:bodyPr>
            <a:lstStyle/>
            <a:p>
              <a:pPr algn="l">
                <a:lnSpc>
                  <a:spcPts val="774"/>
                </a:lnSpc>
              </a:pPr>
              <a:r>
                <a:rPr lang="en-US" sz="553" b="1">
                  <a:solidFill>
                    <a:srgbClr val="F0A322"/>
                  </a:solidFill>
                  <a:latin typeface="Arimo Bold"/>
                  <a:ea typeface="Arimo Bold"/>
                  <a:cs typeface="Arimo Bold"/>
                  <a:sym typeface="Arimo Bold"/>
                </a:rPr>
                <a:t>Faz-3: Finansal İzleme </a:t>
              </a:r>
            </a:p>
          </p:txBody>
        </p:sp>
        <p:sp>
          <p:nvSpPr>
            <p:cNvPr id="21" name="TextBox 40">
              <a:extLst>
                <a:ext uri="{FF2B5EF4-FFF2-40B4-BE49-F238E27FC236}">
                  <a16:creationId xmlns:a16="http://schemas.microsoft.com/office/drawing/2014/main" id="{026A1FD9-BAEB-103E-72A3-AFFCAAFE611D}"/>
                </a:ext>
              </a:extLst>
            </p:cNvPr>
            <p:cNvSpPr txBox="1"/>
            <p:nvPr/>
          </p:nvSpPr>
          <p:spPr>
            <a:xfrm>
              <a:off x="7300397" y="230211"/>
              <a:ext cx="413929" cy="129486"/>
            </a:xfrm>
            <a:prstGeom prst="rect">
              <a:avLst/>
            </a:prstGeom>
          </p:spPr>
          <p:txBody>
            <a:bodyPr lIns="0" tIns="0" rIns="0" bIns="0" rtlCol="0" anchor="t">
              <a:spAutoFit/>
            </a:bodyPr>
            <a:lstStyle/>
            <a:p>
              <a:pPr algn="l">
                <a:lnSpc>
                  <a:spcPts val="774"/>
                </a:lnSpc>
              </a:pPr>
              <a:r>
                <a:rPr lang="en-US" sz="553" b="1">
                  <a:solidFill>
                    <a:srgbClr val="000000"/>
                  </a:solidFill>
                  <a:latin typeface="Arimo Bold"/>
                  <a:ea typeface="Arimo Bold"/>
                  <a:cs typeface="Arimo Bold"/>
                  <a:sym typeface="Arimo Bold"/>
                </a:rPr>
                <a:t>TR / ENG</a:t>
              </a:r>
            </a:p>
          </p:txBody>
        </p:sp>
        <p:sp>
          <p:nvSpPr>
            <p:cNvPr id="22" name="TextBox 41">
              <a:extLst>
                <a:ext uri="{FF2B5EF4-FFF2-40B4-BE49-F238E27FC236}">
                  <a16:creationId xmlns:a16="http://schemas.microsoft.com/office/drawing/2014/main" id="{7426F5C6-A8B4-585D-3E0C-1B523BD5DB55}"/>
                </a:ext>
              </a:extLst>
            </p:cNvPr>
            <p:cNvSpPr txBox="1"/>
            <p:nvPr/>
          </p:nvSpPr>
          <p:spPr>
            <a:xfrm>
              <a:off x="2485617" y="4869954"/>
              <a:ext cx="1693081" cy="379409"/>
            </a:xfrm>
            <a:prstGeom prst="rect">
              <a:avLst/>
            </a:prstGeom>
          </p:spPr>
          <p:txBody>
            <a:bodyPr lIns="0" tIns="0" rIns="0" bIns="0" rtlCol="0" anchor="t">
              <a:spAutoFit/>
            </a:bodyPr>
            <a:lstStyle/>
            <a:p>
              <a:pPr algn="l">
                <a:lnSpc>
                  <a:spcPts val="1100"/>
                </a:lnSpc>
              </a:pPr>
              <a:r>
                <a:rPr lang="en-US" sz="928" b="1">
                  <a:solidFill>
                    <a:srgbClr val="494F5F"/>
                  </a:solidFill>
                  <a:latin typeface="Arimo Bold"/>
                  <a:ea typeface="Arimo Bold"/>
                  <a:cs typeface="Arimo Bold"/>
                  <a:sym typeface="Arimo Bold"/>
                </a:rPr>
                <a:t>3B Simülasyon </a:t>
              </a:r>
              <a:r>
                <a:rPr lang="en-US" sz="928">
                  <a:solidFill>
                    <a:srgbClr val="494F5F"/>
                  </a:solidFill>
                  <a:latin typeface="Arimo"/>
                  <a:ea typeface="Arimo"/>
                  <a:cs typeface="Arimo"/>
                  <a:sym typeface="Arimo"/>
                </a:rPr>
                <a:t>Panel arası mesafe: 5m</a:t>
              </a:r>
            </a:p>
          </p:txBody>
        </p:sp>
        <p:sp>
          <p:nvSpPr>
            <p:cNvPr id="23" name="TextBox 42">
              <a:extLst>
                <a:ext uri="{FF2B5EF4-FFF2-40B4-BE49-F238E27FC236}">
                  <a16:creationId xmlns:a16="http://schemas.microsoft.com/office/drawing/2014/main" id="{F39963E6-4DFD-AF1C-7164-F3B8C39C77ED}"/>
                </a:ext>
              </a:extLst>
            </p:cNvPr>
            <p:cNvSpPr txBox="1"/>
            <p:nvPr/>
          </p:nvSpPr>
          <p:spPr>
            <a:xfrm>
              <a:off x="4327296" y="5044941"/>
              <a:ext cx="1880402" cy="204421"/>
            </a:xfrm>
            <a:prstGeom prst="rect">
              <a:avLst/>
            </a:prstGeom>
          </p:spPr>
          <p:txBody>
            <a:bodyPr lIns="0" tIns="0" rIns="0" bIns="0" rtlCol="0" anchor="t">
              <a:spAutoFit/>
            </a:bodyPr>
            <a:lstStyle/>
            <a:p>
              <a:pPr algn="l">
                <a:lnSpc>
                  <a:spcPts val="1100"/>
                </a:lnSpc>
              </a:pPr>
              <a:r>
                <a:rPr lang="en-US" sz="928">
                  <a:solidFill>
                    <a:srgbClr val="494F5F"/>
                  </a:solidFill>
                  <a:latin typeface="Arimo"/>
                  <a:ea typeface="Arimo"/>
                  <a:cs typeface="Arimo"/>
                  <a:sym typeface="Arimo"/>
                </a:rPr>
                <a:t>Kurulacak Panel Sayısı:35</a:t>
              </a:r>
            </a:p>
          </p:txBody>
        </p:sp>
      </p:grpSp>
      <p:sp>
        <p:nvSpPr>
          <p:cNvPr id="30" name="TextBox 48">
            <a:extLst>
              <a:ext uri="{FF2B5EF4-FFF2-40B4-BE49-F238E27FC236}">
                <a16:creationId xmlns:a16="http://schemas.microsoft.com/office/drawing/2014/main" id="{43B07282-85D1-AA69-DEB7-C96DECE10674}"/>
              </a:ext>
            </a:extLst>
          </p:cNvPr>
          <p:cNvSpPr txBox="1"/>
          <p:nvPr/>
        </p:nvSpPr>
        <p:spPr>
          <a:xfrm>
            <a:off x="685800" y="1638300"/>
            <a:ext cx="12207240" cy="861774"/>
          </a:xfrm>
          <a:prstGeom prst="rect">
            <a:avLst/>
          </a:prstGeom>
        </p:spPr>
        <p:txBody>
          <a:bodyPr wrap="square" lIns="0" tIns="0" rIns="0" bIns="0" rtlCol="0" anchor="t">
            <a:spAutoFit/>
          </a:bodyPr>
          <a:lstStyle/>
          <a:p>
            <a:r>
              <a:rPr lang="en-US" sz="2800" dirty="0">
                <a:solidFill>
                  <a:schemeClr val="tx1">
                    <a:lumMod val="65000"/>
                    <a:lumOff val="35000"/>
                  </a:schemeClr>
                </a:solidFill>
              </a:rPr>
              <a:t>Spatial suitability · financial feasibility · simulation for </a:t>
            </a:r>
            <a:r>
              <a:rPr lang="en-US" sz="2800" dirty="0">
                <a:solidFill>
                  <a:schemeClr val="tx1">
                    <a:lumMod val="65000"/>
                    <a:lumOff val="35000"/>
                  </a:schemeClr>
                </a:solidFill>
                <a:latin typeface="DM Sans" pitchFamily="2" charset="0"/>
              </a:rPr>
              <a:t>Agri-PV</a:t>
            </a:r>
            <a:r>
              <a:rPr lang="en-US" sz="2800" dirty="0">
                <a:solidFill>
                  <a:schemeClr val="tx1">
                    <a:lumMod val="65000"/>
                    <a:lumOff val="35000"/>
                  </a:schemeClr>
                </a:solidFill>
              </a:rPr>
              <a:t> </a:t>
            </a:r>
          </a:p>
          <a:p>
            <a:r>
              <a:rPr lang="en-US" sz="2800" dirty="0">
                <a:solidFill>
                  <a:schemeClr val="tx1">
                    <a:lumMod val="65000"/>
                    <a:lumOff val="35000"/>
                  </a:schemeClr>
                </a:solidFill>
              </a:rPr>
              <a:t> in one interface</a:t>
            </a:r>
            <a:endParaRPr lang="en-US" sz="2500" spc="27" dirty="0">
              <a:solidFill>
                <a:schemeClr val="tx1">
                  <a:lumMod val="65000"/>
                  <a:lumOff val="35000"/>
                </a:schemeClr>
              </a:solidFill>
              <a:latin typeface="DM Sans"/>
              <a:ea typeface="DM Sans"/>
              <a:cs typeface="DM Sans"/>
              <a:sym typeface="DM Sans"/>
            </a:endParaRPr>
          </a:p>
        </p:txBody>
      </p:sp>
    </p:spTree>
    <p:extLst>
      <p:ext uri="{BB962C8B-B14F-4D97-AF65-F5344CB8AC3E}">
        <p14:creationId xmlns:p14="http://schemas.microsoft.com/office/powerpoint/2010/main" val="1546879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B80E8-556D-016D-BFC7-91ADF66BA20D}"/>
            </a:ext>
          </a:extLst>
        </p:cNvPr>
        <p:cNvGrpSpPr/>
        <p:nvPr/>
      </p:nvGrpSpPr>
      <p:grpSpPr>
        <a:xfrm>
          <a:off x="0" y="0"/>
          <a:ext cx="0" cy="0"/>
          <a:chOff x="0" y="0"/>
          <a:chExt cx="0" cy="0"/>
        </a:xfrm>
      </p:grpSpPr>
      <p:sp>
        <p:nvSpPr>
          <p:cNvPr id="5" name="Akış Çizelgesi: Öteki İşlem 4">
            <a:extLst>
              <a:ext uri="{FF2B5EF4-FFF2-40B4-BE49-F238E27FC236}">
                <a16:creationId xmlns:a16="http://schemas.microsoft.com/office/drawing/2014/main" id="{07EA5E49-FF49-BAB2-E230-3EACA1436D45}"/>
              </a:ext>
            </a:extLst>
          </p:cNvPr>
          <p:cNvSpPr/>
          <p:nvPr/>
        </p:nvSpPr>
        <p:spPr>
          <a:xfrm>
            <a:off x="13792200" y="1104900"/>
            <a:ext cx="3657600" cy="8077200"/>
          </a:xfrm>
          <a:prstGeom prst="flowChartAlternateProcess">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Tartalom helye 2">
            <a:extLst>
              <a:ext uri="{FF2B5EF4-FFF2-40B4-BE49-F238E27FC236}">
                <a16:creationId xmlns:a16="http://schemas.microsoft.com/office/drawing/2014/main" id="{31F0DDE0-5132-02F8-CB7C-8F231816A1DA}"/>
              </a:ext>
            </a:extLst>
          </p:cNvPr>
          <p:cNvSpPr txBox="1">
            <a:spLocks/>
          </p:cNvSpPr>
          <p:nvPr/>
        </p:nvSpPr>
        <p:spPr>
          <a:xfrm>
            <a:off x="1236785" y="3929538"/>
            <a:ext cx="4175760" cy="410956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200" b="1" dirty="0">
                <a:latin typeface="DM Sans" pitchFamily="2" charset="0"/>
              </a:rPr>
              <a:t>KEY FEATURES</a:t>
            </a:r>
            <a:r>
              <a:rPr lang="hu-HU" sz="2200" b="1" dirty="0">
                <a:latin typeface="DM Sans" pitchFamily="2" charset="0"/>
              </a:rPr>
              <a:t>: </a:t>
            </a:r>
          </a:p>
          <a:p>
            <a:r>
              <a:rPr lang="en-US" sz="2200" dirty="0">
                <a:latin typeface="DM Sans" pitchFamily="2" charset="0"/>
              </a:rPr>
              <a:t>The AI-based control for cleaning outer surfaces with drones combines autonomous flight, perception (computer vision or LiDAR), and interaction with surfaces.</a:t>
            </a:r>
          </a:p>
          <a:p>
            <a:pPr marL="0" indent="0">
              <a:buNone/>
            </a:pPr>
            <a:r>
              <a:rPr lang="en-US" sz="2200" dirty="0">
                <a:latin typeface="DM Sans" pitchFamily="2" charset="0"/>
              </a:rPr>
              <a:t> </a:t>
            </a:r>
          </a:p>
          <a:p>
            <a:r>
              <a:rPr lang="en-US" sz="2200" dirty="0">
                <a:latin typeface="DM Sans" pitchFamily="2" charset="0"/>
              </a:rPr>
              <a:t>This requires precise control, robust obstacle avoidance, and potentially some form of manipulation or surface tracking. </a:t>
            </a:r>
          </a:p>
          <a:p>
            <a:endParaRPr lang="hu-HU" sz="2200" dirty="0">
              <a:latin typeface="DM Sans" pitchFamily="2" charset="0"/>
            </a:endParaRPr>
          </a:p>
        </p:txBody>
      </p:sp>
      <p:sp>
        <p:nvSpPr>
          <p:cNvPr id="3" name="Tartalom helye 2">
            <a:extLst>
              <a:ext uri="{FF2B5EF4-FFF2-40B4-BE49-F238E27FC236}">
                <a16:creationId xmlns:a16="http://schemas.microsoft.com/office/drawing/2014/main" id="{FEDC872E-BEEE-0749-6FCE-6E4810C0464E}"/>
              </a:ext>
            </a:extLst>
          </p:cNvPr>
          <p:cNvSpPr txBox="1">
            <a:spLocks/>
          </p:cNvSpPr>
          <p:nvPr/>
        </p:nvSpPr>
        <p:spPr>
          <a:xfrm>
            <a:off x="6586025" y="3924300"/>
            <a:ext cx="5715000" cy="34999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GB" sz="2200" b="1" dirty="0">
                <a:latin typeface="DM Sans" pitchFamily="2" charset="0"/>
              </a:rPr>
              <a:t>PROJECT TASKS:</a:t>
            </a:r>
          </a:p>
          <a:p>
            <a:pPr marL="803275" indent="-265113" fontAlgn="base"/>
            <a:r>
              <a:rPr lang="en-GB" sz="2200" dirty="0">
                <a:latin typeface="DM Sans" pitchFamily="2" charset="0"/>
              </a:rPr>
              <a:t>Analyses of system concept</a:t>
            </a:r>
            <a:r>
              <a:rPr lang="hu-HU" sz="2200" dirty="0">
                <a:latin typeface="DM Sans" pitchFamily="2" charset="0"/>
              </a:rPr>
              <a:t> and </a:t>
            </a:r>
            <a:r>
              <a:rPr lang="en-GB" sz="2200" dirty="0">
                <a:latin typeface="DM Sans" pitchFamily="2" charset="0"/>
              </a:rPr>
              <a:t>existing solutions </a:t>
            </a:r>
          </a:p>
          <a:p>
            <a:pPr marL="803275" indent="-265113" fontAlgn="base"/>
            <a:r>
              <a:rPr lang="en-GB" sz="2200" dirty="0">
                <a:latin typeface="DM Sans" pitchFamily="2" charset="0"/>
              </a:rPr>
              <a:t>Define data/control model/protocols </a:t>
            </a:r>
          </a:p>
          <a:p>
            <a:pPr marL="803275" indent="-265113" fontAlgn="base"/>
            <a:r>
              <a:rPr lang="en-GB" sz="2200" dirty="0">
                <a:latin typeface="DM Sans" pitchFamily="2" charset="0"/>
              </a:rPr>
              <a:t>System Design </a:t>
            </a:r>
          </a:p>
          <a:p>
            <a:pPr marL="803275" indent="-265113" fontAlgn="base"/>
            <a:r>
              <a:rPr lang="en-GB" sz="2200" dirty="0">
                <a:latin typeface="DM Sans" pitchFamily="2" charset="0"/>
              </a:rPr>
              <a:t>Modelling PoC </a:t>
            </a:r>
          </a:p>
          <a:p>
            <a:pPr marL="803275" indent="-265113" fontAlgn="base"/>
            <a:r>
              <a:rPr lang="en-GB" sz="2200" dirty="0">
                <a:latin typeface="DM Sans" pitchFamily="2" charset="0"/>
              </a:rPr>
              <a:t>System design/SW, HW, NT communication - ready </a:t>
            </a:r>
          </a:p>
          <a:p>
            <a:pPr marL="803275" indent="-265113" fontAlgn="base"/>
            <a:r>
              <a:rPr lang="en-GB" sz="2200" dirty="0">
                <a:latin typeface="DM Sans" pitchFamily="2" charset="0"/>
              </a:rPr>
              <a:t>HW prototyping: drone, cleaning equipment - ready </a:t>
            </a:r>
          </a:p>
          <a:p>
            <a:pPr marL="803275" indent="-265113" fontAlgn="base"/>
            <a:r>
              <a:rPr lang="en-GB" sz="2200" dirty="0">
                <a:latin typeface="DM Sans" pitchFamily="2" charset="0"/>
              </a:rPr>
              <a:t>SW implementation</a:t>
            </a:r>
            <a:r>
              <a:rPr lang="hu-HU" sz="2200" dirty="0">
                <a:latin typeface="DM Sans" pitchFamily="2" charset="0"/>
              </a:rPr>
              <a:t>, </a:t>
            </a:r>
            <a:r>
              <a:rPr lang="en-GB" sz="2200" dirty="0">
                <a:latin typeface="DM Sans" pitchFamily="2" charset="0"/>
              </a:rPr>
              <a:t>functional test</a:t>
            </a:r>
          </a:p>
          <a:p>
            <a:pPr marL="803275" indent="-265113" fontAlgn="base"/>
            <a:r>
              <a:rPr lang="en-GB" sz="2200" dirty="0">
                <a:latin typeface="DM Sans" pitchFamily="2" charset="0"/>
              </a:rPr>
              <a:t>System Integration </a:t>
            </a:r>
            <a:r>
              <a:rPr lang="hu-HU" sz="2200" dirty="0">
                <a:latin typeface="DM Sans" pitchFamily="2" charset="0"/>
              </a:rPr>
              <a:t>and s</a:t>
            </a:r>
            <a:r>
              <a:rPr lang="en-GB" sz="2200" dirty="0" err="1">
                <a:latin typeface="DM Sans" pitchFamily="2" charset="0"/>
              </a:rPr>
              <a:t>ystem</a:t>
            </a:r>
            <a:r>
              <a:rPr lang="en-GB" sz="2200" dirty="0">
                <a:latin typeface="DM Sans" pitchFamily="2" charset="0"/>
              </a:rPr>
              <a:t> test </a:t>
            </a:r>
          </a:p>
          <a:p>
            <a:endParaRPr lang="hu-HU" sz="2200" dirty="0">
              <a:latin typeface="DM Sans" pitchFamily="2" charset="0"/>
            </a:endParaRPr>
          </a:p>
        </p:txBody>
      </p:sp>
      <p:sp>
        <p:nvSpPr>
          <p:cNvPr id="4" name="Szövegdoboz 5">
            <a:extLst>
              <a:ext uri="{FF2B5EF4-FFF2-40B4-BE49-F238E27FC236}">
                <a16:creationId xmlns:a16="http://schemas.microsoft.com/office/drawing/2014/main" id="{AE5D589B-AFC7-FBCC-1438-AC341ADEF077}"/>
              </a:ext>
            </a:extLst>
          </p:cNvPr>
          <p:cNvSpPr txBox="1"/>
          <p:nvPr/>
        </p:nvSpPr>
        <p:spPr>
          <a:xfrm>
            <a:off x="14053625" y="1409700"/>
            <a:ext cx="2971800" cy="6832640"/>
          </a:xfrm>
          <a:prstGeom prst="rect">
            <a:avLst/>
          </a:prstGeom>
          <a:noFill/>
        </p:spPr>
        <p:txBody>
          <a:bodyPr wrap="square">
            <a:spAutoFit/>
          </a:bodyPr>
          <a:lstStyle/>
          <a:p>
            <a:r>
              <a:rPr lang="en-US" sz="3200" b="1" dirty="0">
                <a:latin typeface="DM Sans" pitchFamily="2" charset="0"/>
              </a:rPr>
              <a:t>PARTNERS SOUGHT</a:t>
            </a:r>
          </a:p>
          <a:p>
            <a:r>
              <a:rPr lang="en-US" sz="2200" dirty="0">
                <a:solidFill>
                  <a:schemeClr val="tx1">
                    <a:lumMod val="65000"/>
                    <a:lumOff val="35000"/>
                  </a:schemeClr>
                </a:solidFill>
                <a:latin typeface="DM Sans" pitchFamily="2" charset="0"/>
              </a:rPr>
              <a:t>We are looking for partners with </a:t>
            </a:r>
          </a:p>
          <a:p>
            <a:pPr marL="342900" indent="-342900">
              <a:buFont typeface="Arial" panose="020B0604020202020204" pitchFamily="34" charset="0"/>
              <a:buChar char="•"/>
            </a:pPr>
            <a:endParaRPr lang="hu-HU" sz="2200" dirty="0">
              <a:latin typeface="DM Sans" pitchFamily="2" charset="0"/>
            </a:endParaRPr>
          </a:p>
          <a:p>
            <a:pPr marL="342900" indent="-342900">
              <a:buFont typeface="Arial" panose="020B0604020202020204" pitchFamily="34" charset="0"/>
              <a:buChar char="•"/>
            </a:pPr>
            <a:r>
              <a:rPr lang="en-US" sz="2200" b="1" dirty="0">
                <a:latin typeface="DM Sans" pitchFamily="2" charset="0"/>
              </a:rPr>
              <a:t>software development </a:t>
            </a:r>
            <a:r>
              <a:rPr lang="en-US" sz="2200" dirty="0">
                <a:latin typeface="DM Sans" pitchFamily="2" charset="0"/>
              </a:rPr>
              <a:t>competencies to establish the  precision </a:t>
            </a:r>
            <a:r>
              <a:rPr lang="en-US" sz="2200" b="1" dirty="0">
                <a:latin typeface="DM Sans" pitchFamily="2" charset="0"/>
              </a:rPr>
              <a:t>AI cleaning feature</a:t>
            </a:r>
            <a:r>
              <a:rPr lang="hu-HU" sz="2200" dirty="0">
                <a:latin typeface="DM Sans" pitchFamily="2" charset="0"/>
              </a:rPr>
              <a:t>;</a:t>
            </a:r>
            <a:r>
              <a:rPr lang="en-US" sz="2200" dirty="0">
                <a:latin typeface="DM Sans" pitchFamily="2" charset="0"/>
              </a:rPr>
              <a:t> </a:t>
            </a:r>
          </a:p>
          <a:p>
            <a:pPr marL="342900" indent="-342900">
              <a:buFont typeface="Arial" panose="020B0604020202020204" pitchFamily="34" charset="0"/>
              <a:buChar char="•"/>
            </a:pPr>
            <a:endParaRPr lang="hu-HU" sz="2200" dirty="0">
              <a:latin typeface="DM Sans" pitchFamily="2" charset="0"/>
            </a:endParaRPr>
          </a:p>
          <a:p>
            <a:pPr marL="342900" indent="-342900">
              <a:buFont typeface="Arial" panose="020B0604020202020204" pitchFamily="34" charset="0"/>
              <a:buChar char="•"/>
            </a:pPr>
            <a:r>
              <a:rPr lang="en-US" sz="2200" b="1" dirty="0">
                <a:latin typeface="DM Sans" pitchFamily="2" charset="0"/>
              </a:rPr>
              <a:t>hardware competencies </a:t>
            </a:r>
            <a:r>
              <a:rPr lang="en-US" sz="2200" dirty="0">
                <a:latin typeface="DM Sans" pitchFamily="2" charset="0"/>
              </a:rPr>
              <a:t>for prototyping the </a:t>
            </a:r>
            <a:r>
              <a:rPr lang="en-US" sz="2200" b="1" dirty="0">
                <a:latin typeface="DM Sans" pitchFamily="2" charset="0"/>
              </a:rPr>
              <a:t>high-pressure precision cleaning technology.</a:t>
            </a:r>
          </a:p>
        </p:txBody>
      </p:sp>
      <p:sp>
        <p:nvSpPr>
          <p:cNvPr id="6" name="TextBox 5">
            <a:extLst>
              <a:ext uri="{FF2B5EF4-FFF2-40B4-BE49-F238E27FC236}">
                <a16:creationId xmlns:a16="http://schemas.microsoft.com/office/drawing/2014/main" id="{7F79BDB8-D9B2-47A6-C5FA-55592EF96C6B}"/>
              </a:ext>
            </a:extLst>
          </p:cNvPr>
          <p:cNvSpPr txBox="1"/>
          <p:nvPr/>
        </p:nvSpPr>
        <p:spPr>
          <a:xfrm>
            <a:off x="-1676400" y="342900"/>
            <a:ext cx="11468896" cy="1281761"/>
          </a:xfrm>
          <a:prstGeom prst="rect">
            <a:avLst/>
          </a:prstGeom>
        </p:spPr>
        <p:txBody>
          <a:bodyPr wrap="square" lIns="0" tIns="0" rIns="0" bIns="0" rtlCol="0" anchor="t">
            <a:spAutoFit/>
          </a:bodyPr>
          <a:lstStyle/>
          <a:p>
            <a:pPr algn="ctr">
              <a:lnSpc>
                <a:spcPts val="10918"/>
              </a:lnSpc>
            </a:pPr>
            <a:r>
              <a:rPr lang="en-US" sz="6500" b="1" spc="-701" dirty="0">
                <a:solidFill>
                  <a:srgbClr val="1C2120"/>
                </a:solidFill>
                <a:latin typeface="Poppins Semi-Bold"/>
                <a:ea typeface="Poppins Semi-Bold"/>
                <a:cs typeface="Poppins Semi-Bold"/>
                <a:sym typeface="Poppins Semi-Bold"/>
              </a:rPr>
              <a:t>SOLIDRONE</a:t>
            </a:r>
          </a:p>
        </p:txBody>
      </p:sp>
      <p:sp>
        <p:nvSpPr>
          <p:cNvPr id="7" name="TextBox 6">
            <a:extLst>
              <a:ext uri="{FF2B5EF4-FFF2-40B4-BE49-F238E27FC236}">
                <a16:creationId xmlns:a16="http://schemas.microsoft.com/office/drawing/2014/main" id="{F335AE94-B303-BE9F-0A5B-3C6ED9B1D18D}"/>
              </a:ext>
            </a:extLst>
          </p:cNvPr>
          <p:cNvSpPr txBox="1"/>
          <p:nvPr/>
        </p:nvSpPr>
        <p:spPr>
          <a:xfrm>
            <a:off x="1252025" y="1548760"/>
            <a:ext cx="5821680" cy="1015663"/>
          </a:xfrm>
          <a:prstGeom prst="rect">
            <a:avLst/>
          </a:prstGeom>
        </p:spPr>
        <p:txBody>
          <a:bodyPr wrap="square" lIns="0" tIns="0" rIns="0" bIns="0" rtlCol="0" anchor="t">
            <a:spAutoFit/>
          </a:bodyPr>
          <a:lstStyle/>
          <a:p>
            <a:pPr algn="ctr"/>
            <a:r>
              <a:rPr lang="hu-HU" sz="2200" spc="-66" dirty="0">
                <a:solidFill>
                  <a:srgbClr val="1C2120"/>
                </a:solidFill>
                <a:latin typeface="Poppins"/>
                <a:ea typeface="Poppins"/>
                <a:cs typeface="Poppins"/>
                <a:sym typeface="Poppins"/>
              </a:rPr>
              <a:t>ADVANCED </a:t>
            </a:r>
            <a:r>
              <a:rPr lang="en-US" sz="2200" spc="-66" dirty="0">
                <a:solidFill>
                  <a:srgbClr val="1C2120"/>
                </a:solidFill>
                <a:latin typeface="Poppins"/>
                <a:ea typeface="Poppins"/>
                <a:cs typeface="Poppins"/>
                <a:sym typeface="Poppins"/>
              </a:rPr>
              <a:t>AI-</a:t>
            </a:r>
            <a:r>
              <a:rPr lang="hu-HU" sz="2200" spc="-66" dirty="0">
                <a:solidFill>
                  <a:srgbClr val="1C2120"/>
                </a:solidFill>
                <a:latin typeface="Poppins"/>
                <a:ea typeface="Poppins"/>
                <a:cs typeface="Poppins"/>
                <a:sym typeface="Poppins"/>
              </a:rPr>
              <a:t>BASED SOLUTION FOR AUTONOMOUS DRONE </a:t>
            </a:r>
            <a:r>
              <a:rPr lang="en-US" sz="2200" spc="-66" dirty="0">
                <a:solidFill>
                  <a:srgbClr val="1C2120"/>
                </a:solidFill>
                <a:latin typeface="Poppins"/>
                <a:ea typeface="Poppins"/>
                <a:cs typeface="Poppins"/>
                <a:sym typeface="Poppins"/>
              </a:rPr>
              <a:t>CLEANING</a:t>
            </a:r>
            <a:r>
              <a:rPr lang="hu-HU" sz="2200" spc="-66" dirty="0">
                <a:solidFill>
                  <a:srgbClr val="1C2120"/>
                </a:solidFill>
                <a:latin typeface="Poppins"/>
                <a:ea typeface="Poppins"/>
                <a:cs typeface="Poppins"/>
                <a:sym typeface="Poppins"/>
              </a:rPr>
              <a:t> OF </a:t>
            </a:r>
          </a:p>
          <a:p>
            <a:pPr algn="ctr"/>
            <a:r>
              <a:rPr lang="hu-HU" sz="2200" spc="-66" dirty="0">
                <a:solidFill>
                  <a:srgbClr val="1C2120"/>
                </a:solidFill>
                <a:latin typeface="Poppins"/>
                <a:ea typeface="Poppins"/>
                <a:cs typeface="Poppins"/>
                <a:sym typeface="Poppins"/>
              </a:rPr>
              <a:t>SOLAR SYSTEMS</a:t>
            </a:r>
            <a:endParaRPr lang="en-US" sz="2200" spc="-66" dirty="0">
              <a:solidFill>
                <a:srgbClr val="1C2120"/>
              </a:solidFill>
              <a:latin typeface="Poppins"/>
              <a:ea typeface="Poppins"/>
              <a:cs typeface="Poppins"/>
              <a:sym typeface="Poppins"/>
            </a:endParaRPr>
          </a:p>
        </p:txBody>
      </p:sp>
      <p:grpSp>
        <p:nvGrpSpPr>
          <p:cNvPr id="14" name="Grup 13">
            <a:extLst>
              <a:ext uri="{FF2B5EF4-FFF2-40B4-BE49-F238E27FC236}">
                <a16:creationId xmlns:a16="http://schemas.microsoft.com/office/drawing/2014/main" id="{89B7CC67-E76E-90AD-C952-A098321F987A}"/>
              </a:ext>
            </a:extLst>
          </p:cNvPr>
          <p:cNvGrpSpPr/>
          <p:nvPr/>
        </p:nvGrpSpPr>
        <p:grpSpPr>
          <a:xfrm>
            <a:off x="6934200" y="495300"/>
            <a:ext cx="5948872" cy="2970801"/>
            <a:chOff x="6950169" y="571500"/>
            <a:chExt cx="4038664" cy="2060875"/>
          </a:xfrm>
        </p:grpSpPr>
        <p:sp>
          <p:nvSpPr>
            <p:cNvPr id="8" name="TextBox 8">
              <a:extLst>
                <a:ext uri="{FF2B5EF4-FFF2-40B4-BE49-F238E27FC236}">
                  <a16:creationId xmlns:a16="http://schemas.microsoft.com/office/drawing/2014/main" id="{A0881161-C876-9988-561B-B05A3FDE8911}"/>
                </a:ext>
              </a:extLst>
            </p:cNvPr>
            <p:cNvSpPr txBox="1"/>
            <p:nvPr/>
          </p:nvSpPr>
          <p:spPr>
            <a:xfrm>
              <a:off x="7364024" y="1628714"/>
              <a:ext cx="3444240" cy="369332"/>
            </a:xfrm>
            <a:prstGeom prst="rect">
              <a:avLst/>
            </a:prstGeom>
            <a:noFill/>
          </p:spPr>
          <p:txBody>
            <a:bodyPr wrap="square" rtlCol="0">
              <a:spAutoFit/>
            </a:bodyPr>
            <a:lstStyle/>
            <a:p>
              <a:r>
                <a:rPr lang="en-US" b="1" dirty="0">
                  <a:latin typeface="Cambria" panose="02040503050406030204" pitchFamily="18" charset="0"/>
                  <a:ea typeface="Cambria" panose="02040503050406030204" pitchFamily="18" charset="0"/>
                  <a:cs typeface="Times New Roman" panose="02020603050405020304" pitchFamily="18" charset="0"/>
                </a:rPr>
                <a:t>DRONE</a:t>
              </a:r>
              <a:endParaRPr lang="en-BE" b="1" dirty="0">
                <a:latin typeface="Cambria" panose="02040503050406030204" pitchFamily="18" charset="0"/>
                <a:ea typeface="Cambria" panose="020405030504060302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556E631E-37F5-06C4-5339-7AD6B53FD5D8}"/>
                </a:ext>
              </a:extLst>
            </p:cNvPr>
            <p:cNvSpPr txBox="1"/>
            <p:nvPr/>
          </p:nvSpPr>
          <p:spPr>
            <a:xfrm>
              <a:off x="6950169" y="2263043"/>
              <a:ext cx="4038664" cy="369332"/>
            </a:xfrm>
            <a:prstGeom prst="rect">
              <a:avLst/>
            </a:prstGeom>
            <a:noFill/>
          </p:spPr>
          <p:txBody>
            <a:bodyPr wrap="square" rtlCol="0">
              <a:spAutoFit/>
            </a:bodyPr>
            <a:lstStyle/>
            <a:p>
              <a:pPr algn="ctr"/>
              <a:r>
                <a:rPr lang="en-US" b="1" dirty="0">
                  <a:latin typeface="Cambria" panose="02040503050406030204" pitchFamily="18" charset="0"/>
                  <a:ea typeface="Cambria" panose="02040503050406030204" pitchFamily="18" charset="0"/>
                  <a:cs typeface="Times New Roman" panose="02020603050405020304" pitchFamily="18" charset="0"/>
                </a:rPr>
                <a:t>SPRAY</a:t>
              </a:r>
              <a:endParaRPr lang="en-BE" b="1" dirty="0">
                <a:latin typeface="Cambria" panose="02040503050406030204" pitchFamily="18" charset="0"/>
                <a:ea typeface="Cambria" panose="02040503050406030204" pitchFamily="18" charset="0"/>
                <a:cs typeface="Times New Roman" panose="02020603050405020304" pitchFamily="18" charset="0"/>
              </a:endParaRPr>
            </a:p>
          </p:txBody>
        </p:sp>
        <p:sp>
          <p:nvSpPr>
            <p:cNvPr id="10" name="TextBox 8">
              <a:extLst>
                <a:ext uri="{FF2B5EF4-FFF2-40B4-BE49-F238E27FC236}">
                  <a16:creationId xmlns:a16="http://schemas.microsoft.com/office/drawing/2014/main" id="{76021639-AD94-6148-E664-89F936E87F4D}"/>
                </a:ext>
              </a:extLst>
            </p:cNvPr>
            <p:cNvSpPr txBox="1"/>
            <p:nvPr/>
          </p:nvSpPr>
          <p:spPr>
            <a:xfrm>
              <a:off x="10209276" y="1628714"/>
              <a:ext cx="734774" cy="369332"/>
            </a:xfrm>
            <a:prstGeom prst="rect">
              <a:avLst/>
            </a:prstGeom>
            <a:noFill/>
          </p:spPr>
          <p:txBody>
            <a:bodyPr wrap="square" rtlCol="0">
              <a:spAutoFit/>
            </a:bodyPr>
            <a:lstStyle/>
            <a:p>
              <a:r>
                <a:rPr lang="en-US" b="1" dirty="0">
                  <a:latin typeface="Cambria" panose="02040503050406030204" pitchFamily="18" charset="0"/>
                  <a:ea typeface="Cambria" panose="02040503050406030204" pitchFamily="18" charset="0"/>
                  <a:cs typeface="Times New Roman" panose="02020603050405020304" pitchFamily="18" charset="0"/>
                </a:rPr>
                <a:t>PV</a:t>
              </a:r>
              <a:endParaRPr lang="en-BE" b="1" dirty="0">
                <a:latin typeface="Cambria" panose="02040503050406030204" pitchFamily="18" charset="0"/>
                <a:ea typeface="Cambria" panose="02040503050406030204" pitchFamily="18" charset="0"/>
                <a:cs typeface="Times New Roman" panose="02020603050405020304" pitchFamily="18" charset="0"/>
              </a:endParaRPr>
            </a:p>
          </p:txBody>
        </p:sp>
        <p:pic>
          <p:nvPicPr>
            <p:cNvPr id="11" name="Resim 10" descr="çizgi film, ekran görüntüsü, gece, ay içeren bir resim&#10;&#10;Yapay zeka tarafından oluşturulmuş içerik yanlış olabilir.">
              <a:extLst>
                <a:ext uri="{FF2B5EF4-FFF2-40B4-BE49-F238E27FC236}">
                  <a16:creationId xmlns:a16="http://schemas.microsoft.com/office/drawing/2014/main" id="{A42E92EF-B470-79CB-997C-A6D81B1488FF}"/>
                </a:ext>
              </a:extLst>
            </p:cNvPr>
            <p:cNvPicPr>
              <a:picLocks noChangeAspect="1"/>
            </p:cNvPicPr>
            <p:nvPr/>
          </p:nvPicPr>
          <p:blipFill>
            <a:blip r:embed="rId2">
              <a:extLst>
                <a:ext uri="{28A0092B-C50C-407E-A947-70E740481C1C}">
                  <a14:useLocalDpi xmlns:a14="http://schemas.microsoft.com/office/drawing/2010/main" val="0"/>
                </a:ext>
              </a:extLst>
            </a:blip>
            <a:srcRect l="19603" t="33081" r="59943" b="32071"/>
            <a:stretch>
              <a:fillRect/>
            </a:stretch>
          </p:blipFill>
          <p:spPr>
            <a:xfrm>
              <a:off x="7105364" y="571500"/>
              <a:ext cx="1145878" cy="1098133"/>
            </a:xfrm>
            <a:prstGeom prst="rect">
              <a:avLst/>
            </a:prstGeom>
          </p:spPr>
        </p:pic>
        <p:pic>
          <p:nvPicPr>
            <p:cNvPr id="12" name="Resim 11" descr="çizgi film, ekran görüntüsü, gece, ay içeren bir resim&#10;&#10;Yapay zeka tarafından oluşturulmuş içerik yanlış olabilir.">
              <a:extLst>
                <a:ext uri="{FF2B5EF4-FFF2-40B4-BE49-F238E27FC236}">
                  <a16:creationId xmlns:a16="http://schemas.microsoft.com/office/drawing/2014/main" id="{5770C42A-E35B-93C0-C061-4AC8C105ED1E}"/>
                </a:ext>
              </a:extLst>
            </p:cNvPr>
            <p:cNvPicPr>
              <a:picLocks noChangeAspect="1"/>
            </p:cNvPicPr>
            <p:nvPr/>
          </p:nvPicPr>
          <p:blipFill>
            <a:blip r:embed="rId2">
              <a:extLst>
                <a:ext uri="{28A0092B-C50C-407E-A947-70E740481C1C}">
                  <a14:useLocalDpi xmlns:a14="http://schemas.microsoft.com/office/drawing/2010/main" val="0"/>
                </a:ext>
              </a:extLst>
            </a:blip>
            <a:srcRect l="40057" t="33891" r="39489" b="29998"/>
            <a:stretch>
              <a:fillRect/>
            </a:stretch>
          </p:blipFill>
          <p:spPr>
            <a:xfrm>
              <a:off x="8389048" y="1221822"/>
              <a:ext cx="1145877" cy="1137920"/>
            </a:xfrm>
            <a:prstGeom prst="rect">
              <a:avLst/>
            </a:prstGeom>
          </p:spPr>
        </p:pic>
        <p:pic>
          <p:nvPicPr>
            <p:cNvPr id="13" name="Resim 12" descr="çizgi film, ekran görüntüsü, gece, ay içeren bir resim&#10;&#10;Yapay zeka tarafından oluşturulmuş içerik yanlış olabilir.">
              <a:extLst>
                <a:ext uri="{FF2B5EF4-FFF2-40B4-BE49-F238E27FC236}">
                  <a16:creationId xmlns:a16="http://schemas.microsoft.com/office/drawing/2014/main" id="{10D5DAFC-5F27-2CEB-7572-86388C898E79}"/>
                </a:ext>
              </a:extLst>
            </p:cNvPr>
            <p:cNvPicPr>
              <a:picLocks noChangeAspect="1"/>
            </p:cNvPicPr>
            <p:nvPr/>
          </p:nvPicPr>
          <p:blipFill>
            <a:blip r:embed="rId2">
              <a:extLst>
                <a:ext uri="{28A0092B-C50C-407E-A947-70E740481C1C}">
                  <a14:useLocalDpi xmlns:a14="http://schemas.microsoft.com/office/drawing/2010/main" val="0"/>
                </a:ext>
              </a:extLst>
            </a:blip>
            <a:srcRect l="60966" t="34166" r="19915" b="31238"/>
            <a:stretch>
              <a:fillRect/>
            </a:stretch>
          </p:blipFill>
          <p:spPr>
            <a:xfrm>
              <a:off x="9847153" y="571500"/>
              <a:ext cx="1071117" cy="1090175"/>
            </a:xfrm>
            <a:prstGeom prst="rect">
              <a:avLst/>
            </a:prstGeom>
          </p:spPr>
        </p:pic>
      </p:grpSp>
      <p:sp>
        <p:nvSpPr>
          <p:cNvPr id="15" name="Artı 14">
            <a:extLst>
              <a:ext uri="{FF2B5EF4-FFF2-40B4-BE49-F238E27FC236}">
                <a16:creationId xmlns:a16="http://schemas.microsoft.com/office/drawing/2014/main" id="{E9E92399-4932-5806-40B4-01829B267395}"/>
              </a:ext>
            </a:extLst>
          </p:cNvPr>
          <p:cNvSpPr/>
          <p:nvPr/>
        </p:nvSpPr>
        <p:spPr>
          <a:xfrm>
            <a:off x="8763000" y="1714500"/>
            <a:ext cx="304800" cy="304800"/>
          </a:xfrm>
          <a:prstGeom prst="plus">
            <a:avLst>
              <a:gd name="adj" fmla="val 37500"/>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tr-TR"/>
          </a:p>
        </p:txBody>
      </p:sp>
      <p:sp>
        <p:nvSpPr>
          <p:cNvPr id="16" name="Artı 15">
            <a:extLst>
              <a:ext uri="{FF2B5EF4-FFF2-40B4-BE49-F238E27FC236}">
                <a16:creationId xmlns:a16="http://schemas.microsoft.com/office/drawing/2014/main" id="{90CD1B2B-E040-D9B0-838E-8D8D9483D5BE}"/>
              </a:ext>
            </a:extLst>
          </p:cNvPr>
          <p:cNvSpPr/>
          <p:nvPr/>
        </p:nvSpPr>
        <p:spPr>
          <a:xfrm>
            <a:off x="10820400" y="1714500"/>
            <a:ext cx="304800" cy="304800"/>
          </a:xfrm>
          <a:prstGeom prst="plus">
            <a:avLst>
              <a:gd name="adj" fmla="val 37500"/>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4363324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1486</TotalTime>
  <Words>744</Words>
  <Application>Microsoft Office PowerPoint</Application>
  <PresentationFormat>Egyéni</PresentationFormat>
  <Paragraphs>154</Paragraphs>
  <Slides>5</Slides>
  <Notes>0</Notes>
  <HiddenSlides>0</HiddenSlides>
  <MMClips>0</MMClips>
  <ScaleCrop>false</ScaleCrop>
  <HeadingPairs>
    <vt:vector size="6" baseType="variant">
      <vt:variant>
        <vt:lpstr>Használt betűtípusok</vt:lpstr>
      </vt:variant>
      <vt:variant>
        <vt:i4>9</vt:i4>
      </vt:variant>
      <vt:variant>
        <vt:lpstr>Téma</vt:lpstr>
      </vt:variant>
      <vt:variant>
        <vt:i4>1</vt:i4>
      </vt:variant>
      <vt:variant>
        <vt:lpstr>Diacímek</vt:lpstr>
      </vt:variant>
      <vt:variant>
        <vt:i4>5</vt:i4>
      </vt:variant>
    </vt:vector>
  </HeadingPairs>
  <TitlesOfParts>
    <vt:vector size="15" baseType="lpstr">
      <vt:lpstr>Calibri</vt:lpstr>
      <vt:lpstr>Arial</vt:lpstr>
      <vt:lpstr>Arimo</vt:lpstr>
      <vt:lpstr>DM Sans</vt:lpstr>
      <vt:lpstr>Poppins</vt:lpstr>
      <vt:lpstr>Arimo Bold</vt:lpstr>
      <vt:lpstr>Codec Pro Bold</vt:lpstr>
      <vt:lpstr>Poppins Semi-Bold</vt:lpstr>
      <vt:lpstr>Cambria</vt:lpstr>
      <vt:lpstr>Office Theme</vt:lpstr>
      <vt:lpstr>PowerPoint-bemutató</vt:lpstr>
      <vt:lpstr>PowerPoint-bemutató</vt:lpstr>
      <vt:lpstr>PowerPoint-bemutató</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Solar Radiation 2. Aspect 3. Slope 4. Land Use Type 5. Land Capability Class 6. Proximity to Roads 7. Proximity to Water Sources 8. Distance from Electrical Grid 9. Environmental Constraints 10. Parcel Size and Shape</dc:title>
  <dc:creator>Gülce</dc:creator>
  <cp:lastModifiedBy>Vörösmezei Angéla</cp:lastModifiedBy>
  <cp:revision>8</cp:revision>
  <dcterms:created xsi:type="dcterms:W3CDTF">2006-08-16T00:00:00Z</dcterms:created>
  <dcterms:modified xsi:type="dcterms:W3CDTF">2025-09-25T11:10:17Z</dcterms:modified>
  <dc:identifier>DAGzNrSZ6fw</dc:identifier>
</cp:coreProperties>
</file>