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4660"/>
  </p:normalViewPr>
  <p:slideViewPr>
    <p:cSldViewPr snapToGrid="0">
      <p:cViewPr varScale="1">
        <p:scale>
          <a:sx n="82" d="100"/>
          <a:sy n="82" d="100"/>
        </p:scale>
        <p:origin x="672" y="62"/>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x-non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F4F0F7F-C471-40FF-BA05-CAAD58FC14F4}" type="datetimeFigureOut">
              <a:rPr lang="x-none" smtClean="0"/>
              <a:t>25.09.2025</a:t>
            </a:fld>
            <a:endParaRPr lang="x-non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x-non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x-non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00BE6B8-B286-41E4-BAE4-D25FE28111D4}" type="slidenum">
              <a:rPr lang="x-none" smtClean="0"/>
              <a:t>‹#›</a:t>
            </a:fld>
            <a:endParaRPr lang="x-none"/>
          </a:p>
        </p:txBody>
      </p:sp>
    </p:spTree>
    <p:extLst>
      <p:ext uri="{BB962C8B-B14F-4D97-AF65-F5344CB8AC3E}">
        <p14:creationId xmlns:p14="http://schemas.microsoft.com/office/powerpoint/2010/main" val="1322668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grpSp>
      <p:sp>
        <p:nvSpPr>
          <p:cNvPr id="2" name="Title 1"/>
          <p:cNvSpPr>
            <a:spLocks noGrp="1"/>
          </p:cNvSpPr>
          <p:nvPr>
            <p:ph type="ctrTitle"/>
          </p:nvPr>
        </p:nvSpPr>
        <p:spPr>
          <a:xfrm>
            <a:off x="1876424" y="1122363"/>
            <a:ext cx="8791575" cy="2387600"/>
          </a:xfrm>
        </p:spPr>
        <p:txBody>
          <a:bodyPr anchor="b">
            <a:normAutofit/>
          </a:bodyPr>
          <a:lstStyle>
            <a:lvl1pPr algn="l">
              <a:defRPr sz="4800"/>
            </a:lvl1pPr>
          </a:lstStyle>
          <a:p>
            <a:r>
              <a:rPr lang="en-US"/>
              <a:t>Click to edit Master title style</a:t>
            </a:r>
            <a:endParaRPr lang="en-US" dirty="0"/>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077511" y="5410201"/>
            <a:ext cx="2743200" cy="365125"/>
          </a:xfrm>
        </p:spPr>
        <p:txBody>
          <a:bodyPr/>
          <a:lstStyle/>
          <a:p>
            <a:fld id="{28724381-7DEA-489C-AB13-D3DBCE83D8A6}" type="datetimeFigureOut">
              <a:rPr lang="x-none" smtClean="0"/>
              <a:t>25.09.2025</a:t>
            </a:fld>
            <a:endParaRPr lang="x-none"/>
          </a:p>
        </p:txBody>
      </p:sp>
      <p:sp>
        <p:nvSpPr>
          <p:cNvPr id="5" name="Footer Placeholder 4"/>
          <p:cNvSpPr>
            <a:spLocks noGrp="1"/>
          </p:cNvSpPr>
          <p:nvPr>
            <p:ph type="ftr" sz="quarter" idx="11"/>
          </p:nvPr>
        </p:nvSpPr>
        <p:spPr>
          <a:xfrm>
            <a:off x="1876424" y="5410201"/>
            <a:ext cx="5124886" cy="365125"/>
          </a:xfrm>
        </p:spPr>
        <p:txBody>
          <a:bodyPr/>
          <a:lstStyle/>
          <a:p>
            <a:endParaRPr lang="x-none"/>
          </a:p>
        </p:txBody>
      </p:sp>
      <p:sp>
        <p:nvSpPr>
          <p:cNvPr id="6" name="Slide Number Placeholder 5"/>
          <p:cNvSpPr>
            <a:spLocks noGrp="1"/>
          </p:cNvSpPr>
          <p:nvPr>
            <p:ph type="sldNum" sz="quarter" idx="12"/>
          </p:nvPr>
        </p:nvSpPr>
        <p:spPr>
          <a:xfrm>
            <a:off x="9896911" y="5410199"/>
            <a:ext cx="771089" cy="365125"/>
          </a:xfrm>
        </p:spPr>
        <p:txBody>
          <a:bodyPr/>
          <a:lstStyle/>
          <a:p>
            <a:fld id="{A7037926-3186-4D72-B934-43D09D60E28A}" type="slidenum">
              <a:rPr lang="x-none" smtClean="0"/>
              <a:t>‹#›</a:t>
            </a:fld>
            <a:endParaRPr lang="x-none"/>
          </a:p>
        </p:txBody>
      </p:sp>
    </p:spTree>
    <p:extLst>
      <p:ext uri="{BB962C8B-B14F-4D97-AF65-F5344CB8AC3E}">
        <p14:creationId xmlns:p14="http://schemas.microsoft.com/office/powerpoint/2010/main" val="7669582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8724381-7DEA-489C-AB13-D3DBCE83D8A6}" type="datetimeFigureOut">
              <a:rPr lang="x-none" smtClean="0"/>
              <a:t>25.09.2025</a:t>
            </a:fld>
            <a:endParaRPr lang="x-none"/>
          </a:p>
        </p:txBody>
      </p:sp>
      <p:sp>
        <p:nvSpPr>
          <p:cNvPr id="5" name="Footer Placeholder 4"/>
          <p:cNvSpPr>
            <a:spLocks noGrp="1"/>
          </p:cNvSpPr>
          <p:nvPr>
            <p:ph type="ftr" sz="quarter" idx="11"/>
          </p:nvPr>
        </p:nvSpPr>
        <p:spPr/>
        <p:txBody>
          <a:bodyPr/>
          <a:lstStyle/>
          <a:p>
            <a:endParaRPr lang="x-none"/>
          </a:p>
        </p:txBody>
      </p:sp>
      <p:sp>
        <p:nvSpPr>
          <p:cNvPr id="6" name="Slide Number Placeholder 5"/>
          <p:cNvSpPr>
            <a:spLocks noGrp="1"/>
          </p:cNvSpPr>
          <p:nvPr>
            <p:ph type="sldNum" sz="quarter" idx="12"/>
          </p:nvPr>
        </p:nvSpPr>
        <p:spPr/>
        <p:txBody>
          <a:bodyPr/>
          <a:lstStyle/>
          <a:p>
            <a:fld id="{A7037926-3186-4D72-B934-43D09D60E28A}" type="slidenum">
              <a:rPr lang="x-none" smtClean="0"/>
              <a:t>‹#›</a:t>
            </a:fld>
            <a:endParaRPr lang="x-none"/>
          </a:p>
        </p:txBody>
      </p:sp>
    </p:spTree>
    <p:extLst>
      <p:ext uri="{BB962C8B-B14F-4D97-AF65-F5344CB8AC3E}">
        <p14:creationId xmlns:p14="http://schemas.microsoft.com/office/powerpoint/2010/main" val="11426455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8724381-7DEA-489C-AB13-D3DBCE83D8A6}" type="datetimeFigureOut">
              <a:rPr lang="x-none" smtClean="0"/>
              <a:t>25.09.2025</a:t>
            </a:fld>
            <a:endParaRPr lang="x-none"/>
          </a:p>
        </p:txBody>
      </p:sp>
      <p:sp>
        <p:nvSpPr>
          <p:cNvPr id="5" name="Footer Placeholder 4"/>
          <p:cNvSpPr>
            <a:spLocks noGrp="1"/>
          </p:cNvSpPr>
          <p:nvPr>
            <p:ph type="ftr" sz="quarter" idx="11"/>
          </p:nvPr>
        </p:nvSpPr>
        <p:spPr/>
        <p:txBody>
          <a:bodyPr/>
          <a:lstStyle/>
          <a:p>
            <a:endParaRPr lang="x-none"/>
          </a:p>
        </p:txBody>
      </p:sp>
      <p:sp>
        <p:nvSpPr>
          <p:cNvPr id="6" name="Slide Number Placeholder 5"/>
          <p:cNvSpPr>
            <a:spLocks noGrp="1"/>
          </p:cNvSpPr>
          <p:nvPr>
            <p:ph type="sldNum" sz="quarter" idx="12"/>
          </p:nvPr>
        </p:nvSpPr>
        <p:spPr/>
        <p:txBody>
          <a:bodyPr/>
          <a:lstStyle/>
          <a:p>
            <a:fld id="{A7037926-3186-4D72-B934-43D09D60E28A}" type="slidenum">
              <a:rPr lang="x-none" smtClean="0"/>
              <a:t>‹#›</a:t>
            </a:fld>
            <a:endParaRPr lang="x-none"/>
          </a:p>
        </p:txBody>
      </p:sp>
    </p:spTree>
    <p:extLst>
      <p:ext uri="{BB962C8B-B14F-4D97-AF65-F5344CB8AC3E}">
        <p14:creationId xmlns:p14="http://schemas.microsoft.com/office/powerpoint/2010/main" val="26456049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41410" y="2249486"/>
            <a:ext cx="4878389" cy="3541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2249486"/>
            <a:ext cx="4875211" cy="3541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8724381-7DEA-489C-AB13-D3DBCE83D8A6}" type="datetimeFigureOut">
              <a:rPr lang="x-none" smtClean="0"/>
              <a:t>25.09.2025</a:t>
            </a:fld>
            <a:endParaRPr lang="x-none"/>
          </a:p>
        </p:txBody>
      </p:sp>
      <p:sp>
        <p:nvSpPr>
          <p:cNvPr id="6" name="Footer Placeholder 5"/>
          <p:cNvSpPr>
            <a:spLocks noGrp="1"/>
          </p:cNvSpPr>
          <p:nvPr>
            <p:ph type="ftr" sz="quarter" idx="11"/>
          </p:nvPr>
        </p:nvSpPr>
        <p:spPr/>
        <p:txBody>
          <a:bodyPr/>
          <a:lstStyle/>
          <a:p>
            <a:endParaRPr lang="x-none"/>
          </a:p>
        </p:txBody>
      </p:sp>
      <p:sp>
        <p:nvSpPr>
          <p:cNvPr id="7" name="Slide Number Placeholder 6"/>
          <p:cNvSpPr>
            <a:spLocks noGrp="1"/>
          </p:cNvSpPr>
          <p:nvPr>
            <p:ph type="sldNum" sz="quarter" idx="12"/>
          </p:nvPr>
        </p:nvSpPr>
        <p:spPr/>
        <p:txBody>
          <a:bodyPr/>
          <a:lstStyle/>
          <a:p>
            <a:fld id="{A7037926-3186-4D72-B934-43D09D60E28A}" type="slidenum">
              <a:rPr lang="x-none" smtClean="0"/>
              <a:t>‹#›</a:t>
            </a:fld>
            <a:endParaRPr lang="x-none"/>
          </a:p>
        </p:txBody>
      </p:sp>
    </p:spTree>
    <p:extLst>
      <p:ext uri="{BB962C8B-B14F-4D97-AF65-F5344CB8AC3E}">
        <p14:creationId xmlns:p14="http://schemas.microsoft.com/office/powerpoint/2010/main" val="27755380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en-US"/>
              <a:t>Click to edit Master title style</a:t>
            </a:r>
            <a:endParaRPr lang="en-US" dirty="0"/>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41410" y="3073397"/>
            <a:ext cx="4878391" cy="27178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3073397"/>
            <a:ext cx="4875210" cy="27178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8724381-7DEA-489C-AB13-D3DBCE83D8A6}" type="datetimeFigureOut">
              <a:rPr lang="x-none" smtClean="0"/>
              <a:t>25.09.2025</a:t>
            </a:fld>
            <a:endParaRPr lang="x-none"/>
          </a:p>
        </p:txBody>
      </p:sp>
      <p:sp>
        <p:nvSpPr>
          <p:cNvPr id="8" name="Footer Placeholder 7"/>
          <p:cNvSpPr>
            <a:spLocks noGrp="1"/>
          </p:cNvSpPr>
          <p:nvPr>
            <p:ph type="ftr" sz="quarter" idx="11"/>
          </p:nvPr>
        </p:nvSpPr>
        <p:spPr/>
        <p:txBody>
          <a:bodyPr/>
          <a:lstStyle/>
          <a:p>
            <a:endParaRPr lang="x-none"/>
          </a:p>
        </p:txBody>
      </p:sp>
      <p:sp>
        <p:nvSpPr>
          <p:cNvPr id="9" name="Slide Number Placeholder 8"/>
          <p:cNvSpPr>
            <a:spLocks noGrp="1"/>
          </p:cNvSpPr>
          <p:nvPr>
            <p:ph type="sldNum" sz="quarter" idx="12"/>
          </p:nvPr>
        </p:nvSpPr>
        <p:spPr/>
        <p:txBody>
          <a:bodyPr/>
          <a:lstStyle/>
          <a:p>
            <a:fld id="{A7037926-3186-4D72-B934-43D09D60E28A}" type="slidenum">
              <a:rPr lang="x-none" smtClean="0"/>
              <a:t>‹#›</a:t>
            </a:fld>
            <a:endParaRPr lang="x-none"/>
          </a:p>
        </p:txBody>
      </p:sp>
    </p:spTree>
    <p:extLst>
      <p:ext uri="{BB962C8B-B14F-4D97-AF65-F5344CB8AC3E}">
        <p14:creationId xmlns:p14="http://schemas.microsoft.com/office/powerpoint/2010/main" val="31651001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8724381-7DEA-489C-AB13-D3DBCE83D8A6}" type="datetimeFigureOut">
              <a:rPr lang="x-none" smtClean="0"/>
              <a:t>25.09.2025</a:t>
            </a:fld>
            <a:endParaRPr lang="x-none"/>
          </a:p>
        </p:txBody>
      </p:sp>
      <p:sp>
        <p:nvSpPr>
          <p:cNvPr id="4" name="Footer Placeholder 3"/>
          <p:cNvSpPr>
            <a:spLocks noGrp="1"/>
          </p:cNvSpPr>
          <p:nvPr>
            <p:ph type="ftr" sz="quarter" idx="11"/>
          </p:nvPr>
        </p:nvSpPr>
        <p:spPr/>
        <p:txBody>
          <a:bodyPr/>
          <a:lstStyle/>
          <a:p>
            <a:endParaRPr lang="x-none"/>
          </a:p>
        </p:txBody>
      </p:sp>
      <p:sp>
        <p:nvSpPr>
          <p:cNvPr id="5" name="Slide Number Placeholder 4"/>
          <p:cNvSpPr>
            <a:spLocks noGrp="1"/>
          </p:cNvSpPr>
          <p:nvPr>
            <p:ph type="sldNum" sz="quarter" idx="12"/>
          </p:nvPr>
        </p:nvSpPr>
        <p:spPr/>
        <p:txBody>
          <a:bodyPr/>
          <a:lstStyle/>
          <a:p>
            <a:fld id="{A7037926-3186-4D72-B934-43D09D60E28A}" type="slidenum">
              <a:rPr lang="x-none" smtClean="0"/>
              <a:t>‹#›</a:t>
            </a:fld>
            <a:endParaRPr lang="x-none"/>
          </a:p>
        </p:txBody>
      </p:sp>
    </p:spTree>
    <p:extLst>
      <p:ext uri="{BB962C8B-B14F-4D97-AF65-F5344CB8AC3E}">
        <p14:creationId xmlns:p14="http://schemas.microsoft.com/office/powerpoint/2010/main" val="35536896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8724381-7DEA-489C-AB13-D3DBCE83D8A6}" type="datetimeFigureOut">
              <a:rPr lang="x-none" smtClean="0"/>
              <a:t>25.09.2025</a:t>
            </a:fld>
            <a:endParaRPr lang="x-none"/>
          </a:p>
        </p:txBody>
      </p:sp>
      <p:sp>
        <p:nvSpPr>
          <p:cNvPr id="3" name="Footer Placeholder 2"/>
          <p:cNvSpPr>
            <a:spLocks noGrp="1"/>
          </p:cNvSpPr>
          <p:nvPr>
            <p:ph type="ftr" sz="quarter" idx="11"/>
          </p:nvPr>
        </p:nvSpPr>
        <p:spPr/>
        <p:txBody>
          <a:bodyPr/>
          <a:lstStyle/>
          <a:p>
            <a:endParaRPr lang="x-none"/>
          </a:p>
        </p:txBody>
      </p:sp>
      <p:sp>
        <p:nvSpPr>
          <p:cNvPr id="4" name="Slide Number Placeholder 3"/>
          <p:cNvSpPr>
            <a:spLocks noGrp="1"/>
          </p:cNvSpPr>
          <p:nvPr>
            <p:ph type="sldNum" sz="quarter" idx="12"/>
          </p:nvPr>
        </p:nvSpPr>
        <p:spPr/>
        <p:txBody>
          <a:bodyPr/>
          <a:lstStyle/>
          <a:p>
            <a:fld id="{A7037926-3186-4D72-B934-43D09D60E28A}" type="slidenum">
              <a:rPr lang="x-none" smtClean="0"/>
              <a:t>‹#›</a:t>
            </a:fld>
            <a:endParaRPr lang="x-none"/>
          </a:p>
        </p:txBody>
      </p:sp>
    </p:spTree>
    <p:extLst>
      <p:ext uri="{BB962C8B-B14F-4D97-AF65-F5344CB8AC3E}">
        <p14:creationId xmlns:p14="http://schemas.microsoft.com/office/powerpoint/2010/main" val="7392307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56200" y="592666"/>
            <a:ext cx="5891209" cy="5198534"/>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8724381-7DEA-489C-AB13-D3DBCE83D8A6}" type="datetimeFigureOut">
              <a:rPr lang="x-none" smtClean="0"/>
              <a:t>25.09.2025</a:t>
            </a:fld>
            <a:endParaRPr lang="x-none"/>
          </a:p>
        </p:txBody>
      </p:sp>
      <p:sp>
        <p:nvSpPr>
          <p:cNvPr id="6" name="Footer Placeholder 5"/>
          <p:cNvSpPr>
            <a:spLocks noGrp="1"/>
          </p:cNvSpPr>
          <p:nvPr>
            <p:ph type="ftr" sz="quarter" idx="11"/>
          </p:nvPr>
        </p:nvSpPr>
        <p:spPr/>
        <p:txBody>
          <a:bodyPr/>
          <a:lstStyle/>
          <a:p>
            <a:endParaRPr lang="x-none"/>
          </a:p>
        </p:txBody>
      </p:sp>
      <p:sp>
        <p:nvSpPr>
          <p:cNvPr id="7" name="Slide Number Placeholder 6"/>
          <p:cNvSpPr>
            <a:spLocks noGrp="1"/>
          </p:cNvSpPr>
          <p:nvPr>
            <p:ph type="sldNum" sz="quarter" idx="12"/>
          </p:nvPr>
        </p:nvSpPr>
        <p:spPr/>
        <p:txBody>
          <a:bodyPr/>
          <a:lstStyle/>
          <a:p>
            <a:fld id="{A7037926-3186-4D72-B934-43D09D60E28A}" type="slidenum">
              <a:rPr lang="x-none" smtClean="0"/>
              <a:t>‹#›</a:t>
            </a:fld>
            <a:endParaRPr lang="x-none"/>
          </a:p>
        </p:txBody>
      </p:sp>
    </p:spTree>
    <p:extLst>
      <p:ext uri="{BB962C8B-B14F-4D97-AF65-F5344CB8AC3E}">
        <p14:creationId xmlns:p14="http://schemas.microsoft.com/office/powerpoint/2010/main" val="21885663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8724381-7DEA-489C-AB13-D3DBCE83D8A6}" type="datetimeFigureOut">
              <a:rPr lang="x-none" smtClean="0"/>
              <a:t>25.09.2025</a:t>
            </a:fld>
            <a:endParaRPr lang="x-none"/>
          </a:p>
        </p:txBody>
      </p:sp>
      <p:sp>
        <p:nvSpPr>
          <p:cNvPr id="6" name="Footer Placeholder 5"/>
          <p:cNvSpPr>
            <a:spLocks noGrp="1"/>
          </p:cNvSpPr>
          <p:nvPr>
            <p:ph type="ftr" sz="quarter" idx="11"/>
          </p:nvPr>
        </p:nvSpPr>
        <p:spPr/>
        <p:txBody>
          <a:bodyPr/>
          <a:lstStyle/>
          <a:p>
            <a:endParaRPr lang="x-none"/>
          </a:p>
        </p:txBody>
      </p:sp>
      <p:sp>
        <p:nvSpPr>
          <p:cNvPr id="7" name="Slide Number Placeholder 6"/>
          <p:cNvSpPr>
            <a:spLocks noGrp="1"/>
          </p:cNvSpPr>
          <p:nvPr>
            <p:ph type="sldNum" sz="quarter" idx="12"/>
          </p:nvPr>
        </p:nvSpPr>
        <p:spPr/>
        <p:txBody>
          <a:bodyPr/>
          <a:lstStyle/>
          <a:p>
            <a:fld id="{A7037926-3186-4D72-B934-43D09D60E28A}" type="slidenum">
              <a:rPr lang="x-none" smtClean="0"/>
              <a:t>‹#›</a:t>
            </a:fld>
            <a:endParaRPr lang="x-none"/>
          </a:p>
        </p:txBody>
      </p:sp>
    </p:spTree>
    <p:extLst>
      <p:ext uri="{BB962C8B-B14F-4D97-AF65-F5344CB8AC3E}">
        <p14:creationId xmlns:p14="http://schemas.microsoft.com/office/powerpoint/2010/main" val="39799920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en-US"/>
              <a:t>Click icon to add picture</a:t>
            </a:r>
            <a:endParaRPr lang="en-US" dirty="0"/>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8724381-7DEA-489C-AB13-D3DBCE83D8A6}" type="datetimeFigureOut">
              <a:rPr lang="x-none" smtClean="0"/>
              <a:t>25.09.2025</a:t>
            </a:fld>
            <a:endParaRPr lang="x-none"/>
          </a:p>
        </p:txBody>
      </p:sp>
      <p:sp>
        <p:nvSpPr>
          <p:cNvPr id="6" name="Footer Placeholder 5"/>
          <p:cNvSpPr>
            <a:spLocks noGrp="1"/>
          </p:cNvSpPr>
          <p:nvPr>
            <p:ph type="ftr" sz="quarter" idx="11"/>
          </p:nvPr>
        </p:nvSpPr>
        <p:spPr/>
        <p:txBody>
          <a:bodyPr/>
          <a:lstStyle/>
          <a:p>
            <a:endParaRPr lang="x-none"/>
          </a:p>
        </p:txBody>
      </p:sp>
      <p:sp>
        <p:nvSpPr>
          <p:cNvPr id="7" name="Slide Number Placeholder 6"/>
          <p:cNvSpPr>
            <a:spLocks noGrp="1"/>
          </p:cNvSpPr>
          <p:nvPr>
            <p:ph type="sldNum" sz="quarter" idx="12"/>
          </p:nvPr>
        </p:nvSpPr>
        <p:spPr/>
        <p:txBody>
          <a:bodyPr/>
          <a:lstStyle/>
          <a:p>
            <a:fld id="{A7037926-3186-4D72-B934-43D09D60E28A}" type="slidenum">
              <a:rPr lang="x-none" smtClean="0"/>
              <a:t>‹#›</a:t>
            </a:fld>
            <a:endParaRPr lang="x-none"/>
          </a:p>
        </p:txBody>
      </p:sp>
    </p:spTree>
    <p:extLst>
      <p:ext uri="{BB962C8B-B14F-4D97-AF65-F5344CB8AC3E}">
        <p14:creationId xmlns:p14="http://schemas.microsoft.com/office/powerpoint/2010/main" val="30384343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8724381-7DEA-489C-AB13-D3DBCE83D8A6}" type="datetimeFigureOut">
              <a:rPr lang="x-none" smtClean="0"/>
              <a:t>25.09.2025</a:t>
            </a:fld>
            <a:endParaRPr lang="x-none"/>
          </a:p>
        </p:txBody>
      </p:sp>
      <p:sp>
        <p:nvSpPr>
          <p:cNvPr id="6" name="Footer Placeholder 5"/>
          <p:cNvSpPr>
            <a:spLocks noGrp="1"/>
          </p:cNvSpPr>
          <p:nvPr>
            <p:ph type="ftr" sz="quarter" idx="11"/>
          </p:nvPr>
        </p:nvSpPr>
        <p:spPr/>
        <p:txBody>
          <a:bodyPr/>
          <a:lstStyle/>
          <a:p>
            <a:endParaRPr lang="x-none"/>
          </a:p>
        </p:txBody>
      </p:sp>
      <p:sp>
        <p:nvSpPr>
          <p:cNvPr id="7" name="Slide Number Placeholder 6"/>
          <p:cNvSpPr>
            <a:spLocks noGrp="1"/>
          </p:cNvSpPr>
          <p:nvPr>
            <p:ph type="sldNum" sz="quarter" idx="12"/>
          </p:nvPr>
        </p:nvSpPr>
        <p:spPr/>
        <p:txBody>
          <a:bodyPr/>
          <a:lstStyle/>
          <a:p>
            <a:fld id="{A7037926-3186-4D72-B934-43D09D60E28A}" type="slidenum">
              <a:rPr lang="x-none" smtClean="0"/>
              <a:t>‹#›</a:t>
            </a:fld>
            <a:endParaRPr lang="x-none"/>
          </a:p>
        </p:txBody>
      </p:sp>
    </p:spTree>
    <p:extLst>
      <p:ext uri="{BB962C8B-B14F-4D97-AF65-F5344CB8AC3E}">
        <p14:creationId xmlns:p14="http://schemas.microsoft.com/office/powerpoint/2010/main" val="341382370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8724381-7DEA-489C-AB13-D3DBCE83D8A6}" type="datetimeFigureOut">
              <a:rPr lang="x-none" smtClean="0"/>
              <a:t>25.09.2025</a:t>
            </a:fld>
            <a:endParaRPr lang="x-none"/>
          </a:p>
        </p:txBody>
      </p:sp>
      <p:sp>
        <p:nvSpPr>
          <p:cNvPr id="6" name="Footer Placeholder 5"/>
          <p:cNvSpPr>
            <a:spLocks noGrp="1"/>
          </p:cNvSpPr>
          <p:nvPr>
            <p:ph type="ftr" sz="quarter" idx="11"/>
          </p:nvPr>
        </p:nvSpPr>
        <p:spPr/>
        <p:txBody>
          <a:bodyPr/>
          <a:lstStyle/>
          <a:p>
            <a:endParaRPr lang="x-none"/>
          </a:p>
        </p:txBody>
      </p:sp>
      <p:sp>
        <p:nvSpPr>
          <p:cNvPr id="7" name="Slide Number Placeholder 6"/>
          <p:cNvSpPr>
            <a:spLocks noGrp="1"/>
          </p:cNvSpPr>
          <p:nvPr>
            <p:ph type="sldNum" sz="quarter" idx="12"/>
          </p:nvPr>
        </p:nvSpPr>
        <p:spPr/>
        <p:txBody>
          <a:bodyPr/>
          <a:lstStyle/>
          <a:p>
            <a:fld id="{A7037926-3186-4D72-B934-43D09D60E28A}" type="slidenum">
              <a:rPr lang="x-none" smtClean="0"/>
              <a:t>‹#›</a:t>
            </a:fld>
            <a:endParaRPr lang="x-none"/>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216922529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8724381-7DEA-489C-AB13-D3DBCE83D8A6}" type="datetimeFigureOut">
              <a:rPr lang="x-none" smtClean="0"/>
              <a:t>25.09.2025</a:t>
            </a:fld>
            <a:endParaRPr lang="x-none"/>
          </a:p>
        </p:txBody>
      </p:sp>
      <p:sp>
        <p:nvSpPr>
          <p:cNvPr id="6" name="Footer Placeholder 5"/>
          <p:cNvSpPr>
            <a:spLocks noGrp="1"/>
          </p:cNvSpPr>
          <p:nvPr>
            <p:ph type="ftr" sz="quarter" idx="11"/>
          </p:nvPr>
        </p:nvSpPr>
        <p:spPr/>
        <p:txBody>
          <a:bodyPr/>
          <a:lstStyle/>
          <a:p>
            <a:endParaRPr lang="x-none"/>
          </a:p>
        </p:txBody>
      </p:sp>
      <p:sp>
        <p:nvSpPr>
          <p:cNvPr id="7" name="Slide Number Placeholder 6"/>
          <p:cNvSpPr>
            <a:spLocks noGrp="1"/>
          </p:cNvSpPr>
          <p:nvPr>
            <p:ph type="sldNum" sz="quarter" idx="12"/>
          </p:nvPr>
        </p:nvSpPr>
        <p:spPr/>
        <p:txBody>
          <a:bodyPr/>
          <a:lstStyle/>
          <a:p>
            <a:fld id="{A7037926-3186-4D72-B934-43D09D60E28A}" type="slidenum">
              <a:rPr lang="x-none" smtClean="0"/>
              <a:t>‹#›</a:t>
            </a:fld>
            <a:endParaRPr lang="x-none"/>
          </a:p>
        </p:txBody>
      </p:sp>
    </p:spTree>
    <p:extLst>
      <p:ext uri="{BB962C8B-B14F-4D97-AF65-F5344CB8AC3E}">
        <p14:creationId xmlns:p14="http://schemas.microsoft.com/office/powerpoint/2010/main" val="173215285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en-US"/>
              <a:t>Click to edit Master title style</a:t>
            </a:r>
            <a:endParaRPr lang="en-US" dirty="0"/>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28724381-7DEA-489C-AB13-D3DBCE83D8A6}" type="datetimeFigureOut">
              <a:rPr lang="x-none" smtClean="0"/>
              <a:t>25.09.2025</a:t>
            </a:fld>
            <a:endParaRPr lang="x-none"/>
          </a:p>
        </p:txBody>
      </p:sp>
      <p:sp>
        <p:nvSpPr>
          <p:cNvPr id="4" name="Footer Placeholder 3"/>
          <p:cNvSpPr>
            <a:spLocks noGrp="1"/>
          </p:cNvSpPr>
          <p:nvPr>
            <p:ph type="ftr" sz="quarter" idx="11"/>
          </p:nvPr>
        </p:nvSpPr>
        <p:spPr/>
        <p:txBody>
          <a:bodyPr/>
          <a:lstStyle/>
          <a:p>
            <a:endParaRPr lang="x-none"/>
          </a:p>
        </p:txBody>
      </p:sp>
      <p:sp>
        <p:nvSpPr>
          <p:cNvPr id="5" name="Slide Number Placeholder 4"/>
          <p:cNvSpPr>
            <a:spLocks noGrp="1"/>
          </p:cNvSpPr>
          <p:nvPr>
            <p:ph type="sldNum" sz="quarter" idx="12"/>
          </p:nvPr>
        </p:nvSpPr>
        <p:spPr/>
        <p:txBody>
          <a:bodyPr/>
          <a:lstStyle/>
          <a:p>
            <a:fld id="{A7037926-3186-4D72-B934-43D09D60E28A}" type="slidenum">
              <a:rPr lang="x-none" smtClean="0"/>
              <a:t>‹#›</a:t>
            </a:fld>
            <a:endParaRPr lang="x-none"/>
          </a:p>
        </p:txBody>
      </p:sp>
    </p:spTree>
    <p:extLst>
      <p:ext uri="{BB962C8B-B14F-4D97-AF65-F5344CB8AC3E}">
        <p14:creationId xmlns:p14="http://schemas.microsoft.com/office/powerpoint/2010/main" val="354352269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28724381-7DEA-489C-AB13-D3DBCE83D8A6}" type="datetimeFigureOut">
              <a:rPr lang="x-none" smtClean="0"/>
              <a:t>25.09.2025</a:t>
            </a:fld>
            <a:endParaRPr lang="x-none"/>
          </a:p>
        </p:txBody>
      </p:sp>
      <p:sp>
        <p:nvSpPr>
          <p:cNvPr id="4" name="Footer Placeholder 3"/>
          <p:cNvSpPr>
            <a:spLocks noGrp="1"/>
          </p:cNvSpPr>
          <p:nvPr>
            <p:ph type="ftr" sz="quarter" idx="11"/>
          </p:nvPr>
        </p:nvSpPr>
        <p:spPr/>
        <p:txBody>
          <a:bodyPr/>
          <a:lstStyle/>
          <a:p>
            <a:endParaRPr lang="x-none"/>
          </a:p>
        </p:txBody>
      </p:sp>
      <p:sp>
        <p:nvSpPr>
          <p:cNvPr id="5" name="Slide Number Placeholder 4"/>
          <p:cNvSpPr>
            <a:spLocks noGrp="1"/>
          </p:cNvSpPr>
          <p:nvPr>
            <p:ph type="sldNum" sz="quarter" idx="12"/>
          </p:nvPr>
        </p:nvSpPr>
        <p:spPr/>
        <p:txBody>
          <a:bodyPr/>
          <a:lstStyle/>
          <a:p>
            <a:fld id="{A7037926-3186-4D72-B934-43D09D60E28A}" type="slidenum">
              <a:rPr lang="x-none" smtClean="0"/>
              <a:t>‹#›</a:t>
            </a:fld>
            <a:endParaRPr lang="x-none"/>
          </a:p>
        </p:txBody>
      </p:sp>
    </p:spTree>
    <p:extLst>
      <p:ext uri="{BB962C8B-B14F-4D97-AF65-F5344CB8AC3E}">
        <p14:creationId xmlns:p14="http://schemas.microsoft.com/office/powerpoint/2010/main" val="93279217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8724381-7DEA-489C-AB13-D3DBCE83D8A6}" type="datetimeFigureOut">
              <a:rPr lang="x-none" smtClean="0"/>
              <a:t>25.09.2025</a:t>
            </a:fld>
            <a:endParaRPr lang="x-none"/>
          </a:p>
        </p:txBody>
      </p:sp>
      <p:sp>
        <p:nvSpPr>
          <p:cNvPr id="5" name="Footer Placeholder 4"/>
          <p:cNvSpPr>
            <a:spLocks noGrp="1"/>
          </p:cNvSpPr>
          <p:nvPr>
            <p:ph type="ftr" sz="quarter" idx="11"/>
          </p:nvPr>
        </p:nvSpPr>
        <p:spPr/>
        <p:txBody>
          <a:bodyPr/>
          <a:lstStyle/>
          <a:p>
            <a:endParaRPr lang="x-none"/>
          </a:p>
        </p:txBody>
      </p:sp>
      <p:sp>
        <p:nvSpPr>
          <p:cNvPr id="6" name="Slide Number Placeholder 5"/>
          <p:cNvSpPr>
            <a:spLocks noGrp="1"/>
          </p:cNvSpPr>
          <p:nvPr>
            <p:ph type="sldNum" sz="quarter" idx="12"/>
          </p:nvPr>
        </p:nvSpPr>
        <p:spPr/>
        <p:txBody>
          <a:bodyPr/>
          <a:lstStyle/>
          <a:p>
            <a:fld id="{A7037926-3186-4D72-B934-43D09D60E28A}" type="slidenum">
              <a:rPr lang="x-none" smtClean="0"/>
              <a:t>‹#›</a:t>
            </a:fld>
            <a:endParaRPr lang="x-none"/>
          </a:p>
        </p:txBody>
      </p:sp>
    </p:spTree>
    <p:extLst>
      <p:ext uri="{BB962C8B-B14F-4D97-AF65-F5344CB8AC3E}">
        <p14:creationId xmlns:p14="http://schemas.microsoft.com/office/powerpoint/2010/main" val="75721309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8724381-7DEA-489C-AB13-D3DBCE83D8A6}" type="datetimeFigureOut">
              <a:rPr lang="x-none" smtClean="0"/>
              <a:t>25.09.2025</a:t>
            </a:fld>
            <a:endParaRPr lang="x-none"/>
          </a:p>
        </p:txBody>
      </p:sp>
      <p:sp>
        <p:nvSpPr>
          <p:cNvPr id="5" name="Footer Placeholder 4"/>
          <p:cNvSpPr>
            <a:spLocks noGrp="1"/>
          </p:cNvSpPr>
          <p:nvPr>
            <p:ph type="ftr" sz="quarter" idx="11"/>
          </p:nvPr>
        </p:nvSpPr>
        <p:spPr/>
        <p:txBody>
          <a:bodyPr/>
          <a:lstStyle/>
          <a:p>
            <a:endParaRPr lang="x-none"/>
          </a:p>
        </p:txBody>
      </p:sp>
      <p:sp>
        <p:nvSpPr>
          <p:cNvPr id="6" name="Slide Number Placeholder 5"/>
          <p:cNvSpPr>
            <a:spLocks noGrp="1"/>
          </p:cNvSpPr>
          <p:nvPr>
            <p:ph type="sldNum" sz="quarter" idx="12"/>
          </p:nvPr>
        </p:nvSpPr>
        <p:spPr/>
        <p:txBody>
          <a:bodyPr/>
          <a:lstStyle/>
          <a:p>
            <a:fld id="{A7037926-3186-4D72-B934-43D09D60E28A}" type="slidenum">
              <a:rPr lang="x-none" smtClean="0"/>
              <a:t>‹#›</a:t>
            </a:fld>
            <a:endParaRPr lang="x-none"/>
          </a:p>
        </p:txBody>
      </p:sp>
    </p:spTree>
    <p:extLst>
      <p:ext uri="{BB962C8B-B14F-4D97-AF65-F5344CB8AC3E}">
        <p14:creationId xmlns:p14="http://schemas.microsoft.com/office/powerpoint/2010/main" val="41417674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19">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grpSp>
        <p:nvGrpSpPr>
          <p:cNvPr id="8" name="Group 7"/>
          <p:cNvGrpSpPr/>
          <p:nvPr/>
        </p:nvGrpSpPr>
        <p:grpSpPr>
          <a:xfrm>
            <a:off x="-14288" y="0"/>
            <a:ext cx="12053888" cy="6858001"/>
            <a:chOff x="-14288" y="0"/>
            <a:chExt cx="12053888" cy="6858001"/>
          </a:xfrm>
        </p:grpSpPr>
        <p:grpSp>
          <p:nvGrpSpPr>
            <p:cNvPr id="9" name="Group 8"/>
            <p:cNvGrpSpPr/>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grpSp>
        <p:grpSp>
          <p:nvGrpSpPr>
            <p:cNvPr id="10" name="Group 9"/>
            <p:cNvGrpSpPr/>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28724381-7DEA-489C-AB13-D3DBCE83D8A6}" type="datetimeFigureOut">
              <a:rPr lang="x-none" smtClean="0"/>
              <a:t>25.09.2025</a:t>
            </a:fld>
            <a:endParaRPr lang="x-none"/>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defRPr>
            </a:lvl1pPr>
          </a:lstStyle>
          <a:p>
            <a:endParaRPr lang="x-none"/>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A7037926-3186-4D72-B934-43D09D60E28A}" type="slidenum">
              <a:rPr lang="x-none" smtClean="0"/>
              <a:t>‹#›</a:t>
            </a:fld>
            <a:endParaRPr lang="x-none"/>
          </a:p>
        </p:txBody>
      </p:sp>
    </p:spTree>
    <p:extLst>
      <p:ext uri="{BB962C8B-B14F-4D97-AF65-F5344CB8AC3E}">
        <p14:creationId xmlns:p14="http://schemas.microsoft.com/office/powerpoint/2010/main" val="2916534619"/>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aaksoy@ktu.edu.tr" TargetMode="External"/><Relationship Id="rId2" Type="http://schemas.openxmlformats.org/officeDocument/2006/relationships/hyperlink" Target="mailto:harun.oztoprak@ic-a.com.tr" TargetMode="External"/><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hyperlink" Target="https://linklock.titanhq.com/analyse?url=https%3A%2F%2Feurogia.eu%2Ffunding%2F&amp;data=eJxNjLEOwjAMRL8m2bCgVBGLhy5MHboyukloo6hxSWIQfD1hQ7rh3unpLJqT97Nxpr_YudMOYxXwTqBmveHzNkwxjOP04JcuuFKWBPypvGeKqj8GeyCwvP3sjESx8LvNfx-Ca617UedBddcWL5mXQOClwV2SC2lp7QtIAS32" TargetMode="Externa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hyperlink" Target="https://sripath.com/warm-mix-asphalt-pros-and-cons-of-wma-technology-in-paving/" TargetMode="External"/><Relationship Id="rId2" Type="http://schemas.openxmlformats.org/officeDocument/2006/relationships/hyperlink" Target="https://sripath.com/warm-mix-additives-for-asphalt-frequently-asked-questions/" TargetMode="Externa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hyperlink" Target="https://www.mdpi.com/2071-1050/12/16/6410" TargetMode="External"/><Relationship Id="rId2" Type="http://schemas.openxmlformats.org/officeDocument/2006/relationships/hyperlink" Target="https://sripath.com/products/phalanx/" TargetMode="External"/><Relationship Id="rId1" Type="http://schemas.openxmlformats.org/officeDocument/2006/relationships/slideLayout" Target="../slideLayouts/slideLayout7.xml"/><Relationship Id="rId5" Type="http://schemas.openxmlformats.org/officeDocument/2006/relationships/hyperlink" Target="https://sripath.com/warm-mix-asphalt-pros-and-cons-of-wma-technology-in-paving/" TargetMode="External"/><Relationship Id="rId4" Type="http://schemas.openxmlformats.org/officeDocument/2006/relationships/hyperlink" Target="https://www.sciencedirect.com/science/article/abs/pii/S0950061823031823" TargetMode="External"/></Relationships>
</file>

<file path=ppt/slides/_rels/slide17.xml.rels><?xml version="1.0" encoding="UTF-8" standalone="yes"?>
<Relationships xmlns="http://schemas.openxmlformats.org/package/2006/relationships"><Relationship Id="rId3" Type="http://schemas.openxmlformats.org/officeDocument/2006/relationships/hyperlink" Target="https://www.sciencedirect.com/science/article/abs/pii/S1361920922001833" TargetMode="External"/><Relationship Id="rId2" Type="http://schemas.openxmlformats.org/officeDocument/2006/relationships/hyperlink" Target="https://www.mdpi.com/2071-1050/12/16/6410" TargetMode="External"/><Relationship Id="rId1" Type="http://schemas.openxmlformats.org/officeDocument/2006/relationships/slideLayout" Target="../slideLayouts/slideLayout7.xml"/><Relationship Id="rId5" Type="http://schemas.openxmlformats.org/officeDocument/2006/relationships/hyperlink" Target="https://sripath.com/warm-mix-asphalt-pros-and-cons-of-wma-technology-in-paving/" TargetMode="External"/><Relationship Id="rId4" Type="http://schemas.openxmlformats.org/officeDocument/2006/relationships/hyperlink" Target="https://www.sciencedirect.com/science/article/pii/S0950061824005944" TargetMode="External"/></Relationships>
</file>

<file path=ppt/slides/_rels/slide18.xml.rels><?xml version="1.0" encoding="UTF-8" standalone="yes"?>
<Relationships xmlns="http://schemas.openxmlformats.org/package/2006/relationships"><Relationship Id="rId3" Type="http://schemas.openxmlformats.org/officeDocument/2006/relationships/hyperlink" Target="https://sripath.com/warm-mix-asphalt-pros-and-cons-of-wma-technology-in-paving/" TargetMode="External"/><Relationship Id="rId2" Type="http://schemas.openxmlformats.org/officeDocument/2006/relationships/hyperlink" Target="https://eapa.org/warm-mix-asphalt/" TargetMode="Externa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hyperlink" Target="https://sripath.com/warm-mix-asphalt-pros-and-cons-of-wma-technology-in-paving/" TargetMode="External"/><Relationship Id="rId2" Type="http://schemas.openxmlformats.org/officeDocument/2006/relationships/hyperlink" Target="mailto:info@sripath.com" TargetMode="Externa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E7485E89-0F35-3C90-7550-1992F7306CFE}"/>
              </a:ext>
            </a:extLst>
          </p:cNvPr>
          <p:cNvSpPr/>
          <p:nvPr/>
        </p:nvSpPr>
        <p:spPr>
          <a:xfrm>
            <a:off x="1880783" y="923635"/>
            <a:ext cx="3288145" cy="1754909"/>
          </a:xfrm>
          <a:prstGeom prst="rect">
            <a:avLst/>
          </a:prstGeom>
          <a:noFill/>
          <a:ln>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6" name="TextBox 5">
            <a:extLst>
              <a:ext uri="{FF2B5EF4-FFF2-40B4-BE49-F238E27FC236}">
                <a16:creationId xmlns:a16="http://schemas.microsoft.com/office/drawing/2014/main" id="{B03752E5-4CA4-E7A2-F71B-C240321D59FE}"/>
              </a:ext>
            </a:extLst>
          </p:cNvPr>
          <p:cNvSpPr txBox="1"/>
          <p:nvPr/>
        </p:nvSpPr>
        <p:spPr>
          <a:xfrm>
            <a:off x="1610074" y="1469360"/>
            <a:ext cx="248786" cy="646331"/>
          </a:xfrm>
          <a:prstGeom prst="rect">
            <a:avLst/>
          </a:prstGeom>
          <a:noFill/>
        </p:spPr>
        <p:txBody>
          <a:bodyPr wrap="none" rtlCol="0">
            <a:spAutoFit/>
          </a:bodyPr>
          <a:lstStyle/>
          <a:p>
            <a:endParaRPr lang="tr-TR" dirty="0"/>
          </a:p>
          <a:p>
            <a:r>
              <a:rPr lang="en-US" dirty="0" smtClean="0"/>
              <a:t> </a:t>
            </a:r>
            <a:endParaRPr lang="x-none" dirty="0"/>
          </a:p>
        </p:txBody>
      </p:sp>
      <p:sp>
        <p:nvSpPr>
          <p:cNvPr id="8" name="TextBox 7">
            <a:extLst>
              <a:ext uri="{FF2B5EF4-FFF2-40B4-BE49-F238E27FC236}">
                <a16:creationId xmlns:a16="http://schemas.microsoft.com/office/drawing/2014/main" id="{3C7AE0CE-3FF6-4B73-5F6B-7CFCA74F0923}"/>
              </a:ext>
            </a:extLst>
          </p:cNvPr>
          <p:cNvSpPr txBox="1"/>
          <p:nvPr/>
        </p:nvSpPr>
        <p:spPr>
          <a:xfrm>
            <a:off x="5748033" y="1169781"/>
            <a:ext cx="4655127" cy="3693319"/>
          </a:xfrm>
          <a:prstGeom prst="rect">
            <a:avLst/>
          </a:prstGeom>
          <a:noFill/>
        </p:spPr>
        <p:txBody>
          <a:bodyPr wrap="square" rtlCol="0">
            <a:spAutoFit/>
          </a:bodyPr>
          <a:lstStyle/>
          <a:p>
            <a:r>
              <a:rPr lang="en-US" b="1" dirty="0">
                <a:solidFill>
                  <a:srgbClr val="FF0000"/>
                </a:solidFill>
                <a:latin typeface="Cambria" panose="02040503050406030204" pitchFamily="18" charset="0"/>
                <a:ea typeface="Cambria" panose="02040503050406030204" pitchFamily="18" charset="0"/>
              </a:rPr>
              <a:t>Synergistic sustainability-oriented recycling project in </a:t>
            </a:r>
            <a:r>
              <a:rPr lang="en-US" b="1" dirty="0" smtClean="0">
                <a:solidFill>
                  <a:srgbClr val="FF0000"/>
                </a:solidFill>
                <a:latin typeface="Cambria" panose="02040503050406030204" pitchFamily="18" charset="0"/>
                <a:ea typeface="Cambria" panose="02040503050406030204" pitchFamily="18" charset="0"/>
              </a:rPr>
              <a:t>Istanbul</a:t>
            </a:r>
            <a:r>
              <a:rPr lang="tr-TR" b="1" dirty="0" smtClean="0">
                <a:solidFill>
                  <a:srgbClr val="FF0000"/>
                </a:solidFill>
                <a:latin typeface="Cambria" panose="02040503050406030204" pitchFamily="18" charset="0"/>
                <a:ea typeface="Cambria" panose="02040503050406030204" pitchFamily="18" charset="0"/>
              </a:rPr>
              <a:t>-</a:t>
            </a:r>
          </a:p>
          <a:p>
            <a:r>
              <a:rPr lang="en-US" b="1" dirty="0" err="1" smtClean="0">
                <a:solidFill>
                  <a:srgbClr val="FF0000"/>
                </a:solidFill>
                <a:latin typeface="Cambria" panose="02040503050406030204" pitchFamily="18" charset="0"/>
                <a:ea typeface="Cambria" panose="02040503050406030204" pitchFamily="18" charset="0"/>
              </a:rPr>
              <a:t>Determ</a:t>
            </a:r>
            <a:r>
              <a:rPr lang="tr-TR" b="1" dirty="0" smtClean="0">
                <a:solidFill>
                  <a:srgbClr val="FF0000"/>
                </a:solidFill>
                <a:latin typeface="Cambria" panose="02040503050406030204" pitchFamily="18" charset="0"/>
                <a:ea typeface="Cambria" panose="02040503050406030204" pitchFamily="18" charset="0"/>
              </a:rPr>
              <a:t>i</a:t>
            </a:r>
            <a:r>
              <a:rPr lang="en-US" b="1" dirty="0" err="1" smtClean="0">
                <a:solidFill>
                  <a:srgbClr val="FF0000"/>
                </a:solidFill>
                <a:latin typeface="Cambria" panose="02040503050406030204" pitchFamily="18" charset="0"/>
                <a:ea typeface="Cambria" panose="02040503050406030204" pitchFamily="18" charset="0"/>
              </a:rPr>
              <a:t>nat</a:t>
            </a:r>
            <a:r>
              <a:rPr lang="tr-TR" b="1" dirty="0" smtClean="0">
                <a:solidFill>
                  <a:srgbClr val="FF0000"/>
                </a:solidFill>
                <a:latin typeface="Cambria" panose="02040503050406030204" pitchFamily="18" charset="0"/>
                <a:ea typeface="Cambria" panose="02040503050406030204" pitchFamily="18" charset="0"/>
              </a:rPr>
              <a:t>i</a:t>
            </a:r>
            <a:r>
              <a:rPr lang="en-US" b="1" dirty="0" smtClean="0">
                <a:solidFill>
                  <a:srgbClr val="FF0000"/>
                </a:solidFill>
                <a:latin typeface="Cambria" panose="02040503050406030204" pitchFamily="18" charset="0"/>
                <a:ea typeface="Cambria" panose="02040503050406030204" pitchFamily="18" charset="0"/>
              </a:rPr>
              <a:t>on </a:t>
            </a:r>
            <a:r>
              <a:rPr lang="tr-TR" b="1" dirty="0" smtClean="0">
                <a:solidFill>
                  <a:srgbClr val="FF0000"/>
                </a:solidFill>
                <a:latin typeface="Cambria" panose="02040503050406030204" pitchFamily="18" charset="0"/>
                <a:ea typeface="Cambria" panose="02040503050406030204" pitchFamily="18" charset="0"/>
              </a:rPr>
              <a:t>o</a:t>
            </a:r>
            <a:r>
              <a:rPr lang="en-US" b="1" dirty="0" smtClean="0">
                <a:solidFill>
                  <a:srgbClr val="FF0000"/>
                </a:solidFill>
                <a:latin typeface="Cambria" panose="02040503050406030204" pitchFamily="18" charset="0"/>
                <a:ea typeface="Cambria" panose="02040503050406030204" pitchFamily="18" charset="0"/>
              </a:rPr>
              <a:t>f The Opt</a:t>
            </a:r>
            <a:r>
              <a:rPr lang="tr-TR" b="1" dirty="0" smtClean="0">
                <a:solidFill>
                  <a:srgbClr val="FF0000"/>
                </a:solidFill>
                <a:latin typeface="Cambria" panose="02040503050406030204" pitchFamily="18" charset="0"/>
                <a:ea typeface="Cambria" panose="02040503050406030204" pitchFamily="18" charset="0"/>
              </a:rPr>
              <a:t>i</a:t>
            </a:r>
            <a:r>
              <a:rPr lang="en-US" b="1" dirty="0" smtClean="0">
                <a:solidFill>
                  <a:srgbClr val="FF0000"/>
                </a:solidFill>
                <a:latin typeface="Cambria" panose="02040503050406030204" pitchFamily="18" charset="0"/>
                <a:ea typeface="Cambria" panose="02040503050406030204" pitchFamily="18" charset="0"/>
              </a:rPr>
              <a:t>mum Amount </a:t>
            </a:r>
            <a:r>
              <a:rPr lang="tr-TR" b="1" dirty="0" smtClean="0">
                <a:solidFill>
                  <a:srgbClr val="FF0000"/>
                </a:solidFill>
                <a:latin typeface="Cambria" panose="02040503050406030204" pitchFamily="18" charset="0"/>
                <a:ea typeface="Cambria" panose="02040503050406030204" pitchFamily="18" charset="0"/>
              </a:rPr>
              <a:t>o</a:t>
            </a:r>
            <a:r>
              <a:rPr lang="en-US" b="1" dirty="0" smtClean="0">
                <a:solidFill>
                  <a:srgbClr val="FF0000"/>
                </a:solidFill>
                <a:latin typeface="Cambria" panose="02040503050406030204" pitchFamily="18" charset="0"/>
                <a:ea typeface="Cambria" panose="02040503050406030204" pitchFamily="18" charset="0"/>
              </a:rPr>
              <a:t>f Recycled Asphalt Pavement (R</a:t>
            </a:r>
            <a:r>
              <a:rPr lang="tr-TR" b="1" dirty="0" smtClean="0">
                <a:solidFill>
                  <a:srgbClr val="FF0000"/>
                </a:solidFill>
                <a:latin typeface="Cambria" panose="02040503050406030204" pitchFamily="18" charset="0"/>
                <a:ea typeface="Cambria" panose="02040503050406030204" pitchFamily="18" charset="0"/>
              </a:rPr>
              <a:t>AP</a:t>
            </a:r>
            <a:r>
              <a:rPr lang="en-US" b="1" dirty="0" smtClean="0">
                <a:solidFill>
                  <a:srgbClr val="FF0000"/>
                </a:solidFill>
                <a:latin typeface="Cambria" panose="02040503050406030204" pitchFamily="18" charset="0"/>
                <a:ea typeface="Cambria" panose="02040503050406030204" pitchFamily="18" charset="0"/>
              </a:rPr>
              <a:t>) </a:t>
            </a:r>
            <a:r>
              <a:rPr lang="tr-TR" b="1" dirty="0" smtClean="0">
                <a:solidFill>
                  <a:srgbClr val="FF0000"/>
                </a:solidFill>
                <a:latin typeface="Cambria" panose="02040503050406030204" pitchFamily="18" charset="0"/>
                <a:ea typeface="Cambria" panose="02040503050406030204" pitchFamily="18" charset="0"/>
              </a:rPr>
              <a:t>i</a:t>
            </a:r>
            <a:r>
              <a:rPr lang="en-US" b="1" dirty="0" smtClean="0">
                <a:solidFill>
                  <a:srgbClr val="FF0000"/>
                </a:solidFill>
                <a:latin typeface="Cambria" panose="02040503050406030204" pitchFamily="18" charset="0"/>
                <a:ea typeface="Cambria" panose="02040503050406030204" pitchFamily="18" charset="0"/>
              </a:rPr>
              <a:t>n Warm Stone Mastıc Asphalt</a:t>
            </a:r>
            <a:endParaRPr lang="en-US" dirty="0">
              <a:solidFill>
                <a:srgbClr val="FF0000"/>
              </a:solidFill>
            </a:endParaRPr>
          </a:p>
          <a:p>
            <a:endParaRPr lang="en-US" dirty="0"/>
          </a:p>
          <a:p>
            <a:endParaRPr lang="en-US" dirty="0"/>
          </a:p>
          <a:p>
            <a:endParaRPr lang="en-US" dirty="0"/>
          </a:p>
          <a:p>
            <a:endParaRPr lang="en-US" dirty="0"/>
          </a:p>
          <a:p>
            <a:endParaRPr lang="en-US" dirty="0"/>
          </a:p>
          <a:p>
            <a:endParaRPr lang="en-US" dirty="0"/>
          </a:p>
          <a:p>
            <a:endParaRPr lang="en-US" dirty="0"/>
          </a:p>
          <a:p>
            <a:endParaRPr lang="x-none" dirty="0"/>
          </a:p>
        </p:txBody>
      </p:sp>
      <p:sp>
        <p:nvSpPr>
          <p:cNvPr id="9" name="TextBox 8">
            <a:extLst>
              <a:ext uri="{FF2B5EF4-FFF2-40B4-BE49-F238E27FC236}">
                <a16:creationId xmlns:a16="http://schemas.microsoft.com/office/drawing/2014/main" id="{A3C680ED-4AE3-D1AE-74C4-FE40B79E3D89}"/>
              </a:ext>
            </a:extLst>
          </p:cNvPr>
          <p:cNvSpPr txBox="1"/>
          <p:nvPr/>
        </p:nvSpPr>
        <p:spPr>
          <a:xfrm>
            <a:off x="1858860" y="3311334"/>
            <a:ext cx="4243361" cy="2862322"/>
          </a:xfrm>
          <a:prstGeom prst="rect">
            <a:avLst/>
          </a:prstGeom>
          <a:noFill/>
        </p:spPr>
        <p:txBody>
          <a:bodyPr wrap="square" rtlCol="0">
            <a:spAutoFit/>
          </a:bodyPr>
          <a:lstStyle/>
          <a:p>
            <a:r>
              <a:rPr lang="en-US" b="1" dirty="0">
                <a:solidFill>
                  <a:schemeClr val="accent2"/>
                </a:solidFill>
                <a:latin typeface="Cambria" panose="02040503050406030204" pitchFamily="18" charset="0"/>
                <a:ea typeface="Cambria" panose="02040503050406030204" pitchFamily="18" charset="0"/>
                <a:cs typeface="Times New Roman" panose="02020603050405020304" pitchFamily="18" charset="0"/>
              </a:rPr>
              <a:t>Contacts </a:t>
            </a:r>
          </a:p>
          <a:p>
            <a:r>
              <a:rPr lang="tr-TR" b="1" dirty="0" smtClean="0">
                <a:solidFill>
                  <a:schemeClr val="accent2"/>
                </a:solidFill>
                <a:latin typeface="Cambria" panose="02040503050406030204" pitchFamily="18" charset="0"/>
                <a:ea typeface="Cambria" panose="02040503050406030204" pitchFamily="18" charset="0"/>
                <a:cs typeface="Times New Roman" panose="02020603050405020304" pitchFamily="18" charset="0"/>
              </a:rPr>
              <a:t>Atilla Harun ÖZTOPRAK</a:t>
            </a:r>
          </a:p>
          <a:p>
            <a:r>
              <a:rPr lang="tr-TR" b="1" dirty="0" smtClean="0">
                <a:solidFill>
                  <a:schemeClr val="accent2"/>
                </a:solidFill>
                <a:latin typeface="Cambria" panose="02040503050406030204" pitchFamily="18" charset="0"/>
                <a:ea typeface="Cambria" panose="02040503050406030204" pitchFamily="18" charset="0"/>
                <a:cs typeface="Times New Roman" panose="02020603050405020304" pitchFamily="18" charset="0"/>
              </a:rPr>
              <a:t>Atakan AKSOY</a:t>
            </a:r>
            <a:endParaRPr lang="en-US" b="1" dirty="0" smtClean="0">
              <a:solidFill>
                <a:schemeClr val="accent2"/>
              </a:solidFill>
              <a:latin typeface="Cambria" panose="02040503050406030204" pitchFamily="18" charset="0"/>
              <a:ea typeface="Cambria" panose="02040503050406030204" pitchFamily="18" charset="0"/>
              <a:cs typeface="Times New Roman" panose="02020603050405020304" pitchFamily="18" charset="0"/>
            </a:endParaRPr>
          </a:p>
          <a:p>
            <a:r>
              <a:rPr lang="en-US" b="1" dirty="0" smtClean="0">
                <a:solidFill>
                  <a:schemeClr val="accent2"/>
                </a:solidFill>
                <a:latin typeface="Cambria" panose="02040503050406030204" pitchFamily="18" charset="0"/>
                <a:ea typeface="Cambria" panose="02040503050406030204" pitchFamily="18" charset="0"/>
                <a:cs typeface="Times New Roman" panose="02020603050405020304" pitchFamily="18" charset="0"/>
              </a:rPr>
              <a:t>Email</a:t>
            </a:r>
            <a:r>
              <a:rPr lang="tr-TR" b="1" dirty="0" smtClean="0">
                <a:solidFill>
                  <a:schemeClr val="accent2"/>
                </a:solidFill>
                <a:latin typeface="Cambria" panose="02040503050406030204" pitchFamily="18" charset="0"/>
                <a:ea typeface="Cambria" panose="02040503050406030204" pitchFamily="18" charset="0"/>
                <a:cs typeface="Times New Roman" panose="02020603050405020304" pitchFamily="18" charset="0"/>
              </a:rPr>
              <a:t> </a:t>
            </a:r>
          </a:p>
          <a:p>
            <a:r>
              <a:rPr lang="tr-TR" b="1" dirty="0" smtClean="0">
                <a:solidFill>
                  <a:schemeClr val="accent2"/>
                </a:solidFill>
                <a:latin typeface="Cambria" panose="02040503050406030204" pitchFamily="18" charset="0"/>
                <a:ea typeface="Cambria" panose="02040503050406030204" pitchFamily="18" charset="0"/>
                <a:cs typeface="Times New Roman" panose="02020603050405020304" pitchFamily="18" charset="0"/>
                <a:hlinkClick r:id="rId2"/>
              </a:rPr>
              <a:t>harun.oztoprak@ic-a.com.tr</a:t>
            </a:r>
            <a:endParaRPr lang="tr-TR" b="1" dirty="0" smtClean="0">
              <a:solidFill>
                <a:schemeClr val="accent2"/>
              </a:solidFill>
              <a:latin typeface="Cambria" panose="02040503050406030204" pitchFamily="18" charset="0"/>
              <a:ea typeface="Cambria" panose="02040503050406030204" pitchFamily="18" charset="0"/>
              <a:cs typeface="Times New Roman" panose="02020603050405020304" pitchFamily="18" charset="0"/>
            </a:endParaRPr>
          </a:p>
          <a:p>
            <a:r>
              <a:rPr lang="tr-TR" b="1" dirty="0" smtClean="0">
                <a:solidFill>
                  <a:schemeClr val="accent2"/>
                </a:solidFill>
                <a:latin typeface="Cambria" panose="02040503050406030204" pitchFamily="18" charset="0"/>
                <a:ea typeface="Cambria" panose="02040503050406030204" pitchFamily="18" charset="0"/>
                <a:cs typeface="Times New Roman" panose="02020603050405020304" pitchFamily="18" charset="0"/>
                <a:hlinkClick r:id="rId3"/>
              </a:rPr>
              <a:t>aaksoy@ktu.edu.tr</a:t>
            </a:r>
            <a:endParaRPr lang="tr-TR" b="1" dirty="0" smtClean="0">
              <a:solidFill>
                <a:schemeClr val="accent2"/>
              </a:solidFill>
              <a:latin typeface="Cambria" panose="02040503050406030204" pitchFamily="18" charset="0"/>
              <a:ea typeface="Cambria" panose="02040503050406030204" pitchFamily="18" charset="0"/>
              <a:cs typeface="Times New Roman" panose="02020603050405020304" pitchFamily="18" charset="0"/>
            </a:endParaRPr>
          </a:p>
          <a:p>
            <a:r>
              <a:rPr lang="en-US" b="1" dirty="0" smtClean="0">
                <a:solidFill>
                  <a:schemeClr val="accent2"/>
                </a:solidFill>
                <a:latin typeface="Cambria" panose="02040503050406030204" pitchFamily="18" charset="0"/>
                <a:ea typeface="Cambria" panose="02040503050406030204" pitchFamily="18" charset="0"/>
                <a:cs typeface="Times New Roman" panose="02020603050405020304" pitchFamily="18" charset="0"/>
              </a:rPr>
              <a:t>Phone</a:t>
            </a:r>
            <a:r>
              <a:rPr lang="tr-TR" b="1" dirty="0">
                <a:solidFill>
                  <a:schemeClr val="accent2"/>
                </a:solidFill>
                <a:latin typeface="Cambria" panose="02040503050406030204" pitchFamily="18" charset="0"/>
                <a:ea typeface="Cambria" panose="02040503050406030204" pitchFamily="18" charset="0"/>
                <a:cs typeface="Times New Roman" panose="02020603050405020304" pitchFamily="18" charset="0"/>
              </a:rPr>
              <a:t> </a:t>
            </a:r>
            <a:r>
              <a:rPr lang="tr-TR" b="1" dirty="0" smtClean="0">
                <a:solidFill>
                  <a:schemeClr val="accent2"/>
                </a:solidFill>
                <a:latin typeface="Cambria" panose="02040503050406030204" pitchFamily="18" charset="0"/>
                <a:ea typeface="Cambria" panose="02040503050406030204" pitchFamily="18" charset="0"/>
                <a:cs typeface="Times New Roman" panose="02020603050405020304" pitchFamily="18" charset="0"/>
              </a:rPr>
              <a:t>05056550143/053232111 </a:t>
            </a:r>
            <a:r>
              <a:rPr lang="tr-TR" b="1" dirty="0">
                <a:solidFill>
                  <a:schemeClr val="accent2"/>
                </a:solidFill>
                <a:latin typeface="Cambria" panose="02040503050406030204" pitchFamily="18" charset="0"/>
                <a:ea typeface="Cambria" panose="02040503050406030204" pitchFamily="18" charset="0"/>
                <a:cs typeface="Times New Roman" panose="02020603050405020304" pitchFamily="18" charset="0"/>
              </a:rPr>
              <a:t>60</a:t>
            </a:r>
            <a:endParaRPr lang="en-US" b="1" dirty="0">
              <a:solidFill>
                <a:schemeClr val="accent2"/>
              </a:solidFill>
              <a:latin typeface="Cambria" panose="02040503050406030204" pitchFamily="18" charset="0"/>
              <a:ea typeface="Cambria" panose="02040503050406030204" pitchFamily="18" charset="0"/>
              <a:cs typeface="Times New Roman" panose="02020603050405020304" pitchFamily="18" charset="0"/>
            </a:endParaRPr>
          </a:p>
          <a:p>
            <a:r>
              <a:rPr lang="en-US" b="1" dirty="0">
                <a:solidFill>
                  <a:schemeClr val="accent2"/>
                </a:solidFill>
                <a:latin typeface="Cambria" panose="02040503050406030204" pitchFamily="18" charset="0"/>
                <a:ea typeface="Cambria" panose="02040503050406030204" pitchFamily="18" charset="0"/>
                <a:cs typeface="Times New Roman" panose="02020603050405020304" pitchFamily="18" charset="0"/>
              </a:rPr>
              <a:t>QR code</a:t>
            </a:r>
          </a:p>
          <a:p>
            <a:r>
              <a:rPr lang="en-US" b="1" dirty="0" smtClean="0">
                <a:solidFill>
                  <a:schemeClr val="accent2"/>
                </a:solidFill>
                <a:latin typeface="Cambria" panose="02040503050406030204" pitchFamily="18" charset="0"/>
                <a:ea typeface="Cambria" panose="02040503050406030204" pitchFamily="18" charset="0"/>
                <a:cs typeface="Times New Roman" panose="02020603050405020304" pitchFamily="18" charset="0"/>
              </a:rPr>
              <a:t>Website</a:t>
            </a:r>
            <a:endParaRPr lang="tr-TR" b="1" dirty="0" smtClean="0">
              <a:solidFill>
                <a:schemeClr val="accent2"/>
              </a:solidFill>
              <a:latin typeface="Cambria" panose="02040503050406030204" pitchFamily="18" charset="0"/>
              <a:ea typeface="Cambria" panose="02040503050406030204" pitchFamily="18" charset="0"/>
              <a:cs typeface="Times New Roman" panose="02020603050405020304" pitchFamily="18" charset="0"/>
            </a:endParaRPr>
          </a:p>
          <a:p>
            <a:r>
              <a:rPr lang="tr-TR" b="1" dirty="0">
                <a:solidFill>
                  <a:schemeClr val="accent2"/>
                </a:solidFill>
                <a:latin typeface="Cambria" panose="02040503050406030204" pitchFamily="18" charset="0"/>
                <a:ea typeface="Cambria" panose="02040503050406030204" pitchFamily="18" charset="0"/>
                <a:cs typeface="Times New Roman" panose="02020603050405020304" pitchFamily="18" charset="0"/>
              </a:rPr>
              <a:t>https://ica-isletme.com/</a:t>
            </a:r>
            <a:endParaRPr lang="x-none" b="1" dirty="0">
              <a:solidFill>
                <a:schemeClr val="accent2"/>
              </a:solidFill>
              <a:latin typeface="Cambria" panose="02040503050406030204" pitchFamily="18" charset="0"/>
              <a:ea typeface="Cambria" panose="02040503050406030204" pitchFamily="18" charset="0"/>
              <a:cs typeface="Times New Roman" panose="02020603050405020304" pitchFamily="18" charset="0"/>
            </a:endParaRPr>
          </a:p>
        </p:txBody>
      </p:sp>
      <p:pic>
        <p:nvPicPr>
          <p:cNvPr id="11" name="Picture 10" descr="A green leaf with a lightning bolt&#10;&#10;AI-generated content may be incorrect.">
            <a:extLst>
              <a:ext uri="{FF2B5EF4-FFF2-40B4-BE49-F238E27FC236}">
                <a16:creationId xmlns:a16="http://schemas.microsoft.com/office/drawing/2014/main" id="{9BBE00E7-43C0-3A39-5C5E-381D19B563F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113884" y="-16868"/>
            <a:ext cx="1631834" cy="1239995"/>
          </a:xfrm>
          <a:prstGeom prst="rect">
            <a:avLst/>
          </a:prstGeom>
        </p:spPr>
      </p:pic>
      <p:sp>
        <p:nvSpPr>
          <p:cNvPr id="12" name="Rectangle 11">
            <a:extLst>
              <a:ext uri="{FF2B5EF4-FFF2-40B4-BE49-F238E27FC236}">
                <a16:creationId xmlns:a16="http://schemas.microsoft.com/office/drawing/2014/main" id="{6E5D5F94-C889-813B-12C4-B2B0FA66C6FB}"/>
              </a:ext>
            </a:extLst>
          </p:cNvPr>
          <p:cNvSpPr/>
          <p:nvPr/>
        </p:nvSpPr>
        <p:spPr>
          <a:xfrm>
            <a:off x="6670260" y="3727733"/>
            <a:ext cx="3288145" cy="1754909"/>
          </a:xfrm>
          <a:prstGeom prst="rect">
            <a:avLst/>
          </a:prstGeom>
          <a:noFill/>
          <a:ln>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13" name="TextBox 12">
            <a:extLst>
              <a:ext uri="{FF2B5EF4-FFF2-40B4-BE49-F238E27FC236}">
                <a16:creationId xmlns:a16="http://schemas.microsoft.com/office/drawing/2014/main" id="{09DF960E-4A0E-3BA5-2915-832DEDBAEF4F}"/>
              </a:ext>
            </a:extLst>
          </p:cNvPr>
          <p:cNvSpPr txBox="1"/>
          <p:nvPr/>
        </p:nvSpPr>
        <p:spPr>
          <a:xfrm>
            <a:off x="6970598" y="3828562"/>
            <a:ext cx="2687467" cy="923330"/>
          </a:xfrm>
          <a:prstGeom prst="rect">
            <a:avLst/>
          </a:prstGeom>
          <a:noFill/>
        </p:spPr>
        <p:txBody>
          <a:bodyPr wrap="none" rtlCol="0">
            <a:spAutoFit/>
          </a:bodyPr>
          <a:lstStyle/>
          <a:p>
            <a:r>
              <a:rPr lang="en-US" dirty="0">
                <a:latin typeface="Cambria" panose="02040503050406030204" pitchFamily="18" charset="0"/>
                <a:ea typeface="Cambria" panose="02040503050406030204" pitchFamily="18" charset="0"/>
                <a:cs typeface="Times New Roman" panose="02020603050405020304" pitchFamily="18" charset="0"/>
              </a:rPr>
              <a:t>Another image related to </a:t>
            </a:r>
          </a:p>
          <a:p>
            <a:r>
              <a:rPr lang="en-US" dirty="0">
                <a:latin typeface="Cambria" panose="02040503050406030204" pitchFamily="18" charset="0"/>
                <a:ea typeface="Cambria" panose="02040503050406030204" pitchFamily="18" charset="0"/>
                <a:cs typeface="Times New Roman" panose="02020603050405020304" pitchFamily="18" charset="0"/>
              </a:rPr>
              <a:t>company description</a:t>
            </a:r>
          </a:p>
          <a:p>
            <a:r>
              <a:rPr lang="en-US" dirty="0">
                <a:latin typeface="Cambria" panose="02040503050406030204" pitchFamily="18" charset="0"/>
                <a:ea typeface="Cambria" panose="02040503050406030204" pitchFamily="18" charset="0"/>
                <a:cs typeface="Times New Roman" panose="02020603050405020304" pitchFamily="18" charset="0"/>
              </a:rPr>
              <a:t>(optional) </a:t>
            </a:r>
            <a:endParaRPr lang="x-none" dirty="0">
              <a:latin typeface="Cambria" panose="02040503050406030204" pitchFamily="18" charset="0"/>
              <a:ea typeface="Cambria" panose="02040503050406030204" pitchFamily="18" charset="0"/>
              <a:cs typeface="Times New Roman" panose="02020603050405020304" pitchFamily="18" charset="0"/>
            </a:endParaRPr>
          </a:p>
        </p:txBody>
      </p:sp>
      <p:sp>
        <p:nvSpPr>
          <p:cNvPr id="14" name="TextBox 13">
            <a:extLst>
              <a:ext uri="{FF2B5EF4-FFF2-40B4-BE49-F238E27FC236}">
                <a16:creationId xmlns:a16="http://schemas.microsoft.com/office/drawing/2014/main" id="{EBFEA3F3-041D-002D-6526-9AD20577D0B6}"/>
              </a:ext>
            </a:extLst>
          </p:cNvPr>
          <p:cNvSpPr txBox="1"/>
          <p:nvPr/>
        </p:nvSpPr>
        <p:spPr>
          <a:xfrm>
            <a:off x="5037091" y="418464"/>
            <a:ext cx="3445163" cy="369332"/>
          </a:xfrm>
          <a:prstGeom prst="rect">
            <a:avLst/>
          </a:prstGeom>
          <a:noFill/>
        </p:spPr>
        <p:txBody>
          <a:bodyPr wrap="square" rtlCol="0">
            <a:spAutoFit/>
          </a:bodyPr>
          <a:lstStyle/>
          <a:p>
            <a:r>
              <a:rPr lang="en-US" dirty="0"/>
              <a:t>Text </a:t>
            </a:r>
            <a:r>
              <a:rPr lang="en-US" dirty="0">
                <a:latin typeface="Cambria" panose="02040503050406030204" pitchFamily="18" charset="0"/>
                <a:ea typeface="Cambria" panose="02040503050406030204" pitchFamily="18" charset="0"/>
                <a:cs typeface="Times New Roman" panose="02020603050405020304" pitchFamily="18" charset="0"/>
              </a:rPr>
              <a:t>in white – Cambria font 18   </a:t>
            </a:r>
            <a:endParaRPr lang="x-none" dirty="0">
              <a:latin typeface="Cambria" panose="02040503050406030204" pitchFamily="18" charset="0"/>
              <a:ea typeface="Cambria" panose="02040503050406030204" pitchFamily="18" charset="0"/>
              <a:cs typeface="Times New Roman" panose="02020603050405020304" pitchFamily="18" charset="0"/>
            </a:endParaRPr>
          </a:p>
        </p:txBody>
      </p:sp>
      <p:pic>
        <p:nvPicPr>
          <p:cNvPr id="1026" name="Picture 2" descr="C:\Users\user\Desktop\Trabzon Teknokent\ica içtaş\ICA Faz 2\ic_altyap_grubu_logo.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57750" y="949056"/>
            <a:ext cx="1905000" cy="17294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4463408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Dikdörtgen 6"/>
          <p:cNvSpPr/>
          <p:nvPr/>
        </p:nvSpPr>
        <p:spPr>
          <a:xfrm>
            <a:off x="2385527" y="561497"/>
            <a:ext cx="6096000" cy="6186309"/>
          </a:xfrm>
          <a:prstGeom prst="rect">
            <a:avLst/>
          </a:prstGeom>
        </p:spPr>
        <p:txBody>
          <a:bodyPr>
            <a:spAutoFit/>
          </a:bodyPr>
          <a:lstStyle/>
          <a:p>
            <a:pPr marL="285750" indent="-285750">
              <a:buFont typeface="Wingdings" panose="05000000000000000000" pitchFamily="2" charset="2"/>
              <a:buChar char="ü"/>
            </a:pPr>
            <a:r>
              <a:rPr lang="en-US" dirty="0">
                <a:solidFill>
                  <a:srgbClr val="FFFF00"/>
                </a:solidFill>
                <a:latin typeface="Cambria" panose="02040503050406030204" pitchFamily="18" charset="0"/>
                <a:ea typeface="Cambria" panose="02040503050406030204" pitchFamily="18" charset="0"/>
              </a:rPr>
              <a:t>The EUROGIA framework is described as a holistic, industry- and market-driven </a:t>
            </a:r>
            <a:r>
              <a:rPr lang="en-US" dirty="0" err="1">
                <a:solidFill>
                  <a:srgbClr val="FFFF00"/>
                </a:solidFill>
                <a:latin typeface="Cambria" panose="02040503050406030204" pitchFamily="18" charset="0"/>
                <a:ea typeface="Cambria" panose="02040503050406030204" pitchFamily="18" charset="0"/>
              </a:rPr>
              <a:t>programme</a:t>
            </a:r>
            <a:r>
              <a:rPr lang="en-US" dirty="0">
                <a:solidFill>
                  <a:srgbClr val="FFFF00"/>
                </a:solidFill>
                <a:latin typeface="Cambria" panose="02040503050406030204" pitchFamily="18" charset="0"/>
                <a:ea typeface="Cambria" panose="02040503050406030204" pitchFamily="18" charset="0"/>
              </a:rPr>
              <a:t> that addresses all areas of the energy mix, from renewable energy to efficiency and reducing the carbon footprint of fossil fuels</a:t>
            </a:r>
            <a:r>
              <a:rPr lang="en-US" dirty="0" smtClean="0">
                <a:solidFill>
                  <a:srgbClr val="FFFF00"/>
                </a:solidFill>
                <a:latin typeface="Cambria" panose="02040503050406030204" pitchFamily="18" charset="0"/>
                <a:ea typeface="Cambria" panose="02040503050406030204" pitchFamily="18" charset="0"/>
              </a:rPr>
              <a:t>.</a:t>
            </a:r>
            <a:endParaRPr lang="tr-TR" dirty="0" smtClean="0">
              <a:solidFill>
                <a:srgbClr val="FFFF00"/>
              </a:solidFill>
              <a:latin typeface="Cambria" panose="02040503050406030204" pitchFamily="18" charset="0"/>
              <a:ea typeface="Cambria" panose="02040503050406030204" pitchFamily="18" charset="0"/>
            </a:endParaRPr>
          </a:p>
          <a:p>
            <a:pPr marL="285750" indent="-285750">
              <a:buFont typeface="Wingdings" panose="05000000000000000000" pitchFamily="2" charset="2"/>
              <a:buChar char="ü"/>
            </a:pPr>
            <a:endParaRPr lang="tr-TR" dirty="0">
              <a:solidFill>
                <a:srgbClr val="FFFF00"/>
              </a:solidFill>
              <a:latin typeface="Cambria" panose="02040503050406030204" pitchFamily="18" charset="0"/>
              <a:ea typeface="Cambria" panose="02040503050406030204" pitchFamily="18" charset="0"/>
            </a:endParaRPr>
          </a:p>
          <a:p>
            <a:pPr marL="285750" indent="-285750">
              <a:buFont typeface="Wingdings" panose="05000000000000000000" pitchFamily="2" charset="2"/>
              <a:buChar char="ü"/>
            </a:pPr>
            <a:r>
              <a:rPr lang="en-US" dirty="0">
                <a:solidFill>
                  <a:srgbClr val="FFFF00"/>
                </a:solidFill>
                <a:latin typeface="Cambria" panose="02040503050406030204" pitchFamily="18" charset="0"/>
                <a:ea typeface="Cambria" panose="02040503050406030204" pitchFamily="18" charset="0"/>
              </a:rPr>
              <a:t>EUROGIA is known as a cluster of the EUREKA network, a </a:t>
            </a:r>
            <a:r>
              <a:rPr lang="en-US" dirty="0" err="1">
                <a:solidFill>
                  <a:srgbClr val="FFFF00"/>
                </a:solidFill>
                <a:latin typeface="Cambria" panose="02040503050406030204" pitchFamily="18" charset="0"/>
                <a:ea typeface="Cambria" panose="02040503050406030204" pitchFamily="18" charset="0"/>
              </a:rPr>
              <a:t>decentralised</a:t>
            </a:r>
            <a:r>
              <a:rPr lang="en-US" dirty="0">
                <a:solidFill>
                  <a:srgbClr val="FFFF00"/>
                </a:solidFill>
                <a:latin typeface="Cambria" panose="02040503050406030204" pitchFamily="18" charset="0"/>
                <a:ea typeface="Cambria" panose="02040503050406030204" pitchFamily="18" charset="0"/>
              </a:rPr>
              <a:t> intergovernmental initiative launched in 1985 to increase Europe's competitiveness by supporting businesses, research </a:t>
            </a:r>
            <a:r>
              <a:rPr lang="en-US" dirty="0" err="1">
                <a:solidFill>
                  <a:srgbClr val="FFFF00"/>
                </a:solidFill>
                <a:latin typeface="Cambria" panose="02040503050406030204" pitchFamily="18" charset="0"/>
                <a:ea typeface="Cambria" panose="02040503050406030204" pitchFamily="18" charset="0"/>
              </a:rPr>
              <a:t>centres</a:t>
            </a:r>
            <a:r>
              <a:rPr lang="en-US" dirty="0">
                <a:solidFill>
                  <a:srgbClr val="FFFF00"/>
                </a:solidFill>
                <a:latin typeface="Cambria" panose="02040503050406030204" pitchFamily="18" charset="0"/>
                <a:ea typeface="Cambria" panose="02040503050406030204" pitchFamily="18" charset="0"/>
              </a:rPr>
              <a:t> and universities involved in transnational projects</a:t>
            </a:r>
            <a:r>
              <a:rPr lang="en-US" dirty="0" smtClean="0">
                <a:solidFill>
                  <a:srgbClr val="FFFF00"/>
                </a:solidFill>
                <a:latin typeface="Cambria" panose="02040503050406030204" pitchFamily="18" charset="0"/>
                <a:ea typeface="Cambria" panose="02040503050406030204" pitchFamily="18" charset="0"/>
              </a:rPr>
              <a:t>.</a:t>
            </a:r>
            <a:endParaRPr lang="tr-TR" dirty="0" smtClean="0">
              <a:solidFill>
                <a:srgbClr val="FFFF00"/>
              </a:solidFill>
              <a:latin typeface="Cambria" panose="02040503050406030204" pitchFamily="18" charset="0"/>
              <a:ea typeface="Cambria" panose="02040503050406030204" pitchFamily="18" charset="0"/>
            </a:endParaRPr>
          </a:p>
          <a:p>
            <a:pPr marL="285750" indent="-285750">
              <a:buFont typeface="Wingdings" panose="05000000000000000000" pitchFamily="2" charset="2"/>
              <a:buChar char="ü"/>
            </a:pPr>
            <a:endParaRPr lang="tr-TR" dirty="0">
              <a:solidFill>
                <a:srgbClr val="FFFF00"/>
              </a:solidFill>
              <a:latin typeface="Cambria" panose="02040503050406030204" pitchFamily="18" charset="0"/>
              <a:ea typeface="Cambria" panose="02040503050406030204" pitchFamily="18" charset="0"/>
            </a:endParaRPr>
          </a:p>
          <a:p>
            <a:pPr marL="285750" indent="-285750">
              <a:buFont typeface="Wingdings" panose="05000000000000000000" pitchFamily="2" charset="2"/>
              <a:buChar char="ü"/>
            </a:pPr>
            <a:r>
              <a:rPr lang="en-US" dirty="0">
                <a:solidFill>
                  <a:srgbClr val="FFFF00"/>
                </a:solidFill>
                <a:latin typeface="Cambria" panose="02040503050406030204" pitchFamily="18" charset="0"/>
                <a:ea typeface="Cambria" panose="02040503050406030204" pitchFamily="18" charset="0"/>
              </a:rPr>
              <a:t>The EUROGIA2030 program supports and encourages international partnerships developing innovative projects in low-carbon energy technologies. It addresses all innovative energy technologies aimed at reducing the carbon footprint of energy production and use, and developing new energy technologies such as solar, wind, biomass, geothermal, energy efficiency, hydrogen, and more</a:t>
            </a:r>
            <a:r>
              <a:rPr lang="en-US" dirty="0" smtClean="0">
                <a:solidFill>
                  <a:srgbClr val="FFFF00"/>
                </a:solidFill>
                <a:latin typeface="Cambria" panose="02040503050406030204" pitchFamily="18" charset="0"/>
                <a:ea typeface="Cambria" panose="02040503050406030204" pitchFamily="18" charset="0"/>
              </a:rPr>
              <a:t>.</a:t>
            </a:r>
            <a:endParaRPr lang="tr-TR" dirty="0" smtClean="0">
              <a:solidFill>
                <a:srgbClr val="FFFF00"/>
              </a:solidFill>
              <a:latin typeface="Cambria" panose="02040503050406030204" pitchFamily="18" charset="0"/>
              <a:ea typeface="Cambria" panose="02040503050406030204" pitchFamily="18" charset="0"/>
            </a:endParaRPr>
          </a:p>
          <a:p>
            <a:endParaRPr lang="tr-TR" dirty="0">
              <a:latin typeface="Cambria" panose="02040503050406030204" pitchFamily="18" charset="0"/>
              <a:ea typeface="Cambria" panose="02040503050406030204" pitchFamily="18" charset="0"/>
            </a:endParaRPr>
          </a:p>
          <a:p>
            <a:endParaRPr lang="tr-TR"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240011056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94653" y="1156624"/>
            <a:ext cx="6096000" cy="4247317"/>
          </a:xfrm>
          <a:prstGeom prst="rect">
            <a:avLst/>
          </a:prstGeom>
        </p:spPr>
        <p:txBody>
          <a:bodyPr>
            <a:spAutoFit/>
          </a:bodyPr>
          <a:lstStyle/>
          <a:p>
            <a:r>
              <a:rPr lang="tr-TR" b="1" dirty="0" err="1">
                <a:solidFill>
                  <a:srgbClr val="FF0000"/>
                </a:solidFill>
                <a:latin typeface="Cambria" panose="02040503050406030204" pitchFamily="18" charset="0"/>
                <a:ea typeface="Cambria" panose="02040503050406030204" pitchFamily="18" charset="0"/>
              </a:rPr>
              <a:t>Why</a:t>
            </a:r>
            <a:r>
              <a:rPr lang="tr-TR" b="1" dirty="0">
                <a:solidFill>
                  <a:srgbClr val="FF0000"/>
                </a:solidFill>
                <a:latin typeface="Cambria" panose="02040503050406030204" pitchFamily="18" charset="0"/>
                <a:ea typeface="Cambria" panose="02040503050406030204" pitchFamily="18" charset="0"/>
              </a:rPr>
              <a:t> a EUROGIA </a:t>
            </a:r>
            <a:r>
              <a:rPr lang="tr-TR" b="1" dirty="0" err="1">
                <a:solidFill>
                  <a:srgbClr val="FF0000"/>
                </a:solidFill>
                <a:latin typeface="Cambria" panose="02040503050406030204" pitchFamily="18" charset="0"/>
                <a:ea typeface="Cambria" panose="02040503050406030204" pitchFamily="18" charset="0"/>
              </a:rPr>
              <a:t>label</a:t>
            </a:r>
            <a:r>
              <a:rPr lang="tr-TR" b="1" dirty="0">
                <a:solidFill>
                  <a:srgbClr val="FF0000"/>
                </a:solidFill>
                <a:latin typeface="Cambria" panose="02040503050406030204" pitchFamily="18" charset="0"/>
                <a:ea typeface="Cambria" panose="02040503050406030204" pitchFamily="18" charset="0"/>
              </a:rPr>
              <a:t>?</a:t>
            </a:r>
          </a:p>
          <a:p>
            <a:pPr marL="285750" indent="-285750">
              <a:buFont typeface="Wingdings" panose="05000000000000000000" pitchFamily="2" charset="2"/>
              <a:buChar char="ü"/>
            </a:pPr>
            <a:r>
              <a:rPr lang="tr-TR" dirty="0" err="1">
                <a:solidFill>
                  <a:srgbClr val="FFFF00"/>
                </a:solidFill>
                <a:latin typeface="Cambria" panose="02040503050406030204" pitchFamily="18" charset="0"/>
                <a:ea typeface="Cambria" panose="02040503050406030204" pitchFamily="18" charset="0"/>
              </a:rPr>
              <a:t>The</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label</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itself</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does</a:t>
            </a:r>
            <a:r>
              <a:rPr lang="tr-TR" dirty="0">
                <a:solidFill>
                  <a:srgbClr val="FFFF00"/>
                </a:solidFill>
                <a:latin typeface="Cambria" panose="02040503050406030204" pitchFamily="18" charset="0"/>
                <a:ea typeface="Cambria" panose="02040503050406030204" pitchFamily="18" charset="0"/>
              </a:rPr>
              <a:t> not </a:t>
            </a:r>
            <a:r>
              <a:rPr lang="tr-TR" dirty="0" err="1">
                <a:solidFill>
                  <a:srgbClr val="FFFF00"/>
                </a:solidFill>
                <a:latin typeface="Cambria" panose="02040503050406030204" pitchFamily="18" charset="0"/>
                <a:ea typeface="Cambria" panose="02040503050406030204" pitchFamily="18" charset="0"/>
              </a:rPr>
              <a:t>automatically</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guarantee</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public</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funding</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Individual</a:t>
            </a:r>
            <a:r>
              <a:rPr lang="tr-TR" dirty="0">
                <a:solidFill>
                  <a:srgbClr val="FFFF00"/>
                </a:solidFill>
                <a:latin typeface="Cambria" panose="02040503050406030204" pitchFamily="18" charset="0"/>
                <a:ea typeface="Cambria" panose="02040503050406030204" pitchFamily="18" charset="0"/>
              </a:rPr>
              <a:t> EUREKA </a:t>
            </a:r>
            <a:r>
              <a:rPr lang="tr-TR" dirty="0" err="1">
                <a:solidFill>
                  <a:srgbClr val="FFFF00"/>
                </a:solidFill>
                <a:latin typeface="Cambria" panose="02040503050406030204" pitchFamily="18" charset="0"/>
                <a:ea typeface="Cambria" panose="02040503050406030204" pitchFamily="18" charset="0"/>
              </a:rPr>
              <a:t>member</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countries</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have</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the</a:t>
            </a:r>
            <a:r>
              <a:rPr lang="tr-TR" dirty="0">
                <a:solidFill>
                  <a:srgbClr val="FFFF00"/>
                </a:solidFill>
                <a:latin typeface="Cambria" panose="02040503050406030204" pitchFamily="18" charset="0"/>
                <a:ea typeface="Cambria" panose="02040503050406030204" pitchFamily="18" charset="0"/>
              </a:rPr>
              <a:t> final say on </a:t>
            </a:r>
            <a:r>
              <a:rPr lang="tr-TR" dirty="0" err="1">
                <a:solidFill>
                  <a:srgbClr val="FFFF00"/>
                </a:solidFill>
                <a:latin typeface="Cambria" panose="02040503050406030204" pitchFamily="18" charset="0"/>
                <a:ea typeface="Cambria" panose="02040503050406030204" pitchFamily="18" charset="0"/>
              </a:rPr>
              <a:t>public</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funding</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within</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their</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own</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countries</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based</a:t>
            </a:r>
            <a:r>
              <a:rPr lang="tr-TR" dirty="0">
                <a:solidFill>
                  <a:srgbClr val="FFFF00"/>
                </a:solidFill>
                <a:latin typeface="Cambria" panose="02040503050406030204" pitchFamily="18" charset="0"/>
                <a:ea typeface="Cambria" panose="02040503050406030204" pitchFamily="18" charset="0"/>
              </a:rPr>
              <a:t> on </a:t>
            </a:r>
            <a:r>
              <a:rPr lang="tr-TR" dirty="0" err="1">
                <a:solidFill>
                  <a:srgbClr val="FFFF00"/>
                </a:solidFill>
                <a:latin typeface="Cambria" panose="02040503050406030204" pitchFamily="18" charset="0"/>
                <a:ea typeface="Cambria" panose="02040503050406030204" pitchFamily="18" charset="0"/>
              </a:rPr>
              <a:t>their</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national</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policies</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priorities</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and</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constraints</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However</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the</a:t>
            </a:r>
            <a:r>
              <a:rPr lang="tr-TR" dirty="0">
                <a:solidFill>
                  <a:srgbClr val="FFFF00"/>
                </a:solidFill>
                <a:latin typeface="Cambria" panose="02040503050406030204" pitchFamily="18" charset="0"/>
                <a:ea typeface="Cambria" panose="02040503050406030204" pitchFamily="18" charset="0"/>
              </a:rPr>
              <a:t> EUROGIA </a:t>
            </a:r>
            <a:r>
              <a:rPr lang="tr-TR" dirty="0" err="1">
                <a:solidFill>
                  <a:srgbClr val="FFFF00"/>
                </a:solidFill>
                <a:latin typeface="Cambria" panose="02040503050406030204" pitchFamily="18" charset="0"/>
                <a:ea typeface="Cambria" panose="02040503050406030204" pitchFamily="18" charset="0"/>
              </a:rPr>
              <a:t>label</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facilitates</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access</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to</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such</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public</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funding</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particularly</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within</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countries</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supporting</a:t>
            </a:r>
            <a:r>
              <a:rPr lang="tr-TR" dirty="0">
                <a:solidFill>
                  <a:srgbClr val="FFFF00"/>
                </a:solidFill>
                <a:latin typeface="Cambria" panose="02040503050406030204" pitchFamily="18" charset="0"/>
                <a:ea typeface="Cambria" panose="02040503050406030204" pitchFamily="18" charset="0"/>
              </a:rPr>
              <a:t> EUROGIA2030 </a:t>
            </a:r>
            <a:r>
              <a:rPr lang="tr-TR" dirty="0" err="1">
                <a:solidFill>
                  <a:srgbClr val="FFFF00"/>
                </a:solidFill>
                <a:latin typeface="Cambria" panose="02040503050406030204" pitchFamily="18" charset="0"/>
                <a:ea typeface="Cambria" panose="02040503050406030204" pitchFamily="18" charset="0"/>
              </a:rPr>
              <a:t>that</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have</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committed</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to</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positively</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accepting</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applications</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for</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national</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funding</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from</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projects</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with</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the</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label</a:t>
            </a:r>
            <a:r>
              <a:rPr lang="tr-TR" dirty="0" smtClean="0">
                <a:solidFill>
                  <a:srgbClr val="FFFF00"/>
                </a:solidFill>
                <a:latin typeface="Cambria" panose="02040503050406030204" pitchFamily="18" charset="0"/>
                <a:ea typeface="Cambria" panose="02040503050406030204" pitchFamily="18" charset="0"/>
              </a:rPr>
              <a:t>.</a:t>
            </a:r>
          </a:p>
          <a:p>
            <a:pPr marL="285750" indent="-285750">
              <a:buFont typeface="Wingdings" panose="05000000000000000000" pitchFamily="2" charset="2"/>
              <a:buChar char="ü"/>
            </a:pPr>
            <a:endParaRPr lang="tr-TR" dirty="0">
              <a:solidFill>
                <a:srgbClr val="FFFF00"/>
              </a:solidFill>
              <a:latin typeface="Cambria" panose="02040503050406030204" pitchFamily="18" charset="0"/>
              <a:ea typeface="Cambria" panose="02040503050406030204" pitchFamily="18" charset="0"/>
            </a:endParaRPr>
          </a:p>
          <a:p>
            <a:pPr marL="285750" indent="-285750">
              <a:buFont typeface="Wingdings" panose="05000000000000000000" pitchFamily="2" charset="2"/>
              <a:buChar char="ü"/>
            </a:pPr>
            <a:r>
              <a:rPr lang="en-US" dirty="0">
                <a:solidFill>
                  <a:srgbClr val="FFFF00"/>
                </a:solidFill>
                <a:latin typeface="Cambria" panose="02040503050406030204" pitchFamily="18" charset="0"/>
                <a:ea typeface="Cambria" panose="02040503050406030204" pitchFamily="18" charset="0"/>
              </a:rPr>
              <a:t>International project proposals submitted by EUROGIA member countries are evaluated comprehensively based on relevant criteria, and the PO and FPP stages are evaluated by selected arbitration committees.</a:t>
            </a:r>
            <a:endParaRPr lang="tr-TR" dirty="0">
              <a:solidFill>
                <a:srgbClr val="FFFF00"/>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152131665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169298" y="1559300"/>
            <a:ext cx="6096000" cy="3139321"/>
          </a:xfrm>
          <a:prstGeom prst="rect">
            <a:avLst/>
          </a:prstGeom>
        </p:spPr>
        <p:txBody>
          <a:bodyPr>
            <a:spAutoFit/>
          </a:bodyPr>
          <a:lstStyle/>
          <a:p>
            <a:r>
              <a:rPr lang="tr-TR" dirty="0" err="1">
                <a:solidFill>
                  <a:srgbClr val="FF0000"/>
                </a:solidFill>
                <a:latin typeface="Cambria" panose="02040503050406030204" pitchFamily="18" charset="0"/>
                <a:ea typeface="Cambria" panose="02040503050406030204" pitchFamily="18" charset="0"/>
              </a:rPr>
              <a:t>Eurogia</a:t>
            </a:r>
            <a:r>
              <a:rPr lang="tr-TR" dirty="0">
                <a:solidFill>
                  <a:srgbClr val="FF0000"/>
                </a:solidFill>
                <a:latin typeface="Cambria" panose="02040503050406030204" pitchFamily="18" charset="0"/>
                <a:ea typeface="Cambria" panose="02040503050406030204" pitchFamily="18" charset="0"/>
              </a:rPr>
              <a:t> 2030 Project </a:t>
            </a:r>
            <a:r>
              <a:rPr lang="tr-TR" dirty="0" err="1">
                <a:solidFill>
                  <a:srgbClr val="FF0000"/>
                </a:solidFill>
                <a:latin typeface="Cambria" panose="02040503050406030204" pitchFamily="18" charset="0"/>
                <a:ea typeface="Cambria" panose="02040503050406030204" pitchFamily="18" charset="0"/>
              </a:rPr>
              <a:t>Preparation</a:t>
            </a:r>
            <a:endParaRPr lang="tr-TR" dirty="0">
              <a:solidFill>
                <a:srgbClr val="FF0000"/>
              </a:solidFill>
              <a:latin typeface="Cambria" panose="02040503050406030204" pitchFamily="18" charset="0"/>
              <a:ea typeface="Cambria" panose="02040503050406030204" pitchFamily="18" charset="0"/>
            </a:endParaRPr>
          </a:p>
          <a:p>
            <a:pPr marL="285750" indent="-285750">
              <a:buFont typeface="Wingdings" panose="05000000000000000000" pitchFamily="2" charset="2"/>
              <a:buChar char="ü"/>
            </a:pPr>
            <a:r>
              <a:rPr lang="tr-TR" dirty="0">
                <a:solidFill>
                  <a:srgbClr val="FFFF00"/>
                </a:solidFill>
                <a:latin typeface="Cambria" panose="02040503050406030204" pitchFamily="18" charset="0"/>
                <a:ea typeface="Cambria" panose="02040503050406030204" pitchFamily="18" charset="0"/>
              </a:rPr>
              <a:t>Eurogia2030 is at </a:t>
            </a:r>
            <a:r>
              <a:rPr lang="tr-TR" dirty="0" err="1">
                <a:solidFill>
                  <a:srgbClr val="FFFF00"/>
                </a:solidFill>
                <a:latin typeface="Cambria" panose="02040503050406030204" pitchFamily="18" charset="0"/>
                <a:ea typeface="Cambria" panose="02040503050406030204" pitchFamily="18" charset="0"/>
              </a:rPr>
              <a:t>the</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forefront</a:t>
            </a:r>
            <a:r>
              <a:rPr lang="tr-TR" dirty="0">
                <a:solidFill>
                  <a:srgbClr val="FFFF00"/>
                </a:solidFill>
                <a:latin typeface="Cambria" panose="02040503050406030204" pitchFamily="18" charset="0"/>
                <a:ea typeface="Cambria" panose="02040503050406030204" pitchFamily="18" charset="0"/>
              </a:rPr>
              <a:t> of </a:t>
            </a:r>
            <a:r>
              <a:rPr lang="tr-TR" dirty="0" err="1">
                <a:solidFill>
                  <a:srgbClr val="FFFF00"/>
                </a:solidFill>
                <a:latin typeface="Cambria" panose="02040503050406030204" pitchFamily="18" charset="0"/>
                <a:ea typeface="Cambria" panose="02040503050406030204" pitchFamily="18" charset="0"/>
              </a:rPr>
              <a:t>the</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energy</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sector</a:t>
            </a:r>
            <a:r>
              <a:rPr lang="tr-TR" dirty="0">
                <a:solidFill>
                  <a:srgbClr val="FFFF00"/>
                </a:solidFill>
                <a:latin typeface="Cambria" panose="02040503050406030204" pitchFamily="18" charset="0"/>
                <a:ea typeface="Cambria" panose="02040503050406030204" pitchFamily="18" charset="0"/>
              </a:rPr>
              <a:t> in </a:t>
            </a:r>
            <a:r>
              <a:rPr lang="tr-TR" dirty="0" err="1">
                <a:solidFill>
                  <a:srgbClr val="FFFF00"/>
                </a:solidFill>
                <a:latin typeface="Cambria" panose="02040503050406030204" pitchFamily="18" charset="0"/>
                <a:ea typeface="Cambria" panose="02040503050406030204" pitchFamily="18" charset="0"/>
              </a:rPr>
              <a:t>achieving</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carbon</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neutrality</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goals</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Eurogia</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aims</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to</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contribute</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to</a:t>
            </a:r>
            <a:r>
              <a:rPr lang="tr-TR" dirty="0">
                <a:solidFill>
                  <a:srgbClr val="FFFF00"/>
                </a:solidFill>
                <a:latin typeface="Cambria" panose="02040503050406030204" pitchFamily="18" charset="0"/>
                <a:ea typeface="Cambria" panose="02040503050406030204" pitchFamily="18" charset="0"/>
              </a:rPr>
              <a:t> a </a:t>
            </a:r>
            <a:r>
              <a:rPr lang="tr-TR" dirty="0" err="1">
                <a:solidFill>
                  <a:srgbClr val="FFFF00"/>
                </a:solidFill>
                <a:latin typeface="Cambria" panose="02040503050406030204" pitchFamily="18" charset="0"/>
                <a:ea typeface="Cambria" panose="02040503050406030204" pitchFamily="18" charset="0"/>
              </a:rPr>
              <a:t>sustainable</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environment</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climate</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change</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mitigation</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and</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sustainable</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growth</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through</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Low</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Carbon</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Technology</a:t>
            </a:r>
            <a:r>
              <a:rPr lang="tr-TR" dirty="0">
                <a:solidFill>
                  <a:srgbClr val="FFFF00"/>
                </a:solidFill>
                <a:latin typeface="Cambria" panose="02040503050406030204" pitchFamily="18" charset="0"/>
                <a:ea typeface="Cambria" panose="02040503050406030204" pitchFamily="18" charset="0"/>
              </a:rPr>
              <a:t> R&amp;D </a:t>
            </a:r>
            <a:r>
              <a:rPr lang="tr-TR" dirty="0" err="1">
                <a:solidFill>
                  <a:srgbClr val="FFFF00"/>
                </a:solidFill>
                <a:latin typeface="Cambria" panose="02040503050406030204" pitchFamily="18" charset="0"/>
                <a:ea typeface="Cambria" panose="02040503050406030204" pitchFamily="18" charset="0"/>
              </a:rPr>
              <a:t>solutions</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Some</a:t>
            </a:r>
            <a:r>
              <a:rPr lang="tr-TR" dirty="0">
                <a:solidFill>
                  <a:srgbClr val="FFFF00"/>
                </a:solidFill>
                <a:latin typeface="Cambria" panose="02040503050406030204" pitchFamily="18" charset="0"/>
                <a:ea typeface="Cambria" panose="02040503050406030204" pitchFamily="18" charset="0"/>
              </a:rPr>
              <a:t> of </a:t>
            </a:r>
            <a:r>
              <a:rPr lang="tr-TR" dirty="0" err="1">
                <a:solidFill>
                  <a:srgbClr val="FFFF00"/>
                </a:solidFill>
                <a:latin typeface="Cambria" panose="02040503050406030204" pitchFamily="18" charset="0"/>
                <a:ea typeface="Cambria" panose="02040503050406030204" pitchFamily="18" charset="0"/>
              </a:rPr>
              <a:t>the</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challenges</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targeted</a:t>
            </a:r>
            <a:r>
              <a:rPr lang="tr-TR" dirty="0">
                <a:solidFill>
                  <a:srgbClr val="FFFF00"/>
                </a:solidFill>
                <a:latin typeface="Cambria" panose="02040503050406030204" pitchFamily="18" charset="0"/>
                <a:ea typeface="Cambria" panose="02040503050406030204" pitchFamily="18" charset="0"/>
              </a:rPr>
              <a:t> in </a:t>
            </a:r>
            <a:r>
              <a:rPr lang="tr-TR" dirty="0" err="1">
                <a:solidFill>
                  <a:srgbClr val="FFFF00"/>
                </a:solidFill>
                <a:latin typeface="Cambria" panose="02040503050406030204" pitchFamily="18" charset="0"/>
                <a:ea typeface="Cambria" panose="02040503050406030204" pitchFamily="18" charset="0"/>
              </a:rPr>
              <a:t>the</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project</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proposal</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requests</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carbon-free</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energy</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supply</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green</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mobility</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and</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smart</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cities</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smarter</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homes</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and</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buildings</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and</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bioresources</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and</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the</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environment</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are</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necessary</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to</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achieve</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these</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goals</a:t>
            </a:r>
            <a:r>
              <a:rPr lang="tr-TR" dirty="0">
                <a:solidFill>
                  <a:srgbClr val="FFFF00"/>
                </a:solidFill>
                <a:latin typeface="Cambria" panose="02040503050406030204" pitchFamily="18" charset="0"/>
                <a:ea typeface="Cambria" panose="02040503050406030204" pitchFamily="18" charset="0"/>
              </a:rPr>
              <a:t>, but </a:t>
            </a:r>
            <a:r>
              <a:rPr lang="tr-TR" dirty="0" err="1">
                <a:solidFill>
                  <a:srgbClr val="FFFF00"/>
                </a:solidFill>
                <a:latin typeface="Cambria" panose="02040503050406030204" pitchFamily="18" charset="0"/>
                <a:ea typeface="Cambria" panose="02040503050406030204" pitchFamily="18" charset="0"/>
              </a:rPr>
              <a:t>are</a:t>
            </a:r>
            <a:r>
              <a:rPr lang="tr-TR" dirty="0">
                <a:solidFill>
                  <a:srgbClr val="FFFF00"/>
                </a:solidFill>
                <a:latin typeface="Cambria" panose="02040503050406030204" pitchFamily="18" charset="0"/>
                <a:ea typeface="Cambria" panose="02040503050406030204" pitchFamily="18" charset="0"/>
              </a:rPr>
              <a:t> not </a:t>
            </a:r>
            <a:r>
              <a:rPr lang="tr-TR" dirty="0" err="1">
                <a:solidFill>
                  <a:srgbClr val="FFFF00"/>
                </a:solidFill>
                <a:latin typeface="Cambria" panose="02040503050406030204" pitchFamily="18" charset="0"/>
                <a:ea typeface="Cambria" panose="02040503050406030204" pitchFamily="18" charset="0"/>
              </a:rPr>
              <a:t>limited</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to</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these</a:t>
            </a:r>
            <a:r>
              <a:rPr lang="tr-TR" dirty="0">
                <a:solidFill>
                  <a:srgbClr val="FFFF00"/>
                </a:solidFill>
                <a:latin typeface="Cambria" panose="02040503050406030204" pitchFamily="18" charset="0"/>
                <a:ea typeface="Cambria" panose="02040503050406030204" pitchFamily="18" charset="0"/>
              </a:rPr>
              <a:t>.</a:t>
            </a:r>
          </a:p>
        </p:txBody>
      </p:sp>
    </p:spTree>
    <p:extLst>
      <p:ext uri="{BB962C8B-B14F-4D97-AF65-F5344CB8AC3E}">
        <p14:creationId xmlns:p14="http://schemas.microsoft.com/office/powerpoint/2010/main" val="351531267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474345"/>
            <a:ext cx="6096000" cy="5355312"/>
          </a:xfrm>
          <a:prstGeom prst="rect">
            <a:avLst/>
          </a:prstGeom>
        </p:spPr>
        <p:txBody>
          <a:bodyPr>
            <a:spAutoFit/>
          </a:bodyPr>
          <a:lstStyle/>
          <a:p>
            <a:r>
              <a:rPr lang="en-US" dirty="0">
                <a:solidFill>
                  <a:srgbClr val="FF0000"/>
                </a:solidFill>
                <a:latin typeface="Calibri" panose="020F0502020204030204" pitchFamily="34" charset="0"/>
                <a:ea typeface="Calibri" panose="020F0502020204030204" pitchFamily="34" charset="0"/>
                <a:cs typeface="Calibri" panose="020F0502020204030204" pitchFamily="34" charset="0"/>
              </a:rPr>
              <a:t>Objectives in the Context of the Project Proposal to be Prepared</a:t>
            </a:r>
          </a:p>
          <a:p>
            <a:pPr marL="285750" indent="-285750">
              <a:buFont typeface="Wingdings" panose="05000000000000000000" pitchFamily="2" charset="2"/>
              <a:buChar char="ü"/>
            </a:pPr>
            <a:r>
              <a:rPr lang="en-US" dirty="0">
                <a:solidFill>
                  <a:srgbClr val="FFFF00"/>
                </a:solidFill>
                <a:latin typeface="Cambria" panose="02040503050406030204" pitchFamily="18" charset="0"/>
                <a:ea typeface="Cambria" panose="02040503050406030204" pitchFamily="18" charset="0"/>
              </a:rPr>
              <a:t>We may propose a </a:t>
            </a:r>
            <a:r>
              <a:rPr lang="en-US" dirty="0" err="1">
                <a:solidFill>
                  <a:srgbClr val="FFFF00"/>
                </a:solidFill>
                <a:latin typeface="Cambria" panose="02040503050406030204" pitchFamily="18" charset="0"/>
                <a:ea typeface="Cambria" panose="02040503050406030204" pitchFamily="18" charset="0"/>
              </a:rPr>
              <a:t>Eurogia</a:t>
            </a:r>
            <a:r>
              <a:rPr lang="en-US" dirty="0">
                <a:solidFill>
                  <a:srgbClr val="FFFF00"/>
                </a:solidFill>
                <a:latin typeface="Cambria" panose="02040503050406030204" pitchFamily="18" charset="0"/>
                <a:ea typeface="Cambria" panose="02040503050406030204" pitchFamily="18" charset="0"/>
              </a:rPr>
              <a:t> 2030 project within the scope of the project: "Increasing the asphalt pavement recycling rate, examining the usability of RAP material scraped from SMA pavement in SMA production, evaluating the synergistic gain mechanisms that can be created by combining slaked lime, waste oil, and rejuvenating additives, the importance of fatigue test results and their comparative analysis across different test points, strengthening recycling strategies and sustainability approaches through the application of warm mix technology, ASECAP approaches, the necessity of an advanced R&amp;D environment in </a:t>
            </a:r>
            <a:r>
              <a:rPr lang="en-US" dirty="0" err="1">
                <a:solidFill>
                  <a:srgbClr val="FFFF00"/>
                </a:solidFill>
                <a:latin typeface="Cambria" panose="02040503050406030204" pitchFamily="18" charset="0"/>
                <a:ea typeface="Cambria" panose="02040503050406030204" pitchFamily="18" charset="0"/>
              </a:rPr>
              <a:t>Türkiye</a:t>
            </a:r>
            <a:r>
              <a:rPr lang="en-US" dirty="0">
                <a:solidFill>
                  <a:srgbClr val="FFFF00"/>
                </a:solidFill>
                <a:latin typeface="Cambria" panose="02040503050406030204" pitchFamily="18" charset="0"/>
                <a:ea typeface="Cambria" panose="02040503050406030204" pitchFamily="18" charset="0"/>
              </a:rPr>
              <a:t> due to the rapid experimental demand that will arise with the recent KGM regulations, and, in general, the establishment of the ICA İÇTAŞ R&amp;D Center project and expansion of its application studies, and quiet asphalt applications and analysis."</a:t>
            </a:r>
            <a:endParaRPr lang="tr-TR" dirty="0">
              <a:solidFill>
                <a:srgbClr val="FFFF00"/>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58043478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2197894"/>
            <a:ext cx="6096000" cy="2031325"/>
          </a:xfrm>
          <a:prstGeom prst="rect">
            <a:avLst/>
          </a:prstGeom>
        </p:spPr>
        <p:txBody>
          <a:bodyPr>
            <a:spAutoFit/>
          </a:bodyPr>
          <a:lstStyle/>
          <a:p>
            <a:pPr marL="285750" indent="-285750">
              <a:buFont typeface="Wingdings" panose="05000000000000000000" pitchFamily="2" charset="2"/>
              <a:buChar char="ü"/>
            </a:pPr>
            <a:r>
              <a:rPr lang="en-US" dirty="0">
                <a:solidFill>
                  <a:srgbClr val="FFFF00"/>
                </a:solidFill>
                <a:latin typeface="Cambria" panose="02040503050406030204" pitchFamily="18" charset="0"/>
                <a:ea typeface="Cambria" panose="02040503050406030204" pitchFamily="18" charset="0"/>
              </a:rPr>
              <a:t>We intend to continue our efforts to find partners within the context of the countries listed at https://eurogia.eu/funding/. ASECAP's recycling and sustainability goals are our focus. We will be working to find potential partners in line with our goal of establishing our advanced R&amp;D center. This effort will continue.</a:t>
            </a:r>
            <a:endParaRPr lang="tr-TR" dirty="0">
              <a:solidFill>
                <a:srgbClr val="FFFF00"/>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131676116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10676" y="953382"/>
            <a:ext cx="6096000" cy="3970318"/>
          </a:xfrm>
          <a:prstGeom prst="rect">
            <a:avLst/>
          </a:prstGeom>
        </p:spPr>
        <p:txBody>
          <a:bodyPr>
            <a:spAutoFit/>
          </a:bodyPr>
          <a:lstStyle/>
          <a:p>
            <a:r>
              <a:rPr lang="tr-TR" b="1" dirty="0" err="1">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Research</a:t>
            </a:r>
            <a:r>
              <a:rPr lang="tr-TR" b="1" dirty="0">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a:t>
            </a:r>
            <a:r>
              <a:rPr lang="tr-TR" b="1" dirty="0" err="1">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Topic</a:t>
            </a:r>
            <a:r>
              <a:rPr lang="tr-TR" b="1" dirty="0">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DETERMINATION OF THE OPTIMAL AMOUNT OF RECYCLED ASPHALT PAVEMENT (RAP) IN WARM STONE MASTIC ASPHALT</a:t>
            </a:r>
          </a:p>
          <a:p>
            <a:r>
              <a:rPr lang="tr-TR" b="1" dirty="0">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Main </a:t>
            </a:r>
            <a:r>
              <a:rPr lang="tr-TR" b="1" dirty="0" err="1">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Objectives</a:t>
            </a:r>
            <a:r>
              <a:rPr lang="tr-TR" b="1" dirty="0">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a:t>
            </a:r>
            <a:r>
              <a:rPr lang="tr-TR" b="1" dirty="0" err="1">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and</a:t>
            </a:r>
            <a:r>
              <a:rPr lang="tr-TR" b="1" dirty="0">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a:t>
            </a:r>
            <a:r>
              <a:rPr lang="tr-TR" b="1" dirty="0" err="1">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Scope</a:t>
            </a:r>
            <a:r>
              <a:rPr lang="tr-TR" b="1" dirty="0">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a:t>
            </a:r>
          </a:p>
          <a:p>
            <a:pPr marL="285750" indent="-285750">
              <a:buFont typeface="Wingdings" panose="05000000000000000000" pitchFamily="2" charset="2"/>
              <a:buChar char="ü"/>
            </a:pPr>
            <a:r>
              <a:rPr lang="en-US" dirty="0">
                <a:solidFill>
                  <a:srgbClr val="FFFF00"/>
                </a:solidFill>
                <a:latin typeface="Cambria" panose="02040503050406030204" pitchFamily="18" charset="0"/>
                <a:ea typeface="Cambria" panose="02040503050406030204" pitchFamily="18" charset="0"/>
              </a:rPr>
              <a:t>-SMA mix production</a:t>
            </a:r>
          </a:p>
          <a:p>
            <a:pPr marL="285750" indent="-285750">
              <a:buFont typeface="Wingdings" panose="05000000000000000000" pitchFamily="2" charset="2"/>
              <a:buChar char="ü"/>
            </a:pPr>
            <a:r>
              <a:rPr lang="en-US" dirty="0">
                <a:solidFill>
                  <a:srgbClr val="FFFF00"/>
                </a:solidFill>
                <a:latin typeface="Cambria" panose="02040503050406030204" pitchFamily="18" charset="0"/>
                <a:ea typeface="Cambria" panose="02040503050406030204" pitchFamily="18" charset="0"/>
              </a:rPr>
              <a:t>-3 different warm mix additives</a:t>
            </a:r>
          </a:p>
          <a:p>
            <a:pPr marL="285750" indent="-285750">
              <a:buFont typeface="Wingdings" panose="05000000000000000000" pitchFamily="2" charset="2"/>
              <a:buChar char="ü"/>
            </a:pPr>
            <a:r>
              <a:rPr lang="en-US" dirty="0">
                <a:solidFill>
                  <a:srgbClr val="FFFF00"/>
                </a:solidFill>
                <a:latin typeface="Cambria" panose="02040503050406030204" pitchFamily="18" charset="0"/>
                <a:ea typeface="Cambria" panose="02040503050406030204" pitchFamily="18" charset="0"/>
              </a:rPr>
              <a:t>-15%, 25%, 35%, and 45% </a:t>
            </a:r>
            <a:r>
              <a:rPr lang="tr-TR" dirty="0">
                <a:solidFill>
                  <a:srgbClr val="FFFF00"/>
                </a:solidFill>
                <a:latin typeface="Cambria" panose="02040503050406030204" pitchFamily="18" charset="0"/>
                <a:ea typeface="Cambria" panose="02040503050406030204" pitchFamily="18" charset="0"/>
              </a:rPr>
              <a:t>RAP</a:t>
            </a:r>
            <a:r>
              <a:rPr lang="en-US" dirty="0">
                <a:solidFill>
                  <a:srgbClr val="FFFF00"/>
                </a:solidFill>
                <a:latin typeface="Cambria" panose="02040503050406030204" pitchFamily="18" charset="0"/>
                <a:ea typeface="Cambria" panose="02040503050406030204" pitchFamily="18" charset="0"/>
              </a:rPr>
              <a:t> </a:t>
            </a:r>
            <a:r>
              <a:rPr lang="en-US" dirty="0">
                <a:solidFill>
                  <a:srgbClr val="FFFF00"/>
                </a:solidFill>
                <a:latin typeface="Cambria" panose="02040503050406030204" pitchFamily="18" charset="0"/>
                <a:ea typeface="Cambria" panose="02040503050406030204" pitchFamily="18" charset="0"/>
              </a:rPr>
              <a:t>SMA</a:t>
            </a:r>
          </a:p>
          <a:p>
            <a:pPr marL="285750" indent="-285750">
              <a:buFont typeface="Wingdings" panose="05000000000000000000" pitchFamily="2" charset="2"/>
              <a:buChar char="ü"/>
            </a:pPr>
            <a:r>
              <a:rPr lang="en-US" dirty="0">
                <a:solidFill>
                  <a:srgbClr val="FFFF00"/>
                </a:solidFill>
                <a:latin typeface="Cambria" panose="02040503050406030204" pitchFamily="18" charset="0"/>
                <a:ea typeface="Cambria" panose="02040503050406030204" pitchFamily="18" charset="0"/>
              </a:rPr>
              <a:t>-Use of RAPSMA material in warm SMA production</a:t>
            </a:r>
          </a:p>
          <a:p>
            <a:pPr marL="285750" indent="-285750">
              <a:buFont typeface="Wingdings" panose="05000000000000000000" pitchFamily="2" charset="2"/>
              <a:buChar char="ü"/>
            </a:pPr>
            <a:r>
              <a:rPr lang="en-US" dirty="0">
                <a:solidFill>
                  <a:srgbClr val="FFFF00"/>
                </a:solidFill>
                <a:latin typeface="Cambria" panose="02040503050406030204" pitchFamily="18" charset="0"/>
                <a:ea typeface="Cambria" panose="02040503050406030204" pitchFamily="18" charset="0"/>
              </a:rPr>
              <a:t>-Creation of an experimental infrastructure to examine </a:t>
            </a:r>
            <a:r>
              <a:rPr lang="tr-TR" dirty="0" err="1">
                <a:solidFill>
                  <a:srgbClr val="FFFF00"/>
                </a:solidFill>
                <a:latin typeface="Cambria" panose="02040503050406030204" pitchFamily="18" charset="0"/>
                <a:ea typeface="Cambria" panose="02040503050406030204" pitchFamily="18" charset="0"/>
              </a:rPr>
              <a:t>noise</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reduction</a:t>
            </a:r>
            <a:r>
              <a:rPr lang="en-US" dirty="0">
                <a:solidFill>
                  <a:srgbClr val="FFFF00"/>
                </a:solidFill>
                <a:latin typeface="Cambria" panose="02040503050406030204" pitchFamily="18" charset="0"/>
                <a:ea typeface="Cambria" panose="02040503050406030204" pitchFamily="18" charset="0"/>
              </a:rPr>
              <a:t> </a:t>
            </a:r>
            <a:r>
              <a:rPr lang="en-US" dirty="0">
                <a:solidFill>
                  <a:srgbClr val="FFFF00"/>
                </a:solidFill>
                <a:latin typeface="Cambria" panose="02040503050406030204" pitchFamily="18" charset="0"/>
                <a:ea typeface="Cambria" panose="02040503050406030204" pitchFamily="18" charset="0"/>
              </a:rPr>
              <a:t>asphalt applications</a:t>
            </a:r>
          </a:p>
          <a:p>
            <a:pPr marL="285750" indent="-285750">
              <a:buFont typeface="Wingdings" panose="05000000000000000000" pitchFamily="2" charset="2"/>
              <a:buChar char="ü"/>
            </a:pPr>
            <a:r>
              <a:rPr lang="en-US" dirty="0">
                <a:solidFill>
                  <a:srgbClr val="FFFF00"/>
                </a:solidFill>
                <a:latin typeface="Cambria" panose="02040503050406030204" pitchFamily="18" charset="0"/>
                <a:ea typeface="Cambria" panose="02040503050406030204" pitchFamily="18" charset="0"/>
              </a:rPr>
              <a:t>-Basic bituminous binder tests and performance tests - softening, penetration, </a:t>
            </a:r>
            <a:r>
              <a:rPr lang="en-US" dirty="0" err="1">
                <a:solidFill>
                  <a:srgbClr val="FFFF00"/>
                </a:solidFill>
                <a:latin typeface="Cambria" panose="02040503050406030204" pitchFamily="18" charset="0"/>
                <a:ea typeface="Cambria" panose="02040503050406030204" pitchFamily="18" charset="0"/>
              </a:rPr>
              <a:t>duclility</a:t>
            </a:r>
            <a:r>
              <a:rPr lang="en-US" dirty="0">
                <a:solidFill>
                  <a:srgbClr val="FFFF00"/>
                </a:solidFill>
                <a:latin typeface="Cambria" panose="02040503050406030204" pitchFamily="18" charset="0"/>
                <a:ea typeface="Cambria" panose="02040503050406030204" pitchFamily="18" charset="0"/>
              </a:rPr>
              <a:t>, flash point, viscosity, specific gravity, penetration index, DSR, </a:t>
            </a:r>
            <a:r>
              <a:rPr lang="en-US" dirty="0">
                <a:solidFill>
                  <a:srgbClr val="FFFF00"/>
                </a:solidFill>
                <a:latin typeface="Cambria" panose="02040503050406030204" pitchFamily="18" charset="0"/>
                <a:ea typeface="Cambria" panose="02040503050406030204" pitchFamily="18" charset="0"/>
              </a:rPr>
              <a:t>PAV</a:t>
            </a:r>
            <a:endParaRPr lang="tr-TR" dirty="0">
              <a:solidFill>
                <a:srgbClr val="FFFF00"/>
              </a:solidFill>
              <a:latin typeface="Cambria" panose="02040503050406030204" pitchFamily="18" charset="0"/>
              <a:ea typeface="Cambria" panose="02040503050406030204" pitchFamily="18" charset="0"/>
            </a:endParaRPr>
          </a:p>
          <a:p>
            <a:pPr marL="285750" indent="-285750">
              <a:buFont typeface="Wingdings" panose="05000000000000000000" pitchFamily="2" charset="2"/>
              <a:buChar char="ü"/>
            </a:pPr>
            <a:endParaRPr lang="tr-TR" dirty="0">
              <a:solidFill>
                <a:srgbClr val="FFFF00"/>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60385922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1940767" y="242540"/>
            <a:ext cx="8042988" cy="6186309"/>
          </a:xfrm>
          <a:prstGeom prst="rect">
            <a:avLst/>
          </a:prstGeom>
        </p:spPr>
        <p:txBody>
          <a:bodyPr wrap="square">
            <a:spAutoFit/>
          </a:bodyPr>
          <a:lstStyle/>
          <a:p>
            <a:r>
              <a:rPr lang="tr-TR" b="1" dirty="0" err="1">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Research</a:t>
            </a:r>
            <a:r>
              <a:rPr lang="tr-TR" b="1" dirty="0">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a:t>
            </a:r>
            <a:r>
              <a:rPr lang="tr-TR" b="1" dirty="0" err="1">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Topic</a:t>
            </a:r>
            <a:r>
              <a:rPr lang="tr-TR" b="1" dirty="0">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DETERMINATION OF THE OPTIMAL AMOUNT OF RECYCLED ASPHALT PAVEMENT (RAP) IN WARM STONE MASTIC ASPHALT</a:t>
            </a:r>
          </a:p>
          <a:p>
            <a:r>
              <a:rPr lang="tr-TR" b="1" dirty="0">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Main </a:t>
            </a:r>
            <a:r>
              <a:rPr lang="tr-TR" b="1" dirty="0" err="1">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Objectives</a:t>
            </a:r>
            <a:r>
              <a:rPr lang="tr-TR" b="1" dirty="0">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a:t>
            </a:r>
            <a:r>
              <a:rPr lang="tr-TR" b="1" dirty="0" err="1">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and</a:t>
            </a:r>
            <a:r>
              <a:rPr lang="tr-TR" b="1" dirty="0">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a:t>
            </a:r>
            <a:r>
              <a:rPr lang="tr-TR" b="1" dirty="0" err="1">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Scope</a:t>
            </a:r>
            <a:r>
              <a:rPr lang="tr-TR" b="1" dirty="0">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a:t>
            </a:r>
          </a:p>
          <a:p>
            <a:endParaRPr lang="tr-TR" dirty="0">
              <a:latin typeface="Cambria" panose="02040503050406030204" pitchFamily="18" charset="0"/>
              <a:ea typeface="Cambria" panose="02040503050406030204" pitchFamily="18" charset="0"/>
            </a:endParaRPr>
          </a:p>
          <a:p>
            <a:pPr marL="285750" indent="-285750">
              <a:buFont typeface="Wingdings" panose="05000000000000000000" pitchFamily="2" charset="2"/>
              <a:buChar char="ü"/>
            </a:pPr>
            <a:r>
              <a:rPr lang="tr-TR" dirty="0">
                <a:solidFill>
                  <a:srgbClr val="FFFF00"/>
                </a:solidFill>
                <a:latin typeface="Cambria" panose="02040503050406030204" pitchFamily="18" charset="0"/>
                <a:ea typeface="Cambria" panose="02040503050406030204" pitchFamily="18" charset="0"/>
              </a:rPr>
              <a:t>-</a:t>
            </a:r>
            <a:r>
              <a:rPr lang="tr-TR" dirty="0" err="1">
                <a:solidFill>
                  <a:srgbClr val="FFFF00"/>
                </a:solidFill>
                <a:latin typeface="Cambria" panose="02040503050406030204" pitchFamily="18" charset="0"/>
                <a:ea typeface="Cambria" panose="02040503050406030204" pitchFamily="18" charset="0"/>
              </a:rPr>
              <a:t>Determination</a:t>
            </a:r>
            <a:r>
              <a:rPr lang="tr-TR" dirty="0">
                <a:solidFill>
                  <a:srgbClr val="FFFF00"/>
                </a:solidFill>
                <a:latin typeface="Cambria" panose="02040503050406030204" pitchFamily="18" charset="0"/>
                <a:ea typeface="Cambria" panose="02040503050406030204" pitchFamily="18" charset="0"/>
              </a:rPr>
              <a:t> of </a:t>
            </a:r>
            <a:r>
              <a:rPr lang="tr-TR" dirty="0" err="1">
                <a:solidFill>
                  <a:srgbClr val="FFFF00"/>
                </a:solidFill>
                <a:latin typeface="Cambria" panose="02040503050406030204" pitchFamily="18" charset="0"/>
                <a:ea typeface="Cambria" panose="02040503050406030204" pitchFamily="18" charset="0"/>
              </a:rPr>
              <a:t>Cellulose</a:t>
            </a:r>
            <a:r>
              <a:rPr lang="tr-TR" dirty="0">
                <a:solidFill>
                  <a:srgbClr val="FFFF00"/>
                </a:solidFill>
                <a:latin typeface="Cambria" panose="02040503050406030204" pitchFamily="18" charset="0"/>
                <a:ea typeface="Cambria" panose="02040503050406030204" pitchFamily="18" charset="0"/>
              </a:rPr>
              <a:t> Fiber </a:t>
            </a:r>
            <a:r>
              <a:rPr lang="tr-TR" dirty="0" err="1">
                <a:solidFill>
                  <a:srgbClr val="FFFF00"/>
                </a:solidFill>
                <a:latin typeface="Cambria" panose="02040503050406030204" pitchFamily="18" charset="0"/>
                <a:ea typeface="Cambria" panose="02040503050406030204" pitchFamily="18" charset="0"/>
              </a:rPr>
              <a:t>Properties</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from</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the</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manufacturer</a:t>
            </a:r>
            <a:r>
              <a:rPr lang="tr-TR" dirty="0">
                <a:solidFill>
                  <a:srgbClr val="FFFF00"/>
                </a:solidFill>
                <a:latin typeface="Cambria" panose="02040503050406030204" pitchFamily="18" charset="0"/>
                <a:ea typeface="Cambria" panose="02040503050406030204" pitchFamily="18" charset="0"/>
              </a:rPr>
              <a:t>)</a:t>
            </a:r>
          </a:p>
          <a:p>
            <a:pPr marL="285750" indent="-285750">
              <a:buFont typeface="Wingdings" panose="05000000000000000000" pitchFamily="2" charset="2"/>
              <a:buChar char="ü"/>
            </a:pPr>
            <a:r>
              <a:rPr lang="tr-TR" dirty="0">
                <a:solidFill>
                  <a:srgbClr val="FFFF00"/>
                </a:solidFill>
                <a:latin typeface="Cambria" panose="02040503050406030204" pitchFamily="18" charset="0"/>
                <a:ea typeface="Cambria" panose="02040503050406030204" pitchFamily="18" charset="0"/>
              </a:rPr>
              <a:t>-SMA </a:t>
            </a:r>
            <a:r>
              <a:rPr lang="tr-TR" dirty="0" err="1">
                <a:solidFill>
                  <a:srgbClr val="FFFF00"/>
                </a:solidFill>
                <a:latin typeface="Cambria" panose="02040503050406030204" pitchFamily="18" charset="0"/>
                <a:ea typeface="Cambria" panose="02040503050406030204" pitchFamily="18" charset="0"/>
              </a:rPr>
              <a:t>Recycled</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Asphalt</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Pavement</a:t>
            </a:r>
            <a:r>
              <a:rPr lang="tr-TR" dirty="0">
                <a:solidFill>
                  <a:srgbClr val="FFFF00"/>
                </a:solidFill>
                <a:latin typeface="Cambria" panose="02040503050406030204" pitchFamily="18" charset="0"/>
                <a:ea typeface="Cambria" panose="02040503050406030204" pitchFamily="18" charset="0"/>
              </a:rPr>
              <a:t> (RAPSMA) </a:t>
            </a:r>
            <a:r>
              <a:rPr lang="tr-TR" dirty="0" err="1">
                <a:solidFill>
                  <a:srgbClr val="FFFF00"/>
                </a:solidFill>
                <a:latin typeface="Cambria" panose="02040503050406030204" pitchFamily="18" charset="0"/>
                <a:ea typeface="Cambria" panose="02040503050406030204" pitchFamily="18" charset="0"/>
              </a:rPr>
              <a:t>from</a:t>
            </a:r>
            <a:r>
              <a:rPr lang="tr-TR" dirty="0">
                <a:solidFill>
                  <a:srgbClr val="FFFF00"/>
                </a:solidFill>
                <a:latin typeface="Cambria" panose="02040503050406030204" pitchFamily="18" charset="0"/>
                <a:ea typeface="Cambria" panose="02040503050406030204" pitchFamily="18" charset="0"/>
              </a:rPr>
              <a:t> a </a:t>
            </a:r>
            <a:r>
              <a:rPr lang="tr-TR" dirty="0" err="1">
                <a:solidFill>
                  <a:srgbClr val="FFFF00"/>
                </a:solidFill>
                <a:latin typeface="Cambria" panose="02040503050406030204" pitchFamily="18" charset="0"/>
                <a:ea typeface="Cambria" panose="02040503050406030204" pitchFamily="18" charset="0"/>
              </a:rPr>
              <a:t>heavily</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trafficked</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highway</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Residual</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asphalt</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binder</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content</a:t>
            </a:r>
            <a:r>
              <a:rPr lang="tr-TR" dirty="0">
                <a:solidFill>
                  <a:srgbClr val="FFFF00"/>
                </a:solidFill>
                <a:latin typeface="Cambria" panose="02040503050406030204" pitchFamily="18" charset="0"/>
                <a:ea typeface="Cambria" panose="02040503050406030204" pitchFamily="18" charset="0"/>
              </a:rPr>
              <a:t> in RAP </a:t>
            </a:r>
            <a:r>
              <a:rPr lang="tr-TR" dirty="0" err="1">
                <a:solidFill>
                  <a:srgbClr val="FFFF00"/>
                </a:solidFill>
                <a:latin typeface="Cambria" panose="02040503050406030204" pitchFamily="18" charset="0"/>
                <a:ea typeface="Cambria" panose="02040503050406030204" pitchFamily="18" charset="0"/>
              </a:rPr>
              <a:t>was</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determined</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using</a:t>
            </a:r>
            <a:r>
              <a:rPr lang="tr-TR" dirty="0">
                <a:solidFill>
                  <a:srgbClr val="FFFF00"/>
                </a:solidFill>
                <a:latin typeface="Cambria" panose="02040503050406030204" pitchFamily="18" charset="0"/>
                <a:ea typeface="Cambria" panose="02040503050406030204" pitchFamily="18" charset="0"/>
              </a:rPr>
              <a:t> a </a:t>
            </a:r>
            <a:r>
              <a:rPr lang="tr-TR" dirty="0" err="1">
                <a:solidFill>
                  <a:srgbClr val="FFFF00"/>
                </a:solidFill>
                <a:latin typeface="Cambria" panose="02040503050406030204" pitchFamily="18" charset="0"/>
                <a:ea typeface="Cambria" panose="02040503050406030204" pitchFamily="18" charset="0"/>
              </a:rPr>
              <a:t>centrifugal</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extractor</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apparatus</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according</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to</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the</a:t>
            </a:r>
            <a:r>
              <a:rPr lang="tr-TR" dirty="0">
                <a:solidFill>
                  <a:srgbClr val="FFFF00"/>
                </a:solidFill>
                <a:latin typeface="Cambria" panose="02040503050406030204" pitchFamily="18" charset="0"/>
                <a:ea typeface="Cambria" panose="02040503050406030204" pitchFamily="18" charset="0"/>
              </a:rPr>
              <a:t> ASTM D 2172 </a:t>
            </a:r>
            <a:r>
              <a:rPr lang="tr-TR" dirty="0" err="1">
                <a:solidFill>
                  <a:srgbClr val="FFFF00"/>
                </a:solidFill>
                <a:latin typeface="Cambria" panose="02040503050406030204" pitchFamily="18" charset="0"/>
                <a:ea typeface="Cambria" panose="02040503050406030204" pitchFamily="18" charset="0"/>
              </a:rPr>
              <a:t>standard</a:t>
            </a:r>
            <a:r>
              <a:rPr lang="tr-TR" dirty="0">
                <a:solidFill>
                  <a:srgbClr val="FFFF00"/>
                </a:solidFill>
                <a:latin typeface="Cambria" panose="02040503050406030204" pitchFamily="18" charset="0"/>
                <a:ea typeface="Cambria" panose="02040503050406030204" pitchFamily="18" charset="0"/>
              </a:rPr>
              <a:t> test </a:t>
            </a:r>
            <a:r>
              <a:rPr lang="tr-TR" dirty="0" err="1">
                <a:solidFill>
                  <a:srgbClr val="FFFF00"/>
                </a:solidFill>
                <a:latin typeface="Cambria" panose="02040503050406030204" pitchFamily="18" charset="0"/>
                <a:ea typeface="Cambria" panose="02040503050406030204" pitchFamily="18" charset="0"/>
              </a:rPr>
              <a:t>method</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Extracted</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bitumen</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penetration</a:t>
            </a:r>
            <a:r>
              <a:rPr lang="tr-TR" dirty="0">
                <a:solidFill>
                  <a:srgbClr val="FFFF00"/>
                </a:solidFill>
                <a:latin typeface="Cambria" panose="02040503050406030204" pitchFamily="18" charset="0"/>
                <a:ea typeface="Cambria" panose="02040503050406030204" pitchFamily="18" charset="0"/>
              </a:rPr>
              <a:t> (25°C; 0.1 mm) </a:t>
            </a:r>
            <a:r>
              <a:rPr lang="tr-TR" dirty="0" err="1">
                <a:solidFill>
                  <a:srgbClr val="FFFF00"/>
                </a:solidFill>
                <a:latin typeface="Cambria" panose="02040503050406030204" pitchFamily="18" charset="0"/>
                <a:ea typeface="Cambria" panose="02040503050406030204" pitchFamily="18" charset="0"/>
              </a:rPr>
              <a:t>was</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determined</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using</a:t>
            </a:r>
            <a:r>
              <a:rPr lang="tr-TR" dirty="0">
                <a:solidFill>
                  <a:srgbClr val="FFFF00"/>
                </a:solidFill>
                <a:latin typeface="Cambria" panose="02040503050406030204" pitchFamily="18" charset="0"/>
                <a:ea typeface="Cambria" panose="02040503050406030204" pitchFamily="18" charset="0"/>
              </a:rPr>
              <a:t> ASTM-D5, </a:t>
            </a:r>
            <a:r>
              <a:rPr lang="tr-TR" dirty="0" err="1">
                <a:solidFill>
                  <a:srgbClr val="FFFF00"/>
                </a:solidFill>
                <a:latin typeface="Cambria" panose="02040503050406030204" pitchFamily="18" charset="0"/>
                <a:ea typeface="Cambria" panose="02040503050406030204" pitchFamily="18" charset="0"/>
              </a:rPr>
              <a:t>softening</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point</a:t>
            </a:r>
            <a:r>
              <a:rPr lang="tr-TR" dirty="0">
                <a:solidFill>
                  <a:srgbClr val="FFFF00"/>
                </a:solidFill>
                <a:latin typeface="Cambria" panose="02040503050406030204" pitchFamily="18" charset="0"/>
                <a:ea typeface="Cambria" panose="02040503050406030204" pitchFamily="18" charset="0"/>
              </a:rPr>
              <a:t> (°C) </a:t>
            </a:r>
            <a:r>
              <a:rPr lang="tr-TR" dirty="0" err="1">
                <a:solidFill>
                  <a:srgbClr val="FFFF00"/>
                </a:solidFill>
                <a:latin typeface="Cambria" panose="02040503050406030204" pitchFamily="18" charset="0"/>
                <a:ea typeface="Cambria" panose="02040503050406030204" pitchFamily="18" charset="0"/>
              </a:rPr>
              <a:t>was</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determined</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using</a:t>
            </a:r>
            <a:r>
              <a:rPr lang="tr-TR" dirty="0">
                <a:solidFill>
                  <a:srgbClr val="FFFF00"/>
                </a:solidFill>
                <a:latin typeface="Cambria" panose="02040503050406030204" pitchFamily="18" charset="0"/>
                <a:ea typeface="Cambria" panose="02040503050406030204" pitchFamily="18" charset="0"/>
              </a:rPr>
              <a:t> ASTM-D36, </a:t>
            </a:r>
            <a:r>
              <a:rPr lang="tr-TR" dirty="0" err="1">
                <a:solidFill>
                  <a:srgbClr val="FFFF00"/>
                </a:solidFill>
                <a:latin typeface="Cambria" panose="02040503050406030204" pitchFamily="18" charset="0"/>
                <a:ea typeface="Cambria" panose="02040503050406030204" pitchFamily="18" charset="0"/>
              </a:rPr>
              <a:t>and</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asphalt</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content</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was</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determined</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using</a:t>
            </a:r>
            <a:r>
              <a:rPr lang="tr-TR" dirty="0">
                <a:solidFill>
                  <a:srgbClr val="FFFF00"/>
                </a:solidFill>
                <a:latin typeface="Cambria" panose="02040503050406030204" pitchFamily="18" charset="0"/>
                <a:ea typeface="Cambria" panose="02040503050406030204" pitchFamily="18" charset="0"/>
              </a:rPr>
              <a:t> ASTM-D2172.</a:t>
            </a:r>
          </a:p>
          <a:p>
            <a:pPr marL="285750" indent="-285750">
              <a:buFont typeface="Wingdings" panose="05000000000000000000" pitchFamily="2" charset="2"/>
              <a:buChar char="ü"/>
            </a:pPr>
            <a:r>
              <a:rPr lang="tr-TR" dirty="0">
                <a:solidFill>
                  <a:srgbClr val="FFFF00"/>
                </a:solidFill>
                <a:latin typeface="Cambria" panose="02040503050406030204" pitchFamily="18" charset="0"/>
                <a:ea typeface="Cambria" panose="02040503050406030204" pitchFamily="18" charset="0"/>
              </a:rPr>
              <a:t>-</a:t>
            </a:r>
            <a:r>
              <a:rPr lang="tr-TR" dirty="0" err="1">
                <a:solidFill>
                  <a:srgbClr val="FFFF00"/>
                </a:solidFill>
                <a:latin typeface="Cambria" panose="02040503050406030204" pitchFamily="18" charset="0"/>
                <a:ea typeface="Cambria" panose="02040503050406030204" pitchFamily="18" charset="0"/>
              </a:rPr>
              <a:t>Dynamic</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creep</a:t>
            </a:r>
            <a:r>
              <a:rPr lang="tr-TR" dirty="0">
                <a:solidFill>
                  <a:srgbClr val="FFFF00"/>
                </a:solidFill>
                <a:latin typeface="Cambria" panose="02040503050406030204" pitchFamily="18" charset="0"/>
                <a:ea typeface="Cambria" panose="02040503050406030204" pitchFamily="18" charset="0"/>
              </a:rPr>
              <a:t> test </a:t>
            </a:r>
            <a:r>
              <a:rPr lang="tr-TR" dirty="0" err="1">
                <a:solidFill>
                  <a:srgbClr val="FFFF00"/>
                </a:solidFill>
                <a:latin typeface="Cambria" panose="02040503050406030204" pitchFamily="18" charset="0"/>
                <a:ea typeface="Cambria" panose="02040503050406030204" pitchFamily="18" charset="0"/>
              </a:rPr>
              <a:t>methods</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for</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stone</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mastic</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asphalt</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mixtures</a:t>
            </a:r>
            <a:r>
              <a:rPr lang="tr-TR" dirty="0">
                <a:solidFill>
                  <a:srgbClr val="FFFF00"/>
                </a:solidFill>
                <a:latin typeface="Cambria" panose="02040503050406030204" pitchFamily="18" charset="0"/>
                <a:ea typeface="Cambria" panose="02040503050406030204" pitchFamily="18" charset="0"/>
              </a:rPr>
              <a:t> (SMA) </a:t>
            </a:r>
            <a:r>
              <a:rPr lang="tr-TR" dirty="0" err="1">
                <a:solidFill>
                  <a:srgbClr val="FFFF00"/>
                </a:solidFill>
                <a:latin typeface="Cambria" panose="02040503050406030204" pitchFamily="18" charset="0"/>
                <a:ea typeface="Cambria" panose="02040503050406030204" pitchFamily="18" charset="0"/>
              </a:rPr>
              <a:t>were</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determined</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using</a:t>
            </a:r>
            <a:r>
              <a:rPr lang="tr-TR" dirty="0">
                <a:solidFill>
                  <a:srgbClr val="FFFF00"/>
                </a:solidFill>
                <a:latin typeface="Cambria" panose="02040503050406030204" pitchFamily="18" charset="0"/>
                <a:ea typeface="Cambria" panose="02040503050406030204" pitchFamily="18" charset="0"/>
              </a:rPr>
              <a:t> EN12697-25 </a:t>
            </a:r>
            <a:r>
              <a:rPr lang="tr-TR" dirty="0" err="1">
                <a:solidFill>
                  <a:srgbClr val="FFFF00"/>
                </a:solidFill>
                <a:latin typeface="Cambria" panose="02040503050406030204" pitchFamily="18" charset="0"/>
                <a:ea typeface="Cambria" panose="02040503050406030204" pitchFamily="18" charset="0"/>
              </a:rPr>
              <a:t>to</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approximate</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the</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yield</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point</a:t>
            </a:r>
            <a:r>
              <a:rPr lang="tr-TR" dirty="0">
                <a:solidFill>
                  <a:srgbClr val="FFFF00"/>
                </a:solidFill>
                <a:latin typeface="Cambria" panose="02040503050406030204" pitchFamily="18" charset="0"/>
                <a:ea typeface="Cambria" panose="02040503050406030204" pitchFamily="18" charset="0"/>
              </a:rPr>
              <a:t>.</a:t>
            </a:r>
          </a:p>
          <a:p>
            <a:pPr marL="285750" indent="-285750">
              <a:buFont typeface="Wingdings" panose="05000000000000000000" pitchFamily="2" charset="2"/>
              <a:buChar char="ü"/>
            </a:pPr>
            <a:r>
              <a:rPr lang="tr-TR" dirty="0">
                <a:solidFill>
                  <a:srgbClr val="FFFF00"/>
                </a:solidFill>
                <a:latin typeface="Cambria" panose="02040503050406030204" pitchFamily="18" charset="0"/>
                <a:ea typeface="Cambria" panose="02040503050406030204" pitchFamily="18" charset="0"/>
              </a:rPr>
              <a:t>-</a:t>
            </a:r>
            <a:r>
              <a:rPr lang="tr-TR" dirty="0" err="1">
                <a:solidFill>
                  <a:srgbClr val="FFFF00"/>
                </a:solidFill>
                <a:latin typeface="Cambria" panose="02040503050406030204" pitchFamily="18" charset="0"/>
                <a:ea typeface="Cambria" panose="02040503050406030204" pitchFamily="18" charset="0"/>
              </a:rPr>
              <a:t>Dynamic</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creep</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testing</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was</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performed</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using</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the</a:t>
            </a:r>
            <a:r>
              <a:rPr lang="tr-TR" dirty="0">
                <a:solidFill>
                  <a:srgbClr val="FFFF00"/>
                </a:solidFill>
                <a:latin typeface="Cambria" panose="02040503050406030204" pitchFamily="18" charset="0"/>
                <a:ea typeface="Cambria" panose="02040503050406030204" pitchFamily="18" charset="0"/>
              </a:rPr>
              <a:t> UTM-25 </a:t>
            </a:r>
            <a:r>
              <a:rPr lang="tr-TR" dirty="0" err="1">
                <a:solidFill>
                  <a:srgbClr val="FFFF00"/>
                </a:solidFill>
                <a:latin typeface="Cambria" panose="02040503050406030204" pitchFamily="18" charset="0"/>
                <a:ea typeface="Cambria" panose="02040503050406030204" pitchFamily="18" charset="0"/>
              </a:rPr>
              <a:t>apparatus</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the</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most</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widely</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used</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method</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for</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verifying</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the</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permanent</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deformation</a:t>
            </a:r>
            <a:r>
              <a:rPr lang="tr-TR" dirty="0">
                <a:solidFill>
                  <a:srgbClr val="FFFF00"/>
                </a:solidFill>
                <a:latin typeface="Cambria" panose="02040503050406030204" pitchFamily="18" charset="0"/>
                <a:ea typeface="Cambria" panose="02040503050406030204" pitchFamily="18" charset="0"/>
              </a:rPr>
              <a:t> of </a:t>
            </a:r>
            <a:r>
              <a:rPr lang="tr-TR" dirty="0" err="1">
                <a:solidFill>
                  <a:srgbClr val="FFFF00"/>
                </a:solidFill>
                <a:latin typeface="Cambria" panose="02040503050406030204" pitchFamily="18" charset="0"/>
                <a:ea typeface="Cambria" panose="02040503050406030204" pitchFamily="18" charset="0"/>
              </a:rPr>
              <a:t>asphalt</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mixtures</a:t>
            </a:r>
            <a:r>
              <a:rPr lang="tr-TR" dirty="0">
                <a:solidFill>
                  <a:srgbClr val="FFFF00"/>
                </a:solidFill>
                <a:latin typeface="Cambria" panose="02040503050406030204" pitchFamily="18" charset="0"/>
                <a:ea typeface="Cambria" panose="02040503050406030204" pitchFamily="18" charset="0"/>
              </a:rPr>
              <a:t>. A </a:t>
            </a:r>
            <a:r>
              <a:rPr lang="tr-TR" dirty="0" err="1">
                <a:solidFill>
                  <a:srgbClr val="FFFF00"/>
                </a:solidFill>
                <a:latin typeface="Cambria" panose="02040503050406030204" pitchFamily="18" charset="0"/>
                <a:ea typeface="Cambria" panose="02040503050406030204" pitchFamily="18" charset="0"/>
              </a:rPr>
              <a:t>three-stage</a:t>
            </a:r>
            <a:r>
              <a:rPr lang="tr-TR" dirty="0">
                <a:solidFill>
                  <a:srgbClr val="FFFF00"/>
                </a:solidFill>
                <a:latin typeface="Cambria" panose="02040503050406030204" pitchFamily="18" charset="0"/>
                <a:ea typeface="Cambria" panose="02040503050406030204" pitchFamily="18" charset="0"/>
              </a:rPr>
              <a:t> model </a:t>
            </a:r>
            <a:r>
              <a:rPr lang="tr-TR" dirty="0" err="1">
                <a:solidFill>
                  <a:srgbClr val="FFFF00"/>
                </a:solidFill>
                <a:latin typeface="Cambria" panose="02040503050406030204" pitchFamily="18" charset="0"/>
                <a:ea typeface="Cambria" panose="02040503050406030204" pitchFamily="18" charset="0"/>
              </a:rPr>
              <a:t>will</a:t>
            </a:r>
            <a:r>
              <a:rPr lang="tr-TR" dirty="0">
                <a:solidFill>
                  <a:srgbClr val="FFFF00"/>
                </a:solidFill>
                <a:latin typeface="Cambria" panose="02040503050406030204" pitchFamily="18" charset="0"/>
                <a:ea typeface="Cambria" panose="02040503050406030204" pitchFamily="18" charset="0"/>
              </a:rPr>
              <a:t> be </a:t>
            </a:r>
            <a:r>
              <a:rPr lang="tr-TR" dirty="0" err="1">
                <a:solidFill>
                  <a:srgbClr val="FFFF00"/>
                </a:solidFill>
                <a:latin typeface="Cambria" panose="02040503050406030204" pitchFamily="18" charset="0"/>
                <a:ea typeface="Cambria" panose="02040503050406030204" pitchFamily="18" charset="0"/>
              </a:rPr>
              <a:t>applied</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to</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determine</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the</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three-stage</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deformation</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curve</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i.e</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Primary</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Secondary</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and</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Tertiary</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based</a:t>
            </a:r>
            <a:r>
              <a:rPr lang="tr-TR" dirty="0">
                <a:solidFill>
                  <a:srgbClr val="FFFF00"/>
                </a:solidFill>
                <a:latin typeface="Cambria" panose="02040503050406030204" pitchFamily="18" charset="0"/>
                <a:ea typeface="Cambria" panose="02040503050406030204" pitchFamily="18" charset="0"/>
              </a:rPr>
              <a:t> on </a:t>
            </a:r>
            <a:r>
              <a:rPr lang="tr-TR" dirty="0" err="1">
                <a:solidFill>
                  <a:srgbClr val="FFFF00"/>
                </a:solidFill>
                <a:latin typeface="Cambria" panose="02040503050406030204" pitchFamily="18" charset="0"/>
                <a:ea typeface="Cambria" panose="02040503050406030204" pitchFamily="18" charset="0"/>
              </a:rPr>
              <a:t>the</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mechanical</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properties</a:t>
            </a:r>
            <a:r>
              <a:rPr lang="tr-TR" dirty="0">
                <a:solidFill>
                  <a:srgbClr val="FFFF00"/>
                </a:solidFill>
                <a:latin typeface="Cambria" panose="02040503050406030204" pitchFamily="18" charset="0"/>
                <a:ea typeface="Cambria" panose="02040503050406030204" pitchFamily="18" charset="0"/>
              </a:rPr>
              <a:t> of </a:t>
            </a:r>
            <a:r>
              <a:rPr lang="tr-TR" dirty="0" err="1">
                <a:solidFill>
                  <a:srgbClr val="FFFF00"/>
                </a:solidFill>
                <a:latin typeface="Cambria" panose="02040503050406030204" pitchFamily="18" charset="0"/>
                <a:ea typeface="Cambria" panose="02040503050406030204" pitchFamily="18" charset="0"/>
              </a:rPr>
              <a:t>the</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asphalt</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mixture</a:t>
            </a:r>
            <a:r>
              <a:rPr lang="tr-TR" dirty="0">
                <a:solidFill>
                  <a:srgbClr val="FFFF00"/>
                </a:solidFill>
                <a:latin typeface="Cambria" panose="02040503050406030204" pitchFamily="18" charset="0"/>
                <a:ea typeface="Cambria" panose="02040503050406030204" pitchFamily="18" charset="0"/>
              </a:rPr>
              <a:t> at </a:t>
            </a:r>
            <a:r>
              <a:rPr lang="tr-TR" dirty="0" err="1">
                <a:solidFill>
                  <a:srgbClr val="FFFF00"/>
                </a:solidFill>
                <a:latin typeface="Cambria" panose="02040503050406030204" pitchFamily="18" charset="0"/>
                <a:ea typeface="Cambria" panose="02040503050406030204" pitchFamily="18" charset="0"/>
              </a:rPr>
              <a:t>the</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rutting</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depth</a:t>
            </a:r>
            <a:r>
              <a:rPr lang="tr-TR" dirty="0">
                <a:solidFill>
                  <a:srgbClr val="FFFF00"/>
                </a:solidFill>
                <a:latin typeface="Cambria" panose="02040503050406030204" pitchFamily="18" charset="0"/>
                <a:ea typeface="Cambria" panose="02040503050406030204" pitchFamily="18" charset="0"/>
              </a:rPr>
              <a:t> in </a:t>
            </a:r>
            <a:r>
              <a:rPr lang="tr-TR" dirty="0" err="1">
                <a:solidFill>
                  <a:srgbClr val="FFFF00"/>
                </a:solidFill>
                <a:latin typeface="Cambria" panose="02040503050406030204" pitchFamily="18" charset="0"/>
                <a:ea typeface="Cambria" panose="02040503050406030204" pitchFamily="18" charset="0"/>
              </a:rPr>
              <a:t>the</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field</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according</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to</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the</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number</a:t>
            </a:r>
            <a:r>
              <a:rPr lang="tr-TR" dirty="0">
                <a:solidFill>
                  <a:srgbClr val="FFFF00"/>
                </a:solidFill>
                <a:latin typeface="Cambria" panose="02040503050406030204" pitchFamily="18" charset="0"/>
                <a:ea typeface="Cambria" panose="02040503050406030204" pitchFamily="18" charset="0"/>
              </a:rPr>
              <a:t> of </a:t>
            </a:r>
            <a:r>
              <a:rPr lang="tr-TR" dirty="0" err="1">
                <a:solidFill>
                  <a:srgbClr val="FFFF00"/>
                </a:solidFill>
                <a:latin typeface="Cambria" panose="02040503050406030204" pitchFamily="18" charset="0"/>
                <a:ea typeface="Cambria" panose="02040503050406030204" pitchFamily="18" charset="0"/>
              </a:rPr>
              <a:t>cycles</a:t>
            </a:r>
            <a:r>
              <a:rPr lang="tr-TR" dirty="0">
                <a:solidFill>
                  <a:srgbClr val="FFFF00"/>
                </a:solidFill>
                <a:latin typeface="Cambria" panose="02040503050406030204" pitchFamily="18" charset="0"/>
                <a:ea typeface="Cambria" panose="02040503050406030204" pitchFamily="18" charset="0"/>
              </a:rPr>
              <a:t>.</a:t>
            </a:r>
          </a:p>
          <a:p>
            <a:pPr marL="285750" indent="-285750">
              <a:buFont typeface="Wingdings" panose="05000000000000000000" pitchFamily="2" charset="2"/>
              <a:buChar char="ü"/>
            </a:pPr>
            <a:endParaRPr lang="tr-TR" dirty="0">
              <a:solidFill>
                <a:srgbClr val="FFFF00"/>
              </a:solidFill>
              <a:latin typeface="Cambria" panose="02040503050406030204" pitchFamily="18" charset="0"/>
              <a:ea typeface="Cambria" panose="02040503050406030204" pitchFamily="18" charset="0"/>
            </a:endParaRPr>
          </a:p>
          <a:p>
            <a:pPr marL="285750" indent="-285750">
              <a:buFont typeface="Wingdings" panose="05000000000000000000" pitchFamily="2" charset="2"/>
              <a:buChar char="ü"/>
            </a:pPr>
            <a:r>
              <a:rPr lang="tr-TR" dirty="0" err="1">
                <a:solidFill>
                  <a:srgbClr val="FFFF00"/>
                </a:solidFill>
                <a:latin typeface="Cambria" panose="02040503050406030204" pitchFamily="18" charset="0"/>
                <a:ea typeface="Cambria" panose="02040503050406030204" pitchFamily="18" charset="0"/>
              </a:rPr>
              <a:t>The</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yield</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number</a:t>
            </a:r>
            <a:r>
              <a:rPr lang="tr-TR" dirty="0">
                <a:solidFill>
                  <a:srgbClr val="FFFF00"/>
                </a:solidFill>
                <a:latin typeface="Cambria" panose="02040503050406030204" pitchFamily="18" charset="0"/>
                <a:ea typeface="Cambria" panose="02040503050406030204" pitchFamily="18" charset="0"/>
              </a:rPr>
              <a:t> test </a:t>
            </a:r>
            <a:r>
              <a:rPr lang="tr-TR" dirty="0" err="1">
                <a:solidFill>
                  <a:srgbClr val="FFFF00"/>
                </a:solidFill>
                <a:latin typeface="Cambria" panose="02040503050406030204" pitchFamily="18" charset="0"/>
                <a:ea typeface="Cambria" panose="02040503050406030204" pitchFamily="18" charset="0"/>
              </a:rPr>
              <a:t>and</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dynamic</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creep</a:t>
            </a:r>
            <a:r>
              <a:rPr lang="tr-TR" dirty="0">
                <a:solidFill>
                  <a:srgbClr val="FFFF00"/>
                </a:solidFill>
                <a:latin typeface="Cambria" panose="02040503050406030204" pitchFamily="18" charset="0"/>
                <a:ea typeface="Cambria" panose="02040503050406030204" pitchFamily="18" charset="0"/>
              </a:rPr>
              <a:t> test </a:t>
            </a:r>
            <a:r>
              <a:rPr lang="tr-TR" dirty="0" err="1">
                <a:solidFill>
                  <a:srgbClr val="FFFF00"/>
                </a:solidFill>
                <a:latin typeface="Cambria" panose="02040503050406030204" pitchFamily="18" charset="0"/>
                <a:ea typeface="Cambria" panose="02040503050406030204" pitchFamily="18" charset="0"/>
              </a:rPr>
              <a:t>will</a:t>
            </a:r>
            <a:r>
              <a:rPr lang="tr-TR" dirty="0">
                <a:solidFill>
                  <a:srgbClr val="FFFF00"/>
                </a:solidFill>
                <a:latin typeface="Cambria" panose="02040503050406030204" pitchFamily="18" charset="0"/>
                <a:ea typeface="Cambria" panose="02040503050406030204" pitchFamily="18" charset="0"/>
              </a:rPr>
              <a:t> be </a:t>
            </a:r>
            <a:r>
              <a:rPr lang="tr-TR" dirty="0" err="1">
                <a:solidFill>
                  <a:srgbClr val="FFFF00"/>
                </a:solidFill>
                <a:latin typeface="Cambria" panose="02040503050406030204" pitchFamily="18" charset="0"/>
                <a:ea typeface="Cambria" panose="02040503050406030204" pitchFamily="18" charset="0"/>
              </a:rPr>
              <a:t>performed</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using</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the</a:t>
            </a:r>
            <a:r>
              <a:rPr lang="tr-TR" dirty="0">
                <a:solidFill>
                  <a:srgbClr val="FFFF00"/>
                </a:solidFill>
                <a:latin typeface="Cambria" panose="02040503050406030204" pitchFamily="18" charset="0"/>
                <a:ea typeface="Cambria" panose="02040503050406030204" pitchFamily="18" charset="0"/>
              </a:rPr>
              <a:t> UTM </a:t>
            </a:r>
            <a:r>
              <a:rPr lang="tr-TR" dirty="0" err="1">
                <a:solidFill>
                  <a:srgbClr val="FFFF00"/>
                </a:solidFill>
                <a:latin typeface="Cambria" panose="02040503050406030204" pitchFamily="18" charset="0"/>
                <a:ea typeface="Cambria" panose="02040503050406030204" pitchFamily="18" charset="0"/>
              </a:rPr>
              <a:t>apparatus</a:t>
            </a:r>
            <a:r>
              <a:rPr lang="tr-TR" dirty="0">
                <a:solidFill>
                  <a:srgbClr val="FFFF00"/>
                </a:solidFill>
                <a:latin typeface="Cambria" panose="02040503050406030204" pitchFamily="18" charset="0"/>
                <a:ea typeface="Cambria" panose="02040503050406030204" pitchFamily="18" charset="0"/>
              </a:rPr>
              <a:t>.</a:t>
            </a:r>
          </a:p>
        </p:txBody>
      </p:sp>
    </p:spTree>
    <p:extLst>
      <p:ext uri="{BB962C8B-B14F-4D97-AF65-F5344CB8AC3E}">
        <p14:creationId xmlns:p14="http://schemas.microsoft.com/office/powerpoint/2010/main" val="426675003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1940768" y="781368"/>
            <a:ext cx="8434873" cy="4524315"/>
          </a:xfrm>
          <a:prstGeom prst="rect">
            <a:avLst/>
          </a:prstGeom>
        </p:spPr>
        <p:txBody>
          <a:bodyPr wrap="square">
            <a:spAutoFit/>
          </a:bodyPr>
          <a:lstStyle/>
          <a:p>
            <a:r>
              <a:rPr lang="tr-TR" b="1" dirty="0" err="1">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Research</a:t>
            </a:r>
            <a:r>
              <a:rPr lang="tr-TR" b="1" dirty="0">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a:t>
            </a:r>
            <a:r>
              <a:rPr lang="tr-TR" b="1" dirty="0" err="1">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Topic</a:t>
            </a:r>
            <a:r>
              <a:rPr lang="tr-TR" b="1" dirty="0">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DETERMINATION OF THE OPTIMAL AMOUNT OF RECYCLED ASPHALT PAVEMENT (RAP) IN WARM STONE MASTIC ASPHALT</a:t>
            </a:r>
          </a:p>
          <a:p>
            <a:r>
              <a:rPr lang="tr-TR" b="1" dirty="0">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Main </a:t>
            </a:r>
            <a:r>
              <a:rPr lang="tr-TR" b="1" dirty="0" err="1">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Objectives</a:t>
            </a:r>
            <a:r>
              <a:rPr lang="tr-TR" b="1" dirty="0">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a:t>
            </a:r>
            <a:r>
              <a:rPr lang="tr-TR" b="1" dirty="0" err="1">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and</a:t>
            </a:r>
            <a:r>
              <a:rPr lang="tr-TR" b="1" dirty="0">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a:t>
            </a:r>
            <a:r>
              <a:rPr lang="tr-TR" b="1" dirty="0" err="1">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Scope</a:t>
            </a:r>
            <a:r>
              <a:rPr lang="tr-TR" b="1" dirty="0">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a:t>
            </a:r>
          </a:p>
          <a:p>
            <a:endParaRPr lang="tr-TR" dirty="0" smtClean="0">
              <a:latin typeface="Cambria" panose="02040503050406030204" pitchFamily="18" charset="0"/>
              <a:ea typeface="Cambria" panose="02040503050406030204" pitchFamily="18" charset="0"/>
            </a:endParaRPr>
          </a:p>
          <a:p>
            <a:pPr marL="285750" indent="-285750">
              <a:buFont typeface="Wingdings" panose="05000000000000000000" pitchFamily="2" charset="2"/>
              <a:buChar char="ü"/>
            </a:pPr>
            <a:r>
              <a:rPr lang="tr-TR" dirty="0" err="1" smtClean="0">
                <a:solidFill>
                  <a:srgbClr val="FFFF00"/>
                </a:solidFill>
                <a:latin typeface="Cambria" panose="02040503050406030204" pitchFamily="18" charset="0"/>
                <a:ea typeface="Cambria" panose="02040503050406030204" pitchFamily="18" charset="0"/>
              </a:rPr>
              <a:t>Deciding</a:t>
            </a:r>
            <a:r>
              <a:rPr lang="tr-TR" dirty="0" smtClean="0">
                <a:solidFill>
                  <a:srgbClr val="FFFF00"/>
                </a:solidFill>
                <a:latin typeface="Cambria" panose="02040503050406030204" pitchFamily="18" charset="0"/>
                <a:ea typeface="Cambria" panose="02040503050406030204" pitchFamily="18" charset="0"/>
              </a:rPr>
              <a:t> </a:t>
            </a:r>
            <a:r>
              <a:rPr lang="tr-TR" dirty="0">
                <a:solidFill>
                  <a:srgbClr val="FFFF00"/>
                </a:solidFill>
                <a:latin typeface="Cambria" panose="02040503050406030204" pitchFamily="18" charset="0"/>
                <a:ea typeface="Cambria" panose="02040503050406030204" pitchFamily="18" charset="0"/>
              </a:rPr>
              <a:t>on </a:t>
            </a:r>
            <a:r>
              <a:rPr lang="tr-TR" dirty="0" err="1">
                <a:solidFill>
                  <a:srgbClr val="FFFF00"/>
                </a:solidFill>
                <a:latin typeface="Cambria" panose="02040503050406030204" pitchFamily="18" charset="0"/>
                <a:ea typeface="Cambria" panose="02040503050406030204" pitchFamily="18" charset="0"/>
              </a:rPr>
              <a:t>appropriate</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stress</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levels</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to</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capture</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the</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tertiary</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creep</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zone</a:t>
            </a:r>
            <a:r>
              <a:rPr lang="tr-TR" dirty="0">
                <a:solidFill>
                  <a:srgbClr val="FFFF00"/>
                </a:solidFill>
                <a:latin typeface="Cambria" panose="02040503050406030204" pitchFamily="18" charset="0"/>
                <a:ea typeface="Cambria" panose="02040503050406030204" pitchFamily="18" charset="0"/>
              </a:rPr>
              <a:t> in </a:t>
            </a:r>
            <a:r>
              <a:rPr lang="tr-TR" dirty="0" err="1">
                <a:solidFill>
                  <a:srgbClr val="FFFF00"/>
                </a:solidFill>
                <a:latin typeface="Cambria" panose="02040503050406030204" pitchFamily="18" charset="0"/>
                <a:ea typeface="Cambria" panose="02040503050406030204" pitchFamily="18" charset="0"/>
              </a:rPr>
              <a:t>the</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dynamic</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creep</a:t>
            </a:r>
            <a:r>
              <a:rPr lang="tr-TR" dirty="0">
                <a:solidFill>
                  <a:srgbClr val="FFFF00"/>
                </a:solidFill>
                <a:latin typeface="Cambria" panose="02040503050406030204" pitchFamily="18" charset="0"/>
                <a:ea typeface="Cambria" panose="02040503050406030204" pitchFamily="18" charset="0"/>
              </a:rPr>
              <a:t> test</a:t>
            </a:r>
          </a:p>
          <a:p>
            <a:pPr marL="285750" indent="-285750">
              <a:buFont typeface="Wingdings" panose="05000000000000000000" pitchFamily="2" charset="2"/>
              <a:buChar char="ü"/>
            </a:pPr>
            <a:r>
              <a:rPr lang="tr-TR" dirty="0">
                <a:solidFill>
                  <a:srgbClr val="FFFF00"/>
                </a:solidFill>
                <a:latin typeface="Cambria" panose="02040503050406030204" pitchFamily="18" charset="0"/>
                <a:ea typeface="Cambria" panose="02040503050406030204" pitchFamily="18" charset="0"/>
              </a:rPr>
              <a:t>-</a:t>
            </a:r>
            <a:r>
              <a:rPr lang="tr-TR" dirty="0" err="1">
                <a:solidFill>
                  <a:srgbClr val="FFFF00"/>
                </a:solidFill>
                <a:latin typeface="Cambria" panose="02040503050406030204" pitchFamily="18" charset="0"/>
                <a:ea typeface="Cambria" panose="02040503050406030204" pitchFamily="18" charset="0"/>
              </a:rPr>
              <a:t>Warm</a:t>
            </a:r>
            <a:r>
              <a:rPr lang="tr-TR" dirty="0">
                <a:solidFill>
                  <a:srgbClr val="FFFF00"/>
                </a:solidFill>
                <a:latin typeface="Cambria" panose="02040503050406030204" pitchFamily="18" charset="0"/>
                <a:ea typeface="Cambria" panose="02040503050406030204" pitchFamily="18" charset="0"/>
              </a:rPr>
              <a:t> SMA </a:t>
            </a:r>
            <a:r>
              <a:rPr lang="tr-TR" dirty="0" err="1">
                <a:solidFill>
                  <a:srgbClr val="FFFF00"/>
                </a:solidFill>
                <a:latin typeface="Cambria" panose="02040503050406030204" pitchFamily="18" charset="0"/>
                <a:ea typeface="Cambria" panose="02040503050406030204" pitchFamily="18" charset="0"/>
              </a:rPr>
              <a:t>designs</a:t>
            </a:r>
            <a:endParaRPr lang="tr-TR" dirty="0">
              <a:solidFill>
                <a:srgbClr val="FFFF00"/>
              </a:solidFill>
              <a:latin typeface="Cambria" panose="02040503050406030204" pitchFamily="18" charset="0"/>
              <a:ea typeface="Cambria" panose="02040503050406030204" pitchFamily="18" charset="0"/>
            </a:endParaRPr>
          </a:p>
          <a:p>
            <a:pPr marL="285750" indent="-285750">
              <a:buFont typeface="Wingdings" panose="05000000000000000000" pitchFamily="2" charset="2"/>
              <a:buChar char="ü"/>
            </a:pPr>
            <a:r>
              <a:rPr lang="tr-TR" dirty="0">
                <a:solidFill>
                  <a:srgbClr val="FFFF00"/>
                </a:solidFill>
                <a:latin typeface="Cambria" panose="02040503050406030204" pitchFamily="18" charset="0"/>
                <a:ea typeface="Cambria" panose="02040503050406030204" pitchFamily="18" charset="0"/>
              </a:rPr>
              <a:t>-</a:t>
            </a:r>
            <a:r>
              <a:rPr lang="tr-TR" dirty="0" err="1">
                <a:solidFill>
                  <a:srgbClr val="FFFF00"/>
                </a:solidFill>
                <a:latin typeface="Cambria" panose="02040503050406030204" pitchFamily="18" charset="0"/>
                <a:ea typeface="Cambria" panose="02040503050406030204" pitchFamily="18" charset="0"/>
              </a:rPr>
              <a:t>Regression</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coefficient</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parameters</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and</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correlation</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analysis</a:t>
            </a:r>
            <a:r>
              <a:rPr lang="tr-TR" dirty="0">
                <a:solidFill>
                  <a:srgbClr val="FFFF00"/>
                </a:solidFill>
                <a:latin typeface="Cambria" panose="02040503050406030204" pitchFamily="18" charset="0"/>
                <a:ea typeface="Cambria" panose="02040503050406030204" pitchFamily="18" charset="0"/>
              </a:rPr>
              <a:t> of </a:t>
            </a:r>
            <a:r>
              <a:rPr lang="tr-TR" dirty="0" err="1">
                <a:solidFill>
                  <a:srgbClr val="FFFF00"/>
                </a:solidFill>
                <a:latin typeface="Cambria" panose="02040503050406030204" pitchFamily="18" charset="0"/>
                <a:ea typeface="Cambria" panose="02040503050406030204" pitchFamily="18" charset="0"/>
              </a:rPr>
              <a:t>dynamic</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creep</a:t>
            </a:r>
            <a:r>
              <a:rPr lang="tr-TR" dirty="0">
                <a:solidFill>
                  <a:srgbClr val="FFFF00"/>
                </a:solidFill>
                <a:latin typeface="Cambria" panose="02040503050406030204" pitchFamily="18" charset="0"/>
                <a:ea typeface="Cambria" panose="02040503050406030204" pitchFamily="18" charset="0"/>
              </a:rPr>
              <a:t> test </a:t>
            </a:r>
            <a:r>
              <a:rPr lang="tr-TR" dirty="0" err="1">
                <a:solidFill>
                  <a:srgbClr val="FFFF00"/>
                </a:solidFill>
                <a:latin typeface="Cambria" panose="02040503050406030204" pitchFamily="18" charset="0"/>
                <a:ea typeface="Cambria" panose="02040503050406030204" pitchFamily="18" charset="0"/>
              </a:rPr>
              <a:t>results</a:t>
            </a:r>
            <a:endParaRPr lang="tr-TR" dirty="0">
              <a:solidFill>
                <a:srgbClr val="FFFF00"/>
              </a:solidFill>
              <a:latin typeface="Cambria" panose="02040503050406030204" pitchFamily="18" charset="0"/>
              <a:ea typeface="Cambria" panose="02040503050406030204" pitchFamily="18" charset="0"/>
            </a:endParaRPr>
          </a:p>
          <a:p>
            <a:pPr marL="285750" indent="-285750">
              <a:buFont typeface="Wingdings" panose="05000000000000000000" pitchFamily="2" charset="2"/>
              <a:buChar char="ü"/>
            </a:pPr>
            <a:r>
              <a:rPr lang="tr-TR" dirty="0">
                <a:solidFill>
                  <a:srgbClr val="FFFF00"/>
                </a:solidFill>
                <a:latin typeface="Cambria" panose="02040503050406030204" pitchFamily="18" charset="0"/>
                <a:ea typeface="Cambria" panose="02040503050406030204" pitchFamily="18" charset="0"/>
              </a:rPr>
              <a:t>-</a:t>
            </a:r>
            <a:r>
              <a:rPr lang="tr-TR" dirty="0" err="1">
                <a:solidFill>
                  <a:srgbClr val="FFFF00"/>
                </a:solidFill>
                <a:latin typeface="Cambria" panose="02040503050406030204" pitchFamily="18" charset="0"/>
                <a:ea typeface="Cambria" panose="02040503050406030204" pitchFamily="18" charset="0"/>
              </a:rPr>
              <a:t>Semicircular</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bending</a:t>
            </a:r>
            <a:r>
              <a:rPr lang="tr-TR" dirty="0">
                <a:solidFill>
                  <a:srgbClr val="FFFF00"/>
                </a:solidFill>
                <a:latin typeface="Cambria" panose="02040503050406030204" pitchFamily="18" charset="0"/>
                <a:ea typeface="Cambria" panose="02040503050406030204" pitchFamily="18" charset="0"/>
              </a:rPr>
              <a:t> (SCB) test - </a:t>
            </a:r>
            <a:r>
              <a:rPr lang="tr-TR" dirty="0" err="1">
                <a:solidFill>
                  <a:srgbClr val="FFFF00"/>
                </a:solidFill>
                <a:latin typeface="Cambria" panose="02040503050406030204" pitchFamily="18" charset="0"/>
                <a:ea typeface="Cambria" panose="02040503050406030204" pitchFamily="18" charset="0"/>
              </a:rPr>
              <a:t>Asphalt</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mixtures</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for</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the</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manufacture</a:t>
            </a:r>
            <a:r>
              <a:rPr lang="tr-TR" dirty="0">
                <a:solidFill>
                  <a:srgbClr val="FFFF00"/>
                </a:solidFill>
                <a:latin typeface="Cambria" panose="02040503050406030204" pitchFamily="18" charset="0"/>
                <a:ea typeface="Cambria" panose="02040503050406030204" pitchFamily="18" charset="0"/>
              </a:rPr>
              <a:t> of SCB </a:t>
            </a:r>
            <a:r>
              <a:rPr lang="tr-TR" dirty="0" err="1">
                <a:solidFill>
                  <a:srgbClr val="FFFF00"/>
                </a:solidFill>
                <a:latin typeface="Cambria" panose="02040503050406030204" pitchFamily="18" charset="0"/>
                <a:ea typeface="Cambria" panose="02040503050406030204" pitchFamily="18" charset="0"/>
              </a:rPr>
              <a:t>specimens</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were</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compacted</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to</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the</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target</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air</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void</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using</a:t>
            </a:r>
            <a:r>
              <a:rPr lang="tr-TR" dirty="0">
                <a:solidFill>
                  <a:srgbClr val="FFFF00"/>
                </a:solidFill>
                <a:latin typeface="Cambria" panose="02040503050406030204" pitchFamily="18" charset="0"/>
                <a:ea typeface="Cambria" panose="02040503050406030204" pitchFamily="18" charset="0"/>
              </a:rPr>
              <a:t> a </a:t>
            </a:r>
            <a:r>
              <a:rPr lang="tr-TR" dirty="0" err="1">
                <a:solidFill>
                  <a:srgbClr val="FFFF00"/>
                </a:solidFill>
                <a:latin typeface="Cambria" panose="02040503050406030204" pitchFamily="18" charset="0"/>
                <a:ea typeface="Cambria" panose="02040503050406030204" pitchFamily="18" charset="0"/>
              </a:rPr>
              <a:t>kneading</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compactor</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under</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the</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same</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conditions</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according</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to</a:t>
            </a:r>
            <a:r>
              <a:rPr lang="tr-TR" dirty="0">
                <a:solidFill>
                  <a:srgbClr val="FFFF00"/>
                </a:solidFill>
                <a:latin typeface="Cambria" panose="02040503050406030204" pitchFamily="18" charset="0"/>
                <a:ea typeface="Cambria" panose="02040503050406030204" pitchFamily="18" charset="0"/>
              </a:rPr>
              <a:t> ASTM D8044-16. (</a:t>
            </a:r>
            <a:r>
              <a:rPr lang="tr-TR" dirty="0" err="1">
                <a:solidFill>
                  <a:srgbClr val="FFFF00"/>
                </a:solidFill>
                <a:latin typeface="Cambria" panose="02040503050406030204" pitchFamily="18" charset="0"/>
                <a:ea typeface="Cambria" panose="02040503050406030204" pitchFamily="18" charset="0"/>
              </a:rPr>
              <a:t>Semicircular</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bending</a:t>
            </a:r>
            <a:r>
              <a:rPr lang="tr-TR" dirty="0">
                <a:solidFill>
                  <a:srgbClr val="FFFF00"/>
                </a:solidFill>
                <a:latin typeface="Cambria" panose="02040503050406030204" pitchFamily="18" charset="0"/>
                <a:ea typeface="Cambria" panose="02040503050406030204" pitchFamily="18" charset="0"/>
              </a:rPr>
              <a:t> test - </a:t>
            </a:r>
            <a:r>
              <a:rPr lang="tr-TR" dirty="0" err="1">
                <a:solidFill>
                  <a:srgbClr val="FFFF00"/>
                </a:solidFill>
                <a:latin typeface="Cambria" panose="02040503050406030204" pitchFamily="18" charset="0"/>
                <a:ea typeface="Cambria" panose="02040503050406030204" pitchFamily="18" charset="0"/>
              </a:rPr>
              <a:t>Recording</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the</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load</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and</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deformation</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during</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the</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loading</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process</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until</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the</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specimen</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fractures</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and</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computational</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analysis</a:t>
            </a:r>
            <a:r>
              <a:rPr lang="tr-TR" dirty="0">
                <a:solidFill>
                  <a:srgbClr val="FFFF00"/>
                </a:solidFill>
                <a:latin typeface="Cambria" panose="02040503050406030204" pitchFamily="18" charset="0"/>
                <a:ea typeface="Cambria" panose="02040503050406030204" pitchFamily="18" charset="0"/>
              </a:rPr>
              <a:t> - </a:t>
            </a:r>
            <a:r>
              <a:rPr lang="tr-TR" dirty="0" err="1">
                <a:solidFill>
                  <a:srgbClr val="FFFF00"/>
                </a:solidFill>
                <a:latin typeface="Cambria" panose="02040503050406030204" pitchFamily="18" charset="0"/>
                <a:ea typeface="Cambria" panose="02040503050406030204" pitchFamily="18" charset="0"/>
              </a:rPr>
              <a:t>Parameters</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such</a:t>
            </a:r>
            <a:r>
              <a:rPr lang="tr-TR" dirty="0">
                <a:solidFill>
                  <a:srgbClr val="FFFF00"/>
                </a:solidFill>
                <a:latin typeface="Cambria" panose="02040503050406030204" pitchFamily="18" charset="0"/>
                <a:ea typeface="Cambria" panose="02040503050406030204" pitchFamily="18" charset="0"/>
              </a:rPr>
              <a:t> as </a:t>
            </a:r>
            <a:r>
              <a:rPr lang="tr-TR" dirty="0" err="1">
                <a:solidFill>
                  <a:srgbClr val="FFFF00"/>
                </a:solidFill>
                <a:latin typeface="Cambria" panose="02040503050406030204" pitchFamily="18" charset="0"/>
                <a:ea typeface="Cambria" panose="02040503050406030204" pitchFamily="18" charset="0"/>
              </a:rPr>
              <a:t>fracture</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toughness</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fracture</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energy</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and</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morphological</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changes</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such</a:t>
            </a:r>
            <a:r>
              <a:rPr lang="tr-TR" dirty="0">
                <a:solidFill>
                  <a:srgbClr val="FFFF00"/>
                </a:solidFill>
                <a:latin typeface="Cambria" panose="02040503050406030204" pitchFamily="18" charset="0"/>
                <a:ea typeface="Cambria" panose="02040503050406030204" pitchFamily="18" charset="0"/>
              </a:rPr>
              <a:t> as </a:t>
            </a:r>
            <a:r>
              <a:rPr lang="tr-TR" dirty="0" err="1">
                <a:solidFill>
                  <a:srgbClr val="FFFF00"/>
                </a:solidFill>
                <a:latin typeface="Cambria" panose="02040503050406030204" pitchFamily="18" charset="0"/>
                <a:ea typeface="Cambria" panose="02040503050406030204" pitchFamily="18" charset="0"/>
              </a:rPr>
              <a:t>crack</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expansion</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will</a:t>
            </a:r>
            <a:r>
              <a:rPr lang="tr-TR" dirty="0">
                <a:solidFill>
                  <a:srgbClr val="FFFF00"/>
                </a:solidFill>
                <a:latin typeface="Cambria" panose="02040503050406030204" pitchFamily="18" charset="0"/>
                <a:ea typeface="Cambria" panose="02040503050406030204" pitchFamily="18" charset="0"/>
              </a:rPr>
              <a:t> be </a:t>
            </a:r>
            <a:r>
              <a:rPr lang="tr-TR" dirty="0" err="1">
                <a:solidFill>
                  <a:srgbClr val="FFFF00"/>
                </a:solidFill>
                <a:latin typeface="Cambria" panose="02040503050406030204" pitchFamily="18" charset="0"/>
                <a:ea typeface="Cambria" panose="02040503050406030204" pitchFamily="18" charset="0"/>
              </a:rPr>
              <a:t>used</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to</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evaluate</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the</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performance</a:t>
            </a:r>
            <a:r>
              <a:rPr lang="tr-TR" dirty="0">
                <a:solidFill>
                  <a:srgbClr val="FFFF00"/>
                </a:solidFill>
                <a:latin typeface="Cambria" panose="02040503050406030204" pitchFamily="18" charset="0"/>
                <a:ea typeface="Cambria" panose="02040503050406030204" pitchFamily="18" charset="0"/>
              </a:rPr>
              <a:t> of </a:t>
            </a:r>
            <a:r>
              <a:rPr lang="tr-TR" dirty="0" err="1">
                <a:solidFill>
                  <a:srgbClr val="FFFF00"/>
                </a:solidFill>
                <a:latin typeface="Cambria" panose="02040503050406030204" pitchFamily="18" charset="0"/>
                <a:ea typeface="Cambria" panose="02040503050406030204" pitchFamily="18" charset="0"/>
              </a:rPr>
              <a:t>asphalt</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mixtures</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against</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cracking</a:t>
            </a:r>
            <a:r>
              <a:rPr lang="tr-TR" dirty="0">
                <a:solidFill>
                  <a:srgbClr val="FFFF00"/>
                </a:solidFill>
                <a:latin typeface="Cambria" panose="02040503050406030204" pitchFamily="18" charset="0"/>
                <a:ea typeface="Cambria" panose="02040503050406030204" pitchFamily="18" charset="0"/>
              </a:rPr>
              <a:t>.)</a:t>
            </a:r>
          </a:p>
        </p:txBody>
      </p:sp>
    </p:spTree>
    <p:extLst>
      <p:ext uri="{BB962C8B-B14F-4D97-AF65-F5344CB8AC3E}">
        <p14:creationId xmlns:p14="http://schemas.microsoft.com/office/powerpoint/2010/main" val="207365872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2749421" y="1506808"/>
            <a:ext cx="6096000" cy="3416320"/>
          </a:xfrm>
          <a:prstGeom prst="rect">
            <a:avLst/>
          </a:prstGeom>
        </p:spPr>
        <p:txBody>
          <a:bodyPr>
            <a:spAutoFit/>
          </a:bodyPr>
          <a:lstStyle/>
          <a:p>
            <a:r>
              <a:rPr lang="tr-TR" b="1" dirty="0" err="1">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Research</a:t>
            </a:r>
            <a:r>
              <a:rPr lang="tr-TR" b="1" dirty="0">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a:t>
            </a:r>
            <a:r>
              <a:rPr lang="tr-TR" b="1" dirty="0" err="1">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Topic</a:t>
            </a:r>
            <a:r>
              <a:rPr lang="tr-TR" b="1" dirty="0">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DETERMINATION OF THE OPTIMAL AMOUNT OF RECYCLED ASPHALT PAVEMENT (RAP) IN WARM STONE MASTIC ASPHALT</a:t>
            </a:r>
          </a:p>
          <a:p>
            <a:r>
              <a:rPr lang="tr-TR" b="1" dirty="0">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Main </a:t>
            </a:r>
            <a:r>
              <a:rPr lang="tr-TR" b="1" dirty="0" err="1">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Objectives</a:t>
            </a:r>
            <a:r>
              <a:rPr lang="tr-TR" b="1" dirty="0">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a:t>
            </a:r>
            <a:r>
              <a:rPr lang="tr-TR" b="1" dirty="0" err="1">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and</a:t>
            </a:r>
            <a:r>
              <a:rPr lang="tr-TR" b="1" dirty="0">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a:t>
            </a:r>
            <a:r>
              <a:rPr lang="tr-TR" b="1" dirty="0" err="1">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Scope</a:t>
            </a:r>
            <a:r>
              <a:rPr lang="tr-TR" b="1" dirty="0">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a:t>
            </a:r>
          </a:p>
          <a:p>
            <a:endParaRPr lang="tr-TR" dirty="0" smtClean="0">
              <a:latin typeface="Cambria" panose="02040503050406030204" pitchFamily="18" charset="0"/>
              <a:ea typeface="Cambria" panose="02040503050406030204" pitchFamily="18" charset="0"/>
            </a:endParaRPr>
          </a:p>
          <a:p>
            <a:pPr marL="285750" indent="-285750">
              <a:buFont typeface="Wingdings" panose="05000000000000000000" pitchFamily="2" charset="2"/>
              <a:buChar char="ü"/>
            </a:pPr>
            <a:r>
              <a:rPr lang="tr-TR" dirty="0">
                <a:solidFill>
                  <a:srgbClr val="FFFF00"/>
                </a:solidFill>
                <a:latin typeface="Cambria" panose="02040503050406030204" pitchFamily="18" charset="0"/>
                <a:ea typeface="Cambria" panose="02040503050406030204" pitchFamily="18" charset="0"/>
              </a:rPr>
              <a:t>-</a:t>
            </a:r>
            <a:r>
              <a:rPr lang="tr-TR" dirty="0" err="1">
                <a:solidFill>
                  <a:srgbClr val="FFFF00"/>
                </a:solidFill>
                <a:latin typeface="Cambria" panose="02040503050406030204" pitchFamily="18" charset="0"/>
                <a:ea typeface="Cambria" panose="02040503050406030204" pitchFamily="18" charset="0"/>
              </a:rPr>
              <a:t>In</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addition</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to</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the</a:t>
            </a:r>
            <a:r>
              <a:rPr lang="tr-TR" dirty="0">
                <a:solidFill>
                  <a:srgbClr val="FFFF00"/>
                </a:solidFill>
                <a:latin typeface="Cambria" panose="02040503050406030204" pitchFamily="18" charset="0"/>
                <a:ea typeface="Cambria" panose="02040503050406030204" pitchFamily="18" charset="0"/>
              </a:rPr>
              <a:t> SCB test, </a:t>
            </a:r>
            <a:r>
              <a:rPr lang="tr-TR" dirty="0" err="1">
                <a:solidFill>
                  <a:srgbClr val="FFFF00"/>
                </a:solidFill>
                <a:latin typeface="Cambria" panose="02040503050406030204" pitchFamily="18" charset="0"/>
                <a:ea typeface="Cambria" panose="02040503050406030204" pitchFamily="18" charset="0"/>
              </a:rPr>
              <a:t>comparative</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studies</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were</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conducted</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to</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characterize</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the</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fatigue</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and</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cracking</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performance</a:t>
            </a:r>
            <a:r>
              <a:rPr lang="tr-TR" dirty="0">
                <a:solidFill>
                  <a:srgbClr val="FFFF00"/>
                </a:solidFill>
                <a:latin typeface="Cambria" panose="02040503050406030204" pitchFamily="18" charset="0"/>
                <a:ea typeface="Cambria" panose="02040503050406030204" pitchFamily="18" charset="0"/>
              </a:rPr>
              <a:t> of </a:t>
            </a:r>
            <a:r>
              <a:rPr lang="tr-TR" dirty="0" err="1">
                <a:solidFill>
                  <a:srgbClr val="FFFF00"/>
                </a:solidFill>
                <a:latin typeface="Cambria" panose="02040503050406030204" pitchFamily="18" charset="0"/>
                <a:ea typeface="Cambria" panose="02040503050406030204" pitchFamily="18" charset="0"/>
              </a:rPr>
              <a:t>the</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asphalt</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mixture</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using</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the</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four-point</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bending</a:t>
            </a:r>
            <a:r>
              <a:rPr lang="tr-TR" dirty="0">
                <a:solidFill>
                  <a:srgbClr val="FFFF00"/>
                </a:solidFill>
                <a:latin typeface="Cambria" panose="02040503050406030204" pitchFamily="18" charset="0"/>
                <a:ea typeface="Cambria" panose="02040503050406030204" pitchFamily="18" charset="0"/>
              </a:rPr>
              <a:t> (FPB) test, </a:t>
            </a:r>
            <a:r>
              <a:rPr lang="tr-TR" dirty="0" err="1">
                <a:solidFill>
                  <a:srgbClr val="FFFF00"/>
                </a:solidFill>
                <a:latin typeface="Cambria" panose="02040503050406030204" pitchFamily="18" charset="0"/>
                <a:ea typeface="Cambria" panose="02040503050406030204" pitchFamily="18" charset="0"/>
              </a:rPr>
              <a:t>indirect</a:t>
            </a:r>
            <a:r>
              <a:rPr lang="tr-TR" dirty="0">
                <a:solidFill>
                  <a:srgbClr val="FFFF00"/>
                </a:solidFill>
                <a:latin typeface="Cambria" panose="02040503050406030204" pitchFamily="18" charset="0"/>
                <a:ea typeface="Cambria" panose="02040503050406030204" pitchFamily="18" charset="0"/>
              </a:rPr>
              <a:t> tensile (IDT) test, </a:t>
            </a:r>
            <a:r>
              <a:rPr lang="tr-TR" dirty="0" err="1">
                <a:solidFill>
                  <a:srgbClr val="FFFF00"/>
                </a:solidFill>
                <a:latin typeface="Cambria" panose="02040503050406030204" pitchFamily="18" charset="0"/>
                <a:ea typeface="Cambria" panose="02040503050406030204" pitchFamily="18" charset="0"/>
              </a:rPr>
              <a:t>disc-shaped</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compact</a:t>
            </a:r>
            <a:r>
              <a:rPr lang="tr-TR" dirty="0">
                <a:solidFill>
                  <a:srgbClr val="FFFF00"/>
                </a:solidFill>
                <a:latin typeface="Cambria" panose="02040503050406030204" pitchFamily="18" charset="0"/>
                <a:ea typeface="Cambria" panose="02040503050406030204" pitchFamily="18" charset="0"/>
              </a:rPr>
              <a:t> tensile (DCT) test, </a:t>
            </a:r>
            <a:r>
              <a:rPr lang="tr-TR" dirty="0" err="1">
                <a:solidFill>
                  <a:srgbClr val="FFFF00"/>
                </a:solidFill>
                <a:latin typeface="Cambria" panose="02040503050406030204" pitchFamily="18" charset="0"/>
                <a:ea typeface="Cambria" panose="02040503050406030204" pitchFamily="18" charset="0"/>
              </a:rPr>
              <a:t>and</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overlay</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tests</a:t>
            </a:r>
            <a:r>
              <a:rPr lang="tr-TR" dirty="0">
                <a:solidFill>
                  <a:srgbClr val="FFFF00"/>
                </a:solidFill>
                <a:latin typeface="Cambria" panose="02040503050406030204" pitchFamily="18" charset="0"/>
                <a:ea typeface="Cambria" panose="02040503050406030204" pitchFamily="18" charset="0"/>
              </a:rPr>
              <a:t> (OT).</a:t>
            </a:r>
          </a:p>
          <a:p>
            <a:pPr marL="285750" indent="-285750">
              <a:buFont typeface="Wingdings" panose="05000000000000000000" pitchFamily="2" charset="2"/>
              <a:buChar char="ü"/>
            </a:pPr>
            <a:r>
              <a:rPr lang="tr-TR" dirty="0">
                <a:solidFill>
                  <a:srgbClr val="FFFF00"/>
                </a:solidFill>
                <a:latin typeface="Cambria" panose="02040503050406030204" pitchFamily="18" charset="0"/>
                <a:ea typeface="Cambria" panose="02040503050406030204" pitchFamily="18" charset="0"/>
              </a:rPr>
              <a:t>-Hamburg </a:t>
            </a:r>
            <a:r>
              <a:rPr lang="tr-TR" dirty="0" err="1">
                <a:solidFill>
                  <a:srgbClr val="FFFF00"/>
                </a:solidFill>
                <a:latin typeface="Cambria" panose="02040503050406030204" pitchFamily="18" charset="0"/>
                <a:ea typeface="Cambria" panose="02040503050406030204" pitchFamily="18" charset="0"/>
              </a:rPr>
              <a:t>rutting</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tests</a:t>
            </a:r>
            <a:endParaRPr lang="tr-TR" dirty="0">
              <a:solidFill>
                <a:srgbClr val="FFFF00"/>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257021768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1651518" y="565620"/>
            <a:ext cx="9050694" cy="5909310"/>
          </a:xfrm>
          <a:prstGeom prst="rect">
            <a:avLst/>
          </a:prstGeom>
        </p:spPr>
        <p:txBody>
          <a:bodyPr wrap="square">
            <a:spAutoFit/>
          </a:bodyPr>
          <a:lstStyle/>
          <a:p>
            <a:r>
              <a:rPr lang="tr-TR" b="1" dirty="0" err="1">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The</a:t>
            </a:r>
            <a:r>
              <a:rPr lang="tr-TR" b="1" dirty="0">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a:t>
            </a:r>
            <a:r>
              <a:rPr lang="tr-TR" b="1" dirty="0" err="1">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project's</a:t>
            </a:r>
            <a:r>
              <a:rPr lang="tr-TR" b="1" dirty="0">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a:t>
            </a:r>
            <a:r>
              <a:rPr lang="tr-TR" b="1" dirty="0" err="1">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partners</a:t>
            </a:r>
            <a:r>
              <a:rPr lang="tr-TR" b="1" dirty="0">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a:t>
            </a:r>
            <a:r>
              <a:rPr lang="tr-TR" b="1" dirty="0" err="1">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and</a:t>
            </a:r>
            <a:r>
              <a:rPr lang="tr-TR" b="1" dirty="0">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general </a:t>
            </a:r>
            <a:r>
              <a:rPr lang="tr-TR" b="1" dirty="0" err="1">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objectives</a:t>
            </a:r>
            <a:r>
              <a:rPr lang="tr-TR" b="1" dirty="0">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a:t>
            </a:r>
            <a:r>
              <a:rPr lang="tr-TR" b="1" dirty="0" err="1">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are</a:t>
            </a:r>
            <a:r>
              <a:rPr lang="tr-TR" b="1" dirty="0">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a:t>
            </a:r>
            <a:r>
              <a:rPr lang="tr-TR" b="1" dirty="0" err="1">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listed</a:t>
            </a:r>
            <a:r>
              <a:rPr lang="tr-TR" b="1" dirty="0">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a:t>
            </a:r>
            <a:r>
              <a:rPr lang="tr-TR" b="1" dirty="0" err="1">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below</a:t>
            </a:r>
            <a:r>
              <a:rPr lang="tr-TR" b="1" dirty="0">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a:t>
            </a:r>
            <a:endParaRPr lang="tr-TR" b="1" dirty="0">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endParaRPr>
          </a:p>
          <a:p>
            <a:endParaRPr lang="tr-TR" b="1" dirty="0">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endParaRPr>
          </a:p>
          <a:p>
            <a:pPr marL="285750" indent="-285750">
              <a:buFont typeface="Wingdings" panose="05000000000000000000" pitchFamily="2" charset="2"/>
              <a:buChar char="ü"/>
            </a:pPr>
            <a:r>
              <a:rPr lang="tr-TR" dirty="0">
                <a:solidFill>
                  <a:srgbClr val="FFFF00"/>
                </a:solidFill>
                <a:latin typeface="Cambria" panose="02040503050406030204" pitchFamily="18" charset="0"/>
                <a:ea typeface="Cambria" panose="02040503050406030204" pitchFamily="18" charset="0"/>
              </a:rPr>
              <a:t>-</a:t>
            </a:r>
            <a:r>
              <a:rPr lang="tr-TR" dirty="0" err="1">
                <a:solidFill>
                  <a:srgbClr val="FFFF00"/>
                </a:solidFill>
                <a:latin typeface="Cambria" panose="02040503050406030204" pitchFamily="18" charset="0"/>
                <a:ea typeface="Cambria" panose="02040503050406030204" pitchFamily="18" charset="0"/>
              </a:rPr>
              <a:t>Purchase</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installation</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calibration</a:t>
            </a:r>
            <a:r>
              <a:rPr lang="tr-TR" dirty="0">
                <a:solidFill>
                  <a:srgbClr val="FFFF00"/>
                </a:solidFill>
                <a:latin typeface="Cambria" panose="02040503050406030204" pitchFamily="18" charset="0"/>
                <a:ea typeface="Cambria" panose="02040503050406030204" pitchFamily="18" charset="0"/>
              </a:rPr>
              <a:t> of </a:t>
            </a:r>
            <a:r>
              <a:rPr lang="tr-TR" dirty="0" err="1">
                <a:solidFill>
                  <a:srgbClr val="FFFF00"/>
                </a:solidFill>
                <a:latin typeface="Cambria" panose="02040503050406030204" pitchFamily="18" charset="0"/>
                <a:ea typeface="Cambria" panose="02040503050406030204" pitchFamily="18" charset="0"/>
              </a:rPr>
              <a:t>laboratory</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equipment</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capable</a:t>
            </a:r>
            <a:r>
              <a:rPr lang="tr-TR" dirty="0">
                <a:solidFill>
                  <a:srgbClr val="FFFF00"/>
                </a:solidFill>
                <a:latin typeface="Cambria" panose="02040503050406030204" pitchFamily="18" charset="0"/>
                <a:ea typeface="Cambria" panose="02040503050406030204" pitchFamily="18" charset="0"/>
              </a:rPr>
              <a:t> of </a:t>
            </a:r>
            <a:r>
              <a:rPr lang="tr-TR" dirty="0" err="1">
                <a:solidFill>
                  <a:srgbClr val="FFFF00"/>
                </a:solidFill>
                <a:latin typeface="Cambria" panose="02040503050406030204" pitchFamily="18" charset="0"/>
                <a:ea typeface="Cambria" panose="02040503050406030204" pitchFamily="18" charset="0"/>
              </a:rPr>
              <a:t>conducting</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all</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design</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tests</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trial</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tests</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training</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activities</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acquisition</a:t>
            </a:r>
            <a:r>
              <a:rPr lang="tr-TR" dirty="0">
                <a:solidFill>
                  <a:srgbClr val="FFFF00"/>
                </a:solidFill>
                <a:latin typeface="Cambria" panose="02040503050406030204" pitchFamily="18" charset="0"/>
                <a:ea typeface="Cambria" panose="02040503050406030204" pitchFamily="18" charset="0"/>
              </a:rPr>
              <a:t> of test </a:t>
            </a:r>
            <a:r>
              <a:rPr lang="tr-TR" dirty="0" err="1">
                <a:solidFill>
                  <a:srgbClr val="FFFF00"/>
                </a:solidFill>
                <a:latin typeface="Cambria" panose="02040503050406030204" pitchFamily="18" charset="0"/>
                <a:ea typeface="Cambria" panose="02040503050406030204" pitchFamily="18" charset="0"/>
              </a:rPr>
              <a:t>systems</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for</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performance</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tests</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training</a:t>
            </a:r>
            <a:r>
              <a:rPr lang="tr-TR" dirty="0">
                <a:solidFill>
                  <a:srgbClr val="FFFF00"/>
                </a:solidFill>
                <a:latin typeface="Cambria" panose="02040503050406030204" pitchFamily="18" charset="0"/>
                <a:ea typeface="Cambria" panose="02040503050406030204" pitchFamily="18" charset="0"/>
              </a:rPr>
              <a:t> of </a:t>
            </a:r>
            <a:r>
              <a:rPr lang="tr-TR" dirty="0" err="1">
                <a:solidFill>
                  <a:srgbClr val="FFFF00"/>
                </a:solidFill>
                <a:latin typeface="Cambria" panose="02040503050406030204" pitchFamily="18" charset="0"/>
                <a:ea typeface="Cambria" panose="02040503050406030204" pitchFamily="18" charset="0"/>
              </a:rPr>
              <a:t>laboratory</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personnel</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and</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preparation</a:t>
            </a:r>
            <a:r>
              <a:rPr lang="tr-TR" dirty="0">
                <a:solidFill>
                  <a:srgbClr val="FFFF00"/>
                </a:solidFill>
                <a:latin typeface="Cambria" panose="02040503050406030204" pitchFamily="18" charset="0"/>
                <a:ea typeface="Cambria" panose="02040503050406030204" pitchFamily="18" charset="0"/>
              </a:rPr>
              <a:t> of </a:t>
            </a:r>
            <a:r>
              <a:rPr lang="tr-TR" dirty="0" err="1">
                <a:solidFill>
                  <a:srgbClr val="FFFF00"/>
                </a:solidFill>
                <a:latin typeface="Cambria" panose="02040503050406030204" pitchFamily="18" charset="0"/>
                <a:ea typeface="Cambria" panose="02040503050406030204" pitchFamily="18" charset="0"/>
              </a:rPr>
              <a:t>the</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laboratory</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environment</a:t>
            </a:r>
            <a:r>
              <a:rPr lang="tr-TR" dirty="0">
                <a:solidFill>
                  <a:srgbClr val="FFFF00"/>
                </a:solidFill>
                <a:latin typeface="Cambria" panose="02040503050406030204" pitchFamily="18" charset="0"/>
                <a:ea typeface="Cambria" panose="02040503050406030204" pitchFamily="18" charset="0"/>
              </a:rPr>
              <a:t>.</a:t>
            </a:r>
          </a:p>
          <a:p>
            <a:pPr marL="285750" indent="-285750">
              <a:buFont typeface="Wingdings" panose="05000000000000000000" pitchFamily="2" charset="2"/>
              <a:buChar char="ü"/>
            </a:pPr>
            <a:r>
              <a:rPr lang="tr-TR" dirty="0">
                <a:solidFill>
                  <a:srgbClr val="FFFF00"/>
                </a:solidFill>
                <a:latin typeface="Cambria" panose="02040503050406030204" pitchFamily="18" charset="0"/>
                <a:ea typeface="Cambria" panose="02040503050406030204" pitchFamily="18" charset="0"/>
              </a:rPr>
              <a:t>-</a:t>
            </a:r>
            <a:r>
              <a:rPr lang="tr-TR" dirty="0" err="1">
                <a:solidFill>
                  <a:srgbClr val="FFFF00"/>
                </a:solidFill>
                <a:latin typeface="Cambria" panose="02040503050406030204" pitchFamily="18" charset="0"/>
                <a:ea typeface="Cambria" panose="02040503050406030204" pitchFamily="18" charset="0"/>
              </a:rPr>
              <a:t>Performance</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analyses</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and</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comparisons</a:t>
            </a:r>
            <a:r>
              <a:rPr lang="tr-TR" dirty="0">
                <a:solidFill>
                  <a:srgbClr val="FFFF00"/>
                </a:solidFill>
                <a:latin typeface="Cambria" panose="02040503050406030204" pitchFamily="18" charset="0"/>
                <a:ea typeface="Cambria" panose="02040503050406030204" pitchFamily="18" charset="0"/>
              </a:rPr>
              <a:t> of </a:t>
            </a:r>
            <a:r>
              <a:rPr lang="tr-TR" dirty="0" err="1">
                <a:solidFill>
                  <a:srgbClr val="FFFF00"/>
                </a:solidFill>
                <a:latin typeface="Cambria" panose="02040503050406030204" pitchFamily="18" charset="0"/>
                <a:ea typeface="Cambria" panose="02040503050406030204" pitchFamily="18" charset="0"/>
              </a:rPr>
              <a:t>cracking</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and</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fatigue</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for</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different</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warm</a:t>
            </a:r>
            <a:r>
              <a:rPr lang="tr-TR" dirty="0">
                <a:solidFill>
                  <a:srgbClr val="FFFF00"/>
                </a:solidFill>
                <a:latin typeface="Cambria" panose="02040503050406030204" pitchFamily="18" charset="0"/>
                <a:ea typeface="Cambria" panose="02040503050406030204" pitchFamily="18" charset="0"/>
              </a:rPr>
              <a:t> mix </a:t>
            </a:r>
            <a:r>
              <a:rPr lang="tr-TR" dirty="0" err="1">
                <a:solidFill>
                  <a:srgbClr val="FFFF00"/>
                </a:solidFill>
                <a:latin typeface="Cambria" panose="02040503050406030204" pitchFamily="18" charset="0"/>
                <a:ea typeface="Cambria" panose="02040503050406030204" pitchFamily="18" charset="0"/>
              </a:rPr>
              <a:t>types</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and</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different</a:t>
            </a:r>
            <a:r>
              <a:rPr lang="tr-TR" dirty="0">
                <a:solidFill>
                  <a:srgbClr val="FFFF00"/>
                </a:solidFill>
                <a:latin typeface="Cambria" panose="02040503050406030204" pitchFamily="18" charset="0"/>
                <a:ea typeface="Cambria" panose="02040503050406030204" pitchFamily="18" charset="0"/>
              </a:rPr>
              <a:t> RAPSMA </a:t>
            </a:r>
            <a:r>
              <a:rPr lang="tr-TR" dirty="0" err="1">
                <a:solidFill>
                  <a:srgbClr val="FFFF00"/>
                </a:solidFill>
                <a:latin typeface="Cambria" panose="02040503050406030204" pitchFamily="18" charset="0"/>
                <a:ea typeface="Cambria" panose="02040503050406030204" pitchFamily="18" charset="0"/>
              </a:rPr>
              <a:t>ratios</a:t>
            </a:r>
            <a:r>
              <a:rPr lang="tr-TR" dirty="0">
                <a:solidFill>
                  <a:srgbClr val="FFFF00"/>
                </a:solidFill>
                <a:latin typeface="Cambria" panose="02040503050406030204" pitchFamily="18" charset="0"/>
                <a:ea typeface="Cambria" panose="02040503050406030204" pitchFamily="18" charset="0"/>
              </a:rPr>
              <a:t> in </a:t>
            </a:r>
            <a:r>
              <a:rPr lang="tr-TR" dirty="0" err="1">
                <a:solidFill>
                  <a:srgbClr val="FFFF00"/>
                </a:solidFill>
                <a:latin typeface="Cambria" panose="02040503050406030204" pitchFamily="18" charset="0"/>
                <a:ea typeface="Cambria" panose="02040503050406030204" pitchFamily="18" charset="0"/>
              </a:rPr>
              <a:t>warm</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asphalt</a:t>
            </a:r>
            <a:r>
              <a:rPr lang="tr-TR" dirty="0">
                <a:solidFill>
                  <a:srgbClr val="FFFF00"/>
                </a:solidFill>
                <a:latin typeface="Cambria" panose="02040503050406030204" pitchFamily="18" charset="0"/>
                <a:ea typeface="Cambria" panose="02040503050406030204" pitchFamily="18" charset="0"/>
              </a:rPr>
              <a:t> SMA </a:t>
            </a:r>
            <a:r>
              <a:rPr lang="tr-TR" dirty="0" err="1">
                <a:solidFill>
                  <a:srgbClr val="FFFF00"/>
                </a:solidFill>
                <a:latin typeface="Cambria" panose="02040503050406030204" pitchFamily="18" charset="0"/>
                <a:ea typeface="Cambria" panose="02040503050406030204" pitchFamily="18" charset="0"/>
              </a:rPr>
              <a:t>mixtures</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within</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the</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specified</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framework</a:t>
            </a:r>
            <a:r>
              <a:rPr lang="tr-TR" dirty="0">
                <a:solidFill>
                  <a:srgbClr val="FFFF00"/>
                </a:solidFill>
                <a:latin typeface="Cambria" panose="02040503050406030204" pitchFamily="18" charset="0"/>
                <a:ea typeface="Cambria" panose="02040503050406030204" pitchFamily="18" charset="0"/>
              </a:rPr>
              <a:t>.</a:t>
            </a:r>
          </a:p>
          <a:p>
            <a:pPr marL="285750" indent="-285750">
              <a:buFont typeface="Wingdings" panose="05000000000000000000" pitchFamily="2" charset="2"/>
              <a:buChar char="ü"/>
            </a:pPr>
            <a:r>
              <a:rPr lang="tr-TR" dirty="0">
                <a:solidFill>
                  <a:srgbClr val="FFFF00"/>
                </a:solidFill>
                <a:latin typeface="Cambria" panose="02040503050406030204" pitchFamily="18" charset="0"/>
                <a:ea typeface="Cambria" panose="02040503050406030204" pitchFamily="18" charset="0"/>
              </a:rPr>
              <a:t>-</a:t>
            </a:r>
            <a:r>
              <a:rPr lang="tr-TR" dirty="0" err="1">
                <a:solidFill>
                  <a:srgbClr val="FFFF00"/>
                </a:solidFill>
                <a:latin typeface="Cambria" panose="02040503050406030204" pitchFamily="18" charset="0"/>
                <a:ea typeface="Cambria" panose="02040503050406030204" pitchFamily="18" charset="0"/>
              </a:rPr>
              <a:t>Consistency</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analysis</a:t>
            </a:r>
            <a:r>
              <a:rPr lang="tr-TR" dirty="0">
                <a:solidFill>
                  <a:srgbClr val="FFFF00"/>
                </a:solidFill>
                <a:latin typeface="Cambria" panose="02040503050406030204" pitchFamily="18" charset="0"/>
                <a:ea typeface="Cambria" panose="02040503050406030204" pitchFamily="18" charset="0"/>
              </a:rPr>
              <a:t> of test </a:t>
            </a:r>
            <a:r>
              <a:rPr lang="tr-TR" dirty="0" err="1">
                <a:solidFill>
                  <a:srgbClr val="FFFF00"/>
                </a:solidFill>
                <a:latin typeface="Cambria" panose="02040503050406030204" pitchFamily="18" charset="0"/>
                <a:ea typeface="Cambria" panose="02040503050406030204" pitchFamily="18" charset="0"/>
              </a:rPr>
              <a:t>results</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performance</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assessment</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for</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increased</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recycling</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rates</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production</a:t>
            </a:r>
            <a:r>
              <a:rPr lang="tr-TR" dirty="0">
                <a:solidFill>
                  <a:srgbClr val="FFFF00"/>
                </a:solidFill>
                <a:latin typeface="Cambria" panose="02040503050406030204" pitchFamily="18" charset="0"/>
                <a:ea typeface="Cambria" panose="02040503050406030204" pitchFamily="18" charset="0"/>
              </a:rPr>
              <a:t> of </a:t>
            </a:r>
            <a:r>
              <a:rPr lang="tr-TR" dirty="0" err="1">
                <a:solidFill>
                  <a:srgbClr val="FFFF00"/>
                </a:solidFill>
                <a:latin typeface="Cambria" panose="02040503050406030204" pitchFamily="18" charset="0"/>
                <a:ea typeface="Cambria" panose="02040503050406030204" pitchFamily="18" charset="0"/>
              </a:rPr>
              <a:t>plants</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for</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warm</a:t>
            </a:r>
            <a:r>
              <a:rPr lang="tr-TR" dirty="0">
                <a:solidFill>
                  <a:srgbClr val="FFFF00"/>
                </a:solidFill>
                <a:latin typeface="Cambria" panose="02040503050406030204" pitchFamily="18" charset="0"/>
                <a:ea typeface="Cambria" panose="02040503050406030204" pitchFamily="18" charset="0"/>
              </a:rPr>
              <a:t> mix </a:t>
            </a:r>
            <a:r>
              <a:rPr lang="tr-TR" dirty="0" err="1">
                <a:solidFill>
                  <a:srgbClr val="FFFF00"/>
                </a:solidFill>
                <a:latin typeface="Cambria" panose="02040503050406030204" pitchFamily="18" charset="0"/>
                <a:ea typeface="Cambria" panose="02040503050406030204" pitchFamily="18" charset="0"/>
              </a:rPr>
              <a:t>field</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application</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and</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practical</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evaluation</a:t>
            </a:r>
            <a:r>
              <a:rPr lang="tr-TR" dirty="0">
                <a:solidFill>
                  <a:srgbClr val="FFFF00"/>
                </a:solidFill>
                <a:latin typeface="Cambria" panose="02040503050406030204" pitchFamily="18" charset="0"/>
                <a:ea typeface="Cambria" panose="02040503050406030204" pitchFamily="18" charset="0"/>
              </a:rPr>
              <a:t> of </a:t>
            </a:r>
            <a:r>
              <a:rPr lang="tr-TR" dirty="0" err="1">
                <a:solidFill>
                  <a:srgbClr val="FFFF00"/>
                </a:solidFill>
                <a:latin typeface="Cambria" panose="02040503050406030204" pitchFamily="18" charset="0"/>
                <a:ea typeface="Cambria" panose="02040503050406030204" pitchFamily="18" charset="0"/>
              </a:rPr>
              <a:t>recycling</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within</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warm</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asphalt</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production</a:t>
            </a:r>
            <a:r>
              <a:rPr lang="tr-TR" dirty="0">
                <a:solidFill>
                  <a:srgbClr val="FFFF00"/>
                </a:solidFill>
                <a:latin typeface="Cambria" panose="02040503050406030204" pitchFamily="18" charset="0"/>
                <a:ea typeface="Cambria" panose="02040503050406030204" pitchFamily="18" charset="0"/>
              </a:rPr>
              <a:t>.</a:t>
            </a:r>
          </a:p>
          <a:p>
            <a:pPr marL="285750" indent="-285750">
              <a:buFont typeface="Wingdings" panose="05000000000000000000" pitchFamily="2" charset="2"/>
              <a:buChar char="ü"/>
            </a:pPr>
            <a:r>
              <a:rPr lang="tr-TR" dirty="0">
                <a:solidFill>
                  <a:srgbClr val="FFFF00"/>
                </a:solidFill>
                <a:latin typeface="Cambria" panose="02040503050406030204" pitchFamily="18" charset="0"/>
                <a:ea typeface="Cambria" panose="02040503050406030204" pitchFamily="18" charset="0"/>
              </a:rPr>
              <a:t>-</a:t>
            </a:r>
            <a:r>
              <a:rPr lang="tr-TR" dirty="0" err="1">
                <a:solidFill>
                  <a:srgbClr val="FFFF00"/>
                </a:solidFill>
                <a:latin typeface="Cambria" panose="02040503050406030204" pitchFamily="18" charset="0"/>
                <a:ea typeface="Cambria" panose="02040503050406030204" pitchFamily="18" charset="0"/>
              </a:rPr>
              <a:t>Conducting</a:t>
            </a:r>
            <a:r>
              <a:rPr lang="tr-TR" dirty="0">
                <a:solidFill>
                  <a:srgbClr val="FFFF00"/>
                </a:solidFill>
                <a:latin typeface="Cambria" panose="02040503050406030204" pitchFamily="18" charset="0"/>
                <a:ea typeface="Cambria" panose="02040503050406030204" pitchFamily="18" charset="0"/>
              </a:rPr>
              <a:t> a </a:t>
            </a:r>
            <a:r>
              <a:rPr lang="tr-TR" dirty="0" err="1">
                <a:solidFill>
                  <a:srgbClr val="FFFF00"/>
                </a:solidFill>
                <a:latin typeface="Cambria" panose="02040503050406030204" pitchFamily="18" charset="0"/>
                <a:ea typeface="Cambria" panose="02040503050406030204" pitchFamily="18" charset="0"/>
              </a:rPr>
              <a:t>trial</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cut</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and</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long-term</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performance</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analyses</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implementing</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warm</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asphalt</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application</a:t>
            </a:r>
            <a:r>
              <a:rPr lang="tr-TR" dirty="0">
                <a:solidFill>
                  <a:srgbClr val="FFFF00"/>
                </a:solidFill>
                <a:latin typeface="Cambria" panose="02040503050406030204" pitchFamily="18" charset="0"/>
                <a:ea typeface="Cambria" panose="02040503050406030204" pitchFamily="18" charset="0"/>
              </a:rPr>
              <a:t> in </a:t>
            </a:r>
            <a:r>
              <a:rPr lang="tr-TR" dirty="0" err="1">
                <a:solidFill>
                  <a:srgbClr val="FFFF00"/>
                </a:solidFill>
                <a:latin typeface="Cambria" panose="02040503050406030204" pitchFamily="18" charset="0"/>
                <a:ea typeface="Cambria" panose="02040503050406030204" pitchFamily="18" charset="0"/>
              </a:rPr>
              <a:t>Turkey</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the</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use</a:t>
            </a:r>
            <a:r>
              <a:rPr lang="tr-TR" dirty="0">
                <a:solidFill>
                  <a:srgbClr val="FFFF00"/>
                </a:solidFill>
                <a:latin typeface="Cambria" panose="02040503050406030204" pitchFamily="18" charset="0"/>
                <a:ea typeface="Cambria" panose="02040503050406030204" pitchFamily="18" charset="0"/>
              </a:rPr>
              <a:t> of RAPSMA in SMA </a:t>
            </a:r>
            <a:r>
              <a:rPr lang="tr-TR" dirty="0" err="1">
                <a:solidFill>
                  <a:srgbClr val="FFFF00"/>
                </a:solidFill>
                <a:latin typeface="Cambria" panose="02040503050406030204" pitchFamily="18" charset="0"/>
                <a:ea typeface="Cambria" panose="02040503050406030204" pitchFamily="18" charset="0"/>
              </a:rPr>
              <a:t>production</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and</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the</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advantages</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that</a:t>
            </a:r>
            <a:r>
              <a:rPr lang="tr-TR" dirty="0">
                <a:solidFill>
                  <a:srgbClr val="FFFF00"/>
                </a:solidFill>
                <a:latin typeface="Cambria" panose="02040503050406030204" pitchFamily="18" charset="0"/>
                <a:ea typeface="Cambria" panose="02040503050406030204" pitchFamily="18" charset="0"/>
              </a:rPr>
              <a:t> can be </a:t>
            </a:r>
            <a:r>
              <a:rPr lang="tr-TR" dirty="0" err="1">
                <a:solidFill>
                  <a:srgbClr val="FFFF00"/>
                </a:solidFill>
                <a:latin typeface="Cambria" panose="02040503050406030204" pitchFamily="18" charset="0"/>
                <a:ea typeface="Cambria" panose="02040503050406030204" pitchFamily="18" charset="0"/>
              </a:rPr>
              <a:t>achieved</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with</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warm</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asphalt</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application</a:t>
            </a:r>
            <a:r>
              <a:rPr lang="tr-TR" dirty="0">
                <a:solidFill>
                  <a:srgbClr val="FFFF00"/>
                </a:solidFill>
                <a:latin typeface="Cambria" panose="02040503050406030204" pitchFamily="18" charset="0"/>
                <a:ea typeface="Cambria" panose="02040503050406030204" pitchFamily="18" charset="0"/>
              </a:rPr>
              <a:t>.</a:t>
            </a:r>
          </a:p>
          <a:p>
            <a:pPr marL="285750" indent="-285750">
              <a:buFont typeface="Wingdings" panose="05000000000000000000" pitchFamily="2" charset="2"/>
              <a:buChar char="ü"/>
            </a:pPr>
            <a:r>
              <a:rPr lang="tr-TR" dirty="0">
                <a:solidFill>
                  <a:srgbClr val="FFFF00"/>
                </a:solidFill>
                <a:latin typeface="Cambria" panose="02040503050406030204" pitchFamily="18" charset="0"/>
                <a:ea typeface="Cambria" panose="02040503050406030204" pitchFamily="18" charset="0"/>
              </a:rPr>
              <a:t>-</a:t>
            </a:r>
            <a:r>
              <a:rPr lang="tr-TR" dirty="0" err="1">
                <a:solidFill>
                  <a:srgbClr val="FFFF00"/>
                </a:solidFill>
                <a:latin typeface="Cambria" panose="02040503050406030204" pitchFamily="18" charset="0"/>
                <a:ea typeface="Cambria" panose="02040503050406030204" pitchFamily="18" charset="0"/>
              </a:rPr>
              <a:t>Finding</a:t>
            </a:r>
            <a:r>
              <a:rPr lang="tr-TR" dirty="0">
                <a:solidFill>
                  <a:srgbClr val="FFFF00"/>
                </a:solidFill>
                <a:latin typeface="Cambria" panose="02040503050406030204" pitchFamily="18" charset="0"/>
                <a:ea typeface="Cambria" panose="02040503050406030204" pitchFamily="18" charset="0"/>
              </a:rPr>
              <a:t> a test </a:t>
            </a:r>
            <a:r>
              <a:rPr lang="tr-TR" dirty="0" err="1">
                <a:solidFill>
                  <a:srgbClr val="FFFF00"/>
                </a:solidFill>
                <a:latin typeface="Cambria" panose="02040503050406030204" pitchFamily="18" charset="0"/>
                <a:ea typeface="Cambria" panose="02040503050406030204" pitchFamily="18" charset="0"/>
              </a:rPr>
              <a:t>center</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abroad</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contacting</a:t>
            </a:r>
            <a:r>
              <a:rPr lang="tr-TR" dirty="0">
                <a:solidFill>
                  <a:srgbClr val="FFFF00"/>
                </a:solidFill>
                <a:latin typeface="Cambria" panose="02040503050406030204" pitchFamily="18" charset="0"/>
                <a:ea typeface="Cambria" panose="02040503050406030204" pitchFamily="18" charset="0"/>
              </a:rPr>
              <a:t> a </a:t>
            </a:r>
            <a:r>
              <a:rPr lang="tr-TR" dirty="0" err="1">
                <a:solidFill>
                  <a:srgbClr val="FFFF00"/>
                </a:solidFill>
                <a:latin typeface="Cambria" panose="02040503050406030204" pitchFamily="18" charset="0"/>
                <a:ea typeface="Cambria" panose="02040503050406030204" pitchFamily="18" charset="0"/>
              </a:rPr>
              <a:t>company</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producing</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warm</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asphalt</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abroad</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and</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ensuring</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that</a:t>
            </a:r>
            <a:r>
              <a:rPr lang="tr-TR" dirty="0">
                <a:solidFill>
                  <a:srgbClr val="FFFF00"/>
                </a:solidFill>
                <a:latin typeface="Cambria" panose="02040503050406030204" pitchFamily="18" charset="0"/>
                <a:ea typeface="Cambria" panose="02040503050406030204" pitchFamily="18" charset="0"/>
              </a:rPr>
              <a:t> a test </a:t>
            </a:r>
            <a:r>
              <a:rPr lang="tr-TR" dirty="0" err="1">
                <a:solidFill>
                  <a:srgbClr val="FFFF00"/>
                </a:solidFill>
                <a:latin typeface="Cambria" panose="02040503050406030204" pitchFamily="18" charset="0"/>
                <a:ea typeface="Cambria" panose="02040503050406030204" pitchFamily="18" charset="0"/>
              </a:rPr>
              <a:t>center</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capable</a:t>
            </a:r>
            <a:r>
              <a:rPr lang="tr-TR" dirty="0">
                <a:solidFill>
                  <a:srgbClr val="FFFF00"/>
                </a:solidFill>
                <a:latin typeface="Cambria" panose="02040503050406030204" pitchFamily="18" charset="0"/>
                <a:ea typeface="Cambria" panose="02040503050406030204" pitchFamily="18" charset="0"/>
              </a:rPr>
              <a:t> of </a:t>
            </a:r>
            <a:r>
              <a:rPr lang="tr-TR" dirty="0" err="1">
                <a:solidFill>
                  <a:srgbClr val="FFFF00"/>
                </a:solidFill>
                <a:latin typeface="Cambria" panose="02040503050406030204" pitchFamily="18" charset="0"/>
                <a:ea typeface="Cambria" panose="02040503050406030204" pitchFamily="18" charset="0"/>
              </a:rPr>
              <a:t>conducting</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the</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tests</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described</a:t>
            </a:r>
            <a:r>
              <a:rPr lang="tr-TR" dirty="0">
                <a:solidFill>
                  <a:srgbClr val="FFFF00"/>
                </a:solidFill>
                <a:latin typeface="Cambria" panose="02040503050406030204" pitchFamily="18" charset="0"/>
                <a:ea typeface="Cambria" panose="02040503050406030204" pitchFamily="18" charset="0"/>
              </a:rPr>
              <a:t> in </a:t>
            </a:r>
            <a:r>
              <a:rPr lang="tr-TR" dirty="0" err="1">
                <a:solidFill>
                  <a:srgbClr val="FFFF00"/>
                </a:solidFill>
                <a:latin typeface="Cambria" panose="02040503050406030204" pitchFamily="18" charset="0"/>
                <a:ea typeface="Cambria" panose="02040503050406030204" pitchFamily="18" charset="0"/>
              </a:rPr>
              <a:t>this</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study</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contributes</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to</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the</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project</a:t>
            </a:r>
            <a:r>
              <a:rPr lang="tr-TR" dirty="0">
                <a:solidFill>
                  <a:srgbClr val="FFFF00"/>
                </a:solidFill>
                <a:latin typeface="Cambria" panose="02040503050406030204" pitchFamily="18" charset="0"/>
                <a:ea typeface="Cambria" panose="02040503050406030204" pitchFamily="18" charset="0"/>
              </a:rPr>
              <a:t>.</a:t>
            </a:r>
          </a:p>
          <a:p>
            <a:pPr marL="285750" indent="-285750">
              <a:buFont typeface="Wingdings" panose="05000000000000000000" pitchFamily="2" charset="2"/>
              <a:buChar char="ü"/>
            </a:pPr>
            <a:r>
              <a:rPr lang="tr-TR" dirty="0">
                <a:solidFill>
                  <a:srgbClr val="FFFF00"/>
                </a:solidFill>
                <a:latin typeface="Cambria" panose="02040503050406030204" pitchFamily="18" charset="0"/>
                <a:ea typeface="Cambria" panose="02040503050406030204" pitchFamily="18" charset="0"/>
              </a:rPr>
              <a:t>-</a:t>
            </a:r>
            <a:r>
              <a:rPr lang="tr-TR" dirty="0" err="1">
                <a:solidFill>
                  <a:srgbClr val="FFFF00"/>
                </a:solidFill>
                <a:latin typeface="Cambria" panose="02040503050406030204" pitchFamily="18" charset="0"/>
                <a:ea typeface="Cambria" panose="02040503050406030204" pitchFamily="18" charset="0"/>
              </a:rPr>
              <a:t>Studies</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within</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the</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context</a:t>
            </a:r>
            <a:r>
              <a:rPr lang="tr-TR" dirty="0">
                <a:solidFill>
                  <a:srgbClr val="FFFF00"/>
                </a:solidFill>
                <a:latin typeface="Cambria" panose="02040503050406030204" pitchFamily="18" charset="0"/>
                <a:ea typeface="Cambria" panose="02040503050406030204" pitchFamily="18" charset="0"/>
              </a:rPr>
              <a:t> of </a:t>
            </a:r>
            <a:r>
              <a:rPr lang="tr-TR" dirty="0" err="1">
                <a:solidFill>
                  <a:srgbClr val="FFFF00"/>
                </a:solidFill>
                <a:latin typeface="Cambria" panose="02040503050406030204" pitchFamily="18" charset="0"/>
                <a:ea typeface="Cambria" panose="02040503050406030204" pitchFamily="18" charset="0"/>
              </a:rPr>
              <a:t>Turkey's</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harmonization</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strategy</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towards</a:t>
            </a:r>
            <a:r>
              <a:rPr lang="tr-TR" dirty="0">
                <a:solidFill>
                  <a:srgbClr val="FFFF00"/>
                </a:solidFill>
                <a:latin typeface="Cambria" panose="02040503050406030204" pitchFamily="18" charset="0"/>
                <a:ea typeface="Cambria" panose="02040503050406030204" pitchFamily="18" charset="0"/>
              </a:rPr>
              <a:t> EU </a:t>
            </a:r>
            <a:r>
              <a:rPr lang="tr-TR" dirty="0" err="1">
                <a:solidFill>
                  <a:srgbClr val="FFFF00"/>
                </a:solidFill>
                <a:latin typeface="Cambria" panose="02040503050406030204" pitchFamily="18" charset="0"/>
                <a:ea typeface="Cambria" panose="02040503050406030204" pitchFamily="18" charset="0"/>
              </a:rPr>
              <a:t>objectives</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the</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Eurogia</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framework</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and</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approaches</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the</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sustainability</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framework</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and</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experimental</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research</a:t>
            </a:r>
            <a:r>
              <a:rPr lang="tr-TR" dirty="0">
                <a:solidFill>
                  <a:srgbClr val="FFFF00"/>
                </a:solidFill>
                <a:latin typeface="Cambria" panose="02040503050406030204" pitchFamily="18" charset="0"/>
                <a:ea typeface="Cambria" panose="02040503050406030204" pitchFamily="18" charset="0"/>
              </a:rPr>
              <a:t> on </a:t>
            </a:r>
            <a:r>
              <a:rPr lang="tr-TR" dirty="0" err="1">
                <a:solidFill>
                  <a:srgbClr val="FFFF00"/>
                </a:solidFill>
                <a:latin typeface="Cambria" panose="02040503050406030204" pitchFamily="18" charset="0"/>
                <a:ea typeface="Cambria" panose="02040503050406030204" pitchFamily="18" charset="0"/>
              </a:rPr>
              <a:t>rapidly</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developing</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topics</a:t>
            </a:r>
            <a:r>
              <a:rPr lang="tr-TR" dirty="0">
                <a:solidFill>
                  <a:srgbClr val="FFFF00"/>
                </a:solidFill>
                <a:latin typeface="Cambria" panose="02040503050406030204" pitchFamily="18" charset="0"/>
                <a:ea typeface="Cambria" panose="02040503050406030204" pitchFamily="18" charset="0"/>
              </a:rPr>
              <a:t> in </a:t>
            </a:r>
            <a:r>
              <a:rPr lang="tr-TR" dirty="0" err="1">
                <a:solidFill>
                  <a:srgbClr val="FFFF00"/>
                </a:solidFill>
                <a:latin typeface="Cambria" panose="02040503050406030204" pitchFamily="18" charset="0"/>
                <a:ea typeface="Cambria" panose="02040503050406030204" pitchFamily="18" charset="0"/>
              </a:rPr>
              <a:t>Turkey</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Creating</a:t>
            </a:r>
            <a:r>
              <a:rPr lang="tr-TR" dirty="0">
                <a:solidFill>
                  <a:srgbClr val="FFFF00"/>
                </a:solidFill>
                <a:latin typeface="Cambria" panose="02040503050406030204" pitchFamily="18" charset="0"/>
                <a:ea typeface="Cambria" panose="02040503050406030204" pitchFamily="18" charset="0"/>
              </a:rPr>
              <a:t> an </a:t>
            </a:r>
            <a:r>
              <a:rPr lang="tr-TR" dirty="0" err="1">
                <a:solidFill>
                  <a:srgbClr val="FFFF00"/>
                </a:solidFill>
                <a:latin typeface="Cambria" panose="02040503050406030204" pitchFamily="18" charset="0"/>
                <a:ea typeface="Cambria" panose="02040503050406030204" pitchFamily="18" charset="0"/>
              </a:rPr>
              <a:t>effective</a:t>
            </a:r>
            <a:r>
              <a:rPr lang="tr-TR" dirty="0">
                <a:solidFill>
                  <a:srgbClr val="FFFF00"/>
                </a:solidFill>
                <a:latin typeface="Cambria" panose="02040503050406030204" pitchFamily="18" charset="0"/>
                <a:ea typeface="Cambria" panose="02040503050406030204" pitchFamily="18" charset="0"/>
              </a:rPr>
              <a:t> R&amp;D </a:t>
            </a:r>
            <a:r>
              <a:rPr lang="tr-TR" dirty="0" err="1">
                <a:solidFill>
                  <a:srgbClr val="FFFF00"/>
                </a:solidFill>
                <a:latin typeface="Cambria" panose="02040503050406030204" pitchFamily="18" charset="0"/>
                <a:ea typeface="Cambria" panose="02040503050406030204" pitchFamily="18" charset="0"/>
              </a:rPr>
              <a:t>environment</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according</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to</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demands</a:t>
            </a:r>
            <a:endParaRPr lang="tr-TR" dirty="0">
              <a:solidFill>
                <a:srgbClr val="FFFF00"/>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353689836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29338" y="2391757"/>
            <a:ext cx="6096000" cy="1754326"/>
          </a:xfrm>
          <a:prstGeom prst="rect">
            <a:avLst/>
          </a:prstGeom>
        </p:spPr>
        <p:txBody>
          <a:bodyPr>
            <a:spAutoFit/>
          </a:bodyPr>
          <a:lstStyle/>
          <a:p>
            <a:pPr marL="285750" indent="-285750">
              <a:buFont typeface="Wingdings" panose="05000000000000000000" pitchFamily="2" charset="2"/>
              <a:buChar char="ü"/>
            </a:pPr>
            <a:r>
              <a:rPr lang="tr-TR" dirty="0" err="1">
                <a:solidFill>
                  <a:srgbClr val="FFFF00"/>
                </a:solidFill>
                <a:latin typeface="Cambria" panose="02040503050406030204" pitchFamily="18" charset="0"/>
                <a:ea typeface="Cambria" panose="02040503050406030204" pitchFamily="18" charset="0"/>
              </a:rPr>
              <a:t>In</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line</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with</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the</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above</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objectives</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and</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explanations</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we</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would</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like</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to</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receive</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offers</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for</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project</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proposal</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preparation</a:t>
            </a:r>
            <a:r>
              <a:rPr lang="tr-TR" dirty="0">
                <a:solidFill>
                  <a:srgbClr val="FFFF00"/>
                </a:solidFill>
                <a:latin typeface="Cambria" panose="02040503050406030204" pitchFamily="18" charset="0"/>
                <a:ea typeface="Cambria" panose="02040503050406030204" pitchFamily="18" charset="0"/>
              </a:rPr>
              <a:t> in </a:t>
            </a:r>
            <a:r>
              <a:rPr lang="tr-TR" dirty="0" err="1">
                <a:solidFill>
                  <a:srgbClr val="FFFF00"/>
                </a:solidFill>
                <a:latin typeface="Cambria" panose="02040503050406030204" pitchFamily="18" charset="0"/>
                <a:ea typeface="Cambria" panose="02040503050406030204" pitchFamily="18" charset="0"/>
              </a:rPr>
              <a:t>order</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to</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contribute</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to</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our</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recycling</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strategies</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establish</a:t>
            </a:r>
            <a:r>
              <a:rPr lang="tr-TR" dirty="0">
                <a:solidFill>
                  <a:srgbClr val="FFFF00"/>
                </a:solidFill>
                <a:latin typeface="Cambria" panose="02040503050406030204" pitchFamily="18" charset="0"/>
                <a:ea typeface="Cambria" panose="02040503050406030204" pitchFamily="18" charset="0"/>
              </a:rPr>
              <a:t> an R&amp;D </a:t>
            </a:r>
            <a:r>
              <a:rPr lang="tr-TR" dirty="0" err="1">
                <a:solidFill>
                  <a:srgbClr val="FFFF00"/>
                </a:solidFill>
                <a:latin typeface="Cambria" panose="02040503050406030204" pitchFamily="18" charset="0"/>
                <a:ea typeface="Cambria" panose="02040503050406030204" pitchFamily="18" charset="0"/>
              </a:rPr>
              <a:t>center</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and</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create</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infrastructures</a:t>
            </a:r>
            <a:r>
              <a:rPr lang="tr-TR" dirty="0">
                <a:solidFill>
                  <a:srgbClr val="FFFF00"/>
                </a:solidFill>
                <a:latin typeface="Cambria" panose="02040503050406030204" pitchFamily="18" charset="0"/>
                <a:ea typeface="Cambria" panose="02040503050406030204" pitchFamily="18" charset="0"/>
              </a:rPr>
              <a:t> on </a:t>
            </a:r>
            <a:r>
              <a:rPr lang="tr-TR" dirty="0" err="1">
                <a:solidFill>
                  <a:srgbClr val="FFFF00"/>
                </a:solidFill>
                <a:latin typeface="Cambria" panose="02040503050406030204" pitchFamily="18" charset="0"/>
                <a:ea typeface="Cambria" panose="02040503050406030204" pitchFamily="18" charset="0"/>
              </a:rPr>
              <a:t>the</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subjects</a:t>
            </a:r>
            <a:r>
              <a:rPr lang="tr-TR" dirty="0">
                <a:solidFill>
                  <a:srgbClr val="FFFF00"/>
                </a:solidFill>
                <a:latin typeface="Cambria" panose="02040503050406030204" pitchFamily="18" charset="0"/>
                <a:ea typeface="Cambria" panose="02040503050406030204" pitchFamily="18" charset="0"/>
              </a:rPr>
              <a:t>, in </a:t>
            </a:r>
            <a:r>
              <a:rPr lang="tr-TR" dirty="0" err="1">
                <a:solidFill>
                  <a:srgbClr val="FFFF00"/>
                </a:solidFill>
                <a:latin typeface="Cambria" panose="02040503050406030204" pitchFamily="18" charset="0"/>
                <a:ea typeface="Cambria" panose="02040503050406030204" pitchFamily="18" charset="0"/>
              </a:rPr>
              <a:t>line</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with</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our</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goal</a:t>
            </a:r>
            <a:r>
              <a:rPr lang="tr-TR" dirty="0">
                <a:solidFill>
                  <a:srgbClr val="FFFF00"/>
                </a:solidFill>
                <a:latin typeface="Cambria" panose="02040503050406030204" pitchFamily="18" charset="0"/>
                <a:ea typeface="Cambria" panose="02040503050406030204" pitchFamily="18" charset="0"/>
              </a:rPr>
              <a:t> of </a:t>
            </a:r>
            <a:r>
              <a:rPr lang="tr-TR" dirty="0" err="1">
                <a:solidFill>
                  <a:srgbClr val="FFFF00"/>
                </a:solidFill>
                <a:latin typeface="Cambria" panose="02040503050406030204" pitchFamily="18" charset="0"/>
                <a:ea typeface="Cambria" panose="02040503050406030204" pitchFamily="18" charset="0"/>
              </a:rPr>
              <a:t>proposing</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the</a:t>
            </a:r>
            <a:r>
              <a:rPr lang="tr-TR" dirty="0">
                <a:solidFill>
                  <a:srgbClr val="FFFF00"/>
                </a:solidFill>
                <a:latin typeface="Cambria" panose="02040503050406030204" pitchFamily="18" charset="0"/>
                <a:ea typeface="Cambria" panose="02040503050406030204" pitchFamily="18" charset="0"/>
              </a:rPr>
              <a:t> </a:t>
            </a:r>
            <a:r>
              <a:rPr lang="tr-TR" dirty="0" err="1">
                <a:solidFill>
                  <a:srgbClr val="FFFF00"/>
                </a:solidFill>
                <a:latin typeface="Cambria" panose="02040503050406030204" pitchFamily="18" charset="0"/>
                <a:ea typeface="Cambria" panose="02040503050406030204" pitchFamily="18" charset="0"/>
              </a:rPr>
              <a:t>Eurogia</a:t>
            </a:r>
            <a:r>
              <a:rPr lang="tr-TR" dirty="0">
                <a:solidFill>
                  <a:srgbClr val="FFFF00"/>
                </a:solidFill>
                <a:latin typeface="Cambria" panose="02040503050406030204" pitchFamily="18" charset="0"/>
                <a:ea typeface="Cambria" panose="02040503050406030204" pitchFamily="18" charset="0"/>
              </a:rPr>
              <a:t> 2030 </a:t>
            </a:r>
            <a:r>
              <a:rPr lang="tr-TR" dirty="0" err="1">
                <a:solidFill>
                  <a:srgbClr val="FFFF00"/>
                </a:solidFill>
                <a:latin typeface="Cambria" panose="02040503050406030204" pitchFamily="18" charset="0"/>
                <a:ea typeface="Cambria" panose="02040503050406030204" pitchFamily="18" charset="0"/>
              </a:rPr>
              <a:t>project</a:t>
            </a:r>
            <a:r>
              <a:rPr lang="tr-TR" dirty="0">
                <a:solidFill>
                  <a:srgbClr val="FFFF00"/>
                </a:solidFill>
                <a:latin typeface="Cambria" panose="02040503050406030204" pitchFamily="18" charset="0"/>
                <a:ea typeface="Cambria" panose="02040503050406030204" pitchFamily="18" charset="0"/>
              </a:rPr>
              <a:t>.</a:t>
            </a:r>
          </a:p>
        </p:txBody>
      </p:sp>
    </p:spTree>
    <p:extLst>
      <p:ext uri="{BB962C8B-B14F-4D97-AF65-F5344CB8AC3E}">
        <p14:creationId xmlns:p14="http://schemas.microsoft.com/office/powerpoint/2010/main" val="110136141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1119673" y="752547"/>
            <a:ext cx="10328987" cy="5355312"/>
          </a:xfrm>
          <a:prstGeom prst="rect">
            <a:avLst/>
          </a:prstGeom>
        </p:spPr>
        <p:txBody>
          <a:bodyPr wrap="square">
            <a:spAutoFit/>
          </a:bodyPr>
          <a:lstStyle/>
          <a:p>
            <a:r>
              <a:rPr lang="en-US" b="1" dirty="0">
                <a:solidFill>
                  <a:srgbClr val="FF0000"/>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In terms of </a:t>
            </a:r>
            <a:r>
              <a:rPr lang="en-US" b="1" dirty="0" err="1">
                <a:solidFill>
                  <a:srgbClr val="FF0000"/>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Eurogia</a:t>
            </a:r>
            <a:r>
              <a:rPr lang="en-US" b="1" dirty="0">
                <a:solidFill>
                  <a:srgbClr val="FF0000"/>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 2030 project preparations;</a:t>
            </a:r>
          </a:p>
          <a:p>
            <a:pPr marL="285750" indent="-285750">
              <a:buFont typeface="Wingdings" panose="05000000000000000000" pitchFamily="2" charset="2"/>
              <a:buChar char="ü"/>
            </a:pPr>
            <a:r>
              <a:rPr lang="en-US" dirty="0">
                <a:solidFill>
                  <a:srgbClr val="FFFF00"/>
                </a:solidFill>
                <a:latin typeface="Cambria" panose="02040503050406030204" pitchFamily="18" charset="0"/>
                <a:ea typeface="Cambria" panose="02040503050406030204" pitchFamily="18" charset="0"/>
              </a:rPr>
              <a:t>Eurogia2030 is at the forefront of the Energy field to achieve carbon neutrality goals. </a:t>
            </a:r>
            <a:r>
              <a:rPr lang="en-US" dirty="0" err="1">
                <a:solidFill>
                  <a:srgbClr val="FFFF00"/>
                </a:solidFill>
                <a:latin typeface="Cambria" panose="02040503050406030204" pitchFamily="18" charset="0"/>
                <a:ea typeface="Cambria" panose="02040503050406030204" pitchFamily="18" charset="0"/>
              </a:rPr>
              <a:t>Eurogia</a:t>
            </a:r>
            <a:r>
              <a:rPr lang="en-US" dirty="0">
                <a:solidFill>
                  <a:srgbClr val="FFFF00"/>
                </a:solidFill>
                <a:latin typeface="Cambria" panose="02040503050406030204" pitchFamily="18" charset="0"/>
                <a:ea typeface="Cambria" panose="02040503050406030204" pitchFamily="18" charset="0"/>
              </a:rPr>
              <a:t> aims to contribute to a sustainable environment, climate change reduction and sustainable growth through Low Carbon Technologies R&amp;D solutions. In order to achieve these goals, some of the challenges targeted in the project proposal requests (carbon-free energy supply, Green mobility and Smart cities, Smarter homes and structures, Biological resources and environment) are necessary, but the topics are not limited to these.</a:t>
            </a:r>
          </a:p>
          <a:p>
            <a:pPr marL="285750" indent="-285750">
              <a:buFont typeface="Wingdings" panose="05000000000000000000" pitchFamily="2" charset="2"/>
              <a:buChar char="ü"/>
            </a:pPr>
            <a:r>
              <a:rPr lang="en-US" dirty="0">
                <a:solidFill>
                  <a:srgbClr val="FFFF00"/>
                </a:solidFill>
                <a:latin typeface="Cambria" panose="02040503050406030204" pitchFamily="18" charset="0"/>
                <a:ea typeface="Cambria" panose="02040503050406030204" pitchFamily="18" charset="0"/>
              </a:rPr>
              <a:t>Increasing the asphalt recycling rate, examining the usability of RAP material recycled from SMA pavement in SMA production, evaluating the synergistic gain mechanisms that can be created together with hydrated lime-waste oil-rejuvenating additives, the importance of fatigue test results and their comparative examination at different test points, strengthening recycling strategies and sustainability approaches with the application of warm mix technology, ASECAP approaches, the necessity of an advanced R&amp;D environment in terms of a rapid experimental demand that will occur with the latest KGM regulations in </a:t>
            </a:r>
            <a:r>
              <a:rPr lang="en-US" dirty="0" err="1">
                <a:solidFill>
                  <a:srgbClr val="FFFF00"/>
                </a:solidFill>
                <a:latin typeface="Cambria" panose="02040503050406030204" pitchFamily="18" charset="0"/>
                <a:ea typeface="Cambria" panose="02040503050406030204" pitchFamily="18" charset="0"/>
              </a:rPr>
              <a:t>Türkiye</a:t>
            </a:r>
            <a:r>
              <a:rPr lang="en-US" dirty="0">
                <a:solidFill>
                  <a:srgbClr val="FFFF00"/>
                </a:solidFill>
                <a:latin typeface="Cambria" panose="02040503050406030204" pitchFamily="18" charset="0"/>
                <a:ea typeface="Cambria" panose="02040503050406030204" pitchFamily="18" charset="0"/>
              </a:rPr>
              <a:t>, and in general, within the scope of the project to establish the ICA İÇTAŞ R&amp;D center and the expansion of implementation studies, we may have a </a:t>
            </a:r>
            <a:r>
              <a:rPr lang="en-US" dirty="0" err="1">
                <a:solidFill>
                  <a:srgbClr val="FFFF00"/>
                </a:solidFill>
                <a:latin typeface="Cambria" panose="02040503050406030204" pitchFamily="18" charset="0"/>
                <a:ea typeface="Cambria" panose="02040503050406030204" pitchFamily="18" charset="0"/>
              </a:rPr>
              <a:t>Eurogia</a:t>
            </a:r>
            <a:r>
              <a:rPr lang="en-US" dirty="0">
                <a:solidFill>
                  <a:srgbClr val="FFFF00"/>
                </a:solidFill>
                <a:latin typeface="Cambria" panose="02040503050406030204" pitchFamily="18" charset="0"/>
                <a:ea typeface="Cambria" panose="02040503050406030204" pitchFamily="18" charset="0"/>
              </a:rPr>
              <a:t> 2030 project proposal.</a:t>
            </a:r>
          </a:p>
          <a:p>
            <a:pPr marL="285750" indent="-285750">
              <a:buFont typeface="Wingdings" panose="05000000000000000000" pitchFamily="2" charset="2"/>
              <a:buChar char="ü"/>
            </a:pPr>
            <a:r>
              <a:rPr lang="en-US" dirty="0">
                <a:solidFill>
                  <a:srgbClr val="FFFF00"/>
                </a:solidFill>
                <a:latin typeface="Cambria" panose="02040503050406030204" pitchFamily="18" charset="0"/>
                <a:ea typeface="Cambria" panose="02040503050406030204" pitchFamily="18" charset="0"/>
              </a:rPr>
              <a:t>At this point; we need to find a partner at </a:t>
            </a:r>
            <a:r>
              <a:rPr lang="en-US" dirty="0">
                <a:solidFill>
                  <a:srgbClr val="FFFF00"/>
                </a:solidFill>
                <a:latin typeface="Cambria" panose="02040503050406030204" pitchFamily="18" charset="0"/>
                <a:ea typeface="Cambria" panose="02040503050406030204" pitchFamily="18" charset="0"/>
                <a:hlinkClick r:id="rId2"/>
              </a:rPr>
              <a:t>https://eurogia.eu/funding/</a:t>
            </a:r>
            <a:r>
              <a:rPr lang="en-US" dirty="0">
                <a:solidFill>
                  <a:srgbClr val="FFFF00"/>
                </a:solidFill>
                <a:latin typeface="Cambria" panose="02040503050406030204" pitchFamily="18" charset="0"/>
                <a:ea typeface="Cambria" panose="02040503050406030204" pitchFamily="18" charset="0"/>
              </a:rPr>
              <a:t> in terms of </a:t>
            </a:r>
            <a:r>
              <a:rPr lang="en-US" dirty="0" err="1">
                <a:solidFill>
                  <a:srgbClr val="FFFF00"/>
                </a:solidFill>
                <a:latin typeface="Cambria" panose="02040503050406030204" pitchFamily="18" charset="0"/>
                <a:ea typeface="Cambria" panose="02040503050406030204" pitchFamily="18" charset="0"/>
              </a:rPr>
              <a:t>Eurogia</a:t>
            </a:r>
            <a:r>
              <a:rPr lang="en-US" dirty="0">
                <a:solidFill>
                  <a:srgbClr val="FFFF00"/>
                </a:solidFill>
                <a:latin typeface="Cambria" panose="02040503050406030204" pitchFamily="18" charset="0"/>
                <a:ea typeface="Cambria" panose="02040503050406030204" pitchFamily="18" charset="0"/>
              </a:rPr>
              <a:t> 2030 Member States (in the context of the Countries in the address). At this point, we will make an effort to find potential partners in matters such as ASECAP interaction and experimental center selection</a:t>
            </a:r>
            <a:r>
              <a:rPr lang="en-US" dirty="0">
                <a:solidFill>
                  <a:srgbClr val="FFFF00"/>
                </a:solidFill>
                <a:latin typeface="Cambria" panose="02040503050406030204" pitchFamily="18" charset="0"/>
                <a:ea typeface="Cambria" panose="02040503050406030204" pitchFamily="18" charset="0"/>
              </a:rPr>
              <a:t>.</a:t>
            </a:r>
            <a:endParaRPr lang="en-US" dirty="0">
              <a:solidFill>
                <a:srgbClr val="FFFF00"/>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177016530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2551837"/>
            <a:ext cx="6096000" cy="2031325"/>
          </a:xfrm>
          <a:prstGeom prst="rect">
            <a:avLst/>
          </a:prstGeom>
        </p:spPr>
        <p:txBody>
          <a:bodyPr>
            <a:spAutoFit/>
          </a:bodyPr>
          <a:lstStyle/>
          <a:p>
            <a:r>
              <a:rPr lang="tr-TR" b="1" dirty="0">
                <a:solidFill>
                  <a:srgbClr val="FF0000"/>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WARM MIX ASPHALT IN TURKEY</a:t>
            </a:r>
          </a:p>
          <a:p>
            <a:pPr marL="285750" indent="-285750">
              <a:buFont typeface="Wingdings" panose="05000000000000000000" pitchFamily="2" charset="2"/>
              <a:buChar char="ü"/>
            </a:pPr>
            <a:r>
              <a:rPr lang="en-US" dirty="0">
                <a:solidFill>
                  <a:srgbClr val="FFFF00"/>
                </a:solidFill>
                <a:latin typeface="Cambria" panose="02040503050406030204" pitchFamily="18" charset="0"/>
                <a:ea typeface="Cambria" panose="02040503050406030204" pitchFamily="18" charset="0"/>
              </a:rPr>
              <a:t>Overall</a:t>
            </a:r>
            <a:r>
              <a:rPr lang="en-US" dirty="0">
                <a:solidFill>
                  <a:srgbClr val="FFFF00"/>
                </a:solidFill>
                <a:latin typeface="Cambria" panose="02040503050406030204" pitchFamily="18" charset="0"/>
                <a:ea typeface="Cambria" panose="02040503050406030204" pitchFamily="18" charset="0"/>
              </a:rPr>
              <a:t>, warm-mix asphalt provides substantial sustainability benefits similar to or, in some cases, better than conventional hot-mix asphalt. Sustainability benefits include lower energy use, reduced emissions, and potential for increased reclaimed asphalt pavement usage.</a:t>
            </a:r>
            <a:endParaRPr lang="tr-TR" dirty="0">
              <a:solidFill>
                <a:srgbClr val="FFFF00"/>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127287620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20008" y="756296"/>
            <a:ext cx="6096000" cy="5355312"/>
          </a:xfrm>
          <a:prstGeom prst="rect">
            <a:avLst/>
          </a:prstGeom>
        </p:spPr>
        <p:txBody>
          <a:bodyPr>
            <a:spAutoFit/>
          </a:bodyPr>
          <a:lstStyle/>
          <a:p>
            <a:pPr marL="285750" indent="-285750">
              <a:buFont typeface="Wingdings" panose="05000000000000000000" pitchFamily="2" charset="2"/>
              <a:buChar char="ü"/>
            </a:pPr>
            <a:r>
              <a:rPr lang="en-US" dirty="0">
                <a:solidFill>
                  <a:srgbClr val="FFFF00"/>
                </a:solidFill>
                <a:latin typeface="Cambria" panose="02040503050406030204" pitchFamily="18" charset="0"/>
                <a:ea typeface="Cambria" panose="02040503050406030204" pitchFamily="18" charset="0"/>
              </a:rPr>
              <a:t>Warm mix asphalt (WMA) </a:t>
            </a:r>
            <a:r>
              <a:rPr lang="en-US" dirty="0">
                <a:solidFill>
                  <a:srgbClr val="FFFF00"/>
                </a:solidFill>
                <a:latin typeface="Cambria" panose="02040503050406030204" pitchFamily="18" charset="0"/>
                <a:ea typeface="Cambria" panose="02040503050406030204" pitchFamily="18" charset="0"/>
                <a:hlinkClick r:id="rId2"/>
              </a:rPr>
              <a:t>primarily differs from its hot mix asphalt (HMA) counterpart</a:t>
            </a:r>
            <a:r>
              <a:rPr lang="en-US" dirty="0">
                <a:solidFill>
                  <a:srgbClr val="FFFF00"/>
                </a:solidFill>
                <a:latin typeface="Cambria" panose="02040503050406030204" pitchFamily="18" charset="0"/>
                <a:ea typeface="Cambria" panose="02040503050406030204" pitchFamily="18" charset="0"/>
              </a:rPr>
              <a:t> on the basis of providing for lower asphalt production and compaction temperatures, which can be between 30 to 120°F less than HMA applications. However, WMA offers a number of key advantages over traditional HMAs beyond temperature reduction.   </a:t>
            </a:r>
          </a:p>
          <a:p>
            <a:pPr marL="285750" indent="-285750">
              <a:buFont typeface="Wingdings" panose="05000000000000000000" pitchFamily="2" charset="2"/>
              <a:buChar char="ü"/>
            </a:pPr>
            <a:r>
              <a:rPr lang="en-US" dirty="0">
                <a:solidFill>
                  <a:srgbClr val="FFFF00"/>
                </a:solidFill>
                <a:latin typeface="Cambria" panose="02040503050406030204" pitchFamily="18" charset="0"/>
                <a:ea typeface="Cambria" panose="02040503050406030204" pitchFamily="18" charset="0"/>
              </a:rPr>
              <a:t>While WMAs are no longer uncommon across the paving industry, some departments of transportation and producers are hesitant to use WMAs. Primary among concerns is whether warm mix asphalt has the capability to remain durable over the long term in comparison to traditional hot mix asphalt (HMA) applications.  </a:t>
            </a:r>
          </a:p>
          <a:p>
            <a:pPr marL="285750" indent="-285750">
              <a:buFont typeface="Wingdings" panose="05000000000000000000" pitchFamily="2" charset="2"/>
              <a:buChar char="ü"/>
            </a:pPr>
            <a:r>
              <a:rPr lang="en-US" dirty="0">
                <a:solidFill>
                  <a:srgbClr val="FFFF00"/>
                </a:solidFill>
                <a:latin typeface="Cambria" panose="02040503050406030204" pitchFamily="18" charset="0"/>
                <a:ea typeface="Cambria" panose="02040503050406030204" pitchFamily="18" charset="0"/>
              </a:rPr>
              <a:t>Here, we’ll take a closer look at the potential benefits and considerations of using WMA technology in roadway paving applications.  </a:t>
            </a:r>
            <a:endParaRPr lang="tr-TR" dirty="0" smtClean="0">
              <a:solidFill>
                <a:srgbClr val="FFFF00"/>
              </a:solidFill>
              <a:latin typeface="Cambria" panose="02040503050406030204" pitchFamily="18" charset="0"/>
              <a:ea typeface="Cambria" panose="02040503050406030204" pitchFamily="18" charset="0"/>
            </a:endParaRPr>
          </a:p>
          <a:p>
            <a:pPr marL="285750" indent="-285750">
              <a:buFont typeface="Wingdings" panose="05000000000000000000" pitchFamily="2" charset="2"/>
              <a:buChar char="ü"/>
            </a:pPr>
            <a:endParaRPr lang="tr-TR" dirty="0">
              <a:solidFill>
                <a:srgbClr val="FFFF00"/>
              </a:solidFill>
              <a:latin typeface="Cambria" panose="02040503050406030204" pitchFamily="18" charset="0"/>
              <a:ea typeface="Cambria" panose="02040503050406030204" pitchFamily="18" charset="0"/>
            </a:endParaRPr>
          </a:p>
          <a:p>
            <a:r>
              <a:rPr lang="en-US" b="1" dirty="0">
                <a:solidFill>
                  <a:srgbClr val="7030A0"/>
                </a:solidFill>
                <a:effectLst>
                  <a:outerShdw blurRad="38100" dist="38100" dir="2700000" algn="tl">
                    <a:srgbClr val="000000">
                      <a:alpha val="43137"/>
                    </a:srgbClr>
                  </a:outerShdw>
                </a:effectLst>
                <a:hlinkClick r:id="rId3"/>
              </a:rPr>
              <a:t>Warm Mix Asphalt: Pros and Cons of WMA Technology in Paving - </a:t>
            </a:r>
            <a:r>
              <a:rPr lang="en-US" b="1" dirty="0" err="1">
                <a:solidFill>
                  <a:srgbClr val="7030A0"/>
                </a:solidFill>
                <a:effectLst>
                  <a:outerShdw blurRad="38100" dist="38100" dir="2700000" algn="tl">
                    <a:srgbClr val="000000">
                      <a:alpha val="43137"/>
                    </a:srgbClr>
                  </a:outerShdw>
                </a:effectLst>
                <a:hlinkClick r:id="rId3"/>
              </a:rPr>
              <a:t>Sripath</a:t>
            </a:r>
            <a:r>
              <a:rPr lang="en-US" b="1" dirty="0">
                <a:solidFill>
                  <a:srgbClr val="7030A0"/>
                </a:solidFill>
                <a:effectLst>
                  <a:outerShdw blurRad="38100" dist="38100" dir="2700000" algn="tl">
                    <a:srgbClr val="000000">
                      <a:alpha val="43137"/>
                    </a:srgbClr>
                  </a:outerShdw>
                </a:effectLst>
                <a:hlinkClick r:id="rId3"/>
              </a:rPr>
              <a:t> Technologies, LLC</a:t>
            </a:r>
            <a:endParaRPr lang="en-US" b="1" dirty="0">
              <a:solidFill>
                <a:srgbClr val="7030A0"/>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149598677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2211355" y="335846"/>
            <a:ext cx="8257591" cy="5632311"/>
          </a:xfrm>
          <a:prstGeom prst="rect">
            <a:avLst/>
          </a:prstGeom>
        </p:spPr>
        <p:txBody>
          <a:bodyPr wrap="square">
            <a:spAutoFit/>
          </a:bodyPr>
          <a:lstStyle/>
          <a:p>
            <a:r>
              <a:rPr lang="en-US" b="1" dirty="0">
                <a:solidFill>
                  <a:srgbClr val="FF0000"/>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Improved Compaction and Workability</a:t>
            </a:r>
            <a:r>
              <a:rPr lang="en-US" dirty="0">
                <a:latin typeface="Cambria" panose="02040503050406030204" pitchFamily="18" charset="0"/>
                <a:ea typeface="Cambria" panose="02040503050406030204" pitchFamily="18" charset="0"/>
              </a:rPr>
              <a:t> </a:t>
            </a:r>
          </a:p>
          <a:p>
            <a:r>
              <a:rPr lang="en-US" dirty="0">
                <a:latin typeface="Cambria" panose="02040503050406030204" pitchFamily="18" charset="0"/>
                <a:ea typeface="Cambria" panose="02040503050406030204" pitchFamily="18" charset="0"/>
              </a:rPr>
              <a:t>Warm mix asphalt use has demonstrated an ability to achieve compaction, density, and air void requirements set by departments of transportation. Dosed with a warm mix additive for asphalt, such as </a:t>
            </a:r>
            <a:r>
              <a:rPr lang="en-US" dirty="0">
                <a:latin typeface="Cambria" panose="02040503050406030204" pitchFamily="18" charset="0"/>
                <a:ea typeface="Cambria" panose="02040503050406030204" pitchFamily="18" charset="0"/>
                <a:hlinkClick r:id="rId2"/>
              </a:rPr>
              <a:t>PHALANX®</a:t>
            </a:r>
            <a:r>
              <a:rPr lang="en-US" dirty="0">
                <a:latin typeface="Cambria" panose="02040503050406030204" pitchFamily="18" charset="0"/>
                <a:ea typeface="Cambria" panose="02040503050406030204" pitchFamily="18" charset="0"/>
              </a:rPr>
              <a:t>, WMAs can achieve equal, if not superior, compaction compared to HMA mixes, even at lower temperatures. For example, PMB mixes dosed with just 0.25% of PHALANX demonstrated fewer air voids compared to a traditional PMB mix at 115°C. Mix workability is also improved as warm mix additives are believed to improve wettability and reduce friction in a mix. </a:t>
            </a:r>
          </a:p>
          <a:p>
            <a:r>
              <a:rPr lang="en-US" dirty="0">
                <a:latin typeface="Cambria" panose="02040503050406030204" pitchFamily="18" charset="0"/>
                <a:ea typeface="Cambria" panose="02040503050406030204" pitchFamily="18" charset="0"/>
              </a:rPr>
              <a:t> </a:t>
            </a:r>
          </a:p>
          <a:p>
            <a:r>
              <a:rPr lang="en-US" dirty="0">
                <a:latin typeface="Cambria" panose="02040503050406030204" pitchFamily="18" charset="0"/>
                <a:ea typeface="Cambria" panose="02040503050406030204" pitchFamily="18" charset="0"/>
              </a:rPr>
              <a:t>Reduced Energy Requirements </a:t>
            </a:r>
          </a:p>
          <a:p>
            <a:r>
              <a:rPr lang="en-US" dirty="0">
                <a:latin typeface="Cambria" panose="02040503050406030204" pitchFamily="18" charset="0"/>
                <a:ea typeface="Cambria" panose="02040503050406030204" pitchFamily="18" charset="0"/>
              </a:rPr>
              <a:t>WMAs can allow for significantly lower production and compaction temperatures compared to HMA. These lower temperatures mean that producers can reduce the amount of energy and fuel needed to heat the product throughout manufacture and application. Studies have shown that WMA mixes can </a:t>
            </a:r>
            <a:r>
              <a:rPr lang="en-US" dirty="0">
                <a:latin typeface="Cambria" panose="02040503050406030204" pitchFamily="18" charset="0"/>
                <a:ea typeface="Cambria" panose="02040503050406030204" pitchFamily="18" charset="0"/>
                <a:hlinkClick r:id="rId3"/>
              </a:rPr>
              <a:t>reduce energy consumption by 5-13%</a:t>
            </a:r>
            <a:r>
              <a:rPr lang="en-US" dirty="0">
                <a:latin typeface="Cambria" panose="02040503050406030204" pitchFamily="18" charset="0"/>
                <a:ea typeface="Cambria" panose="02040503050406030204" pitchFamily="18" charset="0"/>
              </a:rPr>
              <a:t> with </a:t>
            </a:r>
            <a:r>
              <a:rPr lang="en-US" dirty="0">
                <a:latin typeface="Cambria" panose="02040503050406030204" pitchFamily="18" charset="0"/>
                <a:ea typeface="Cambria" panose="02040503050406030204" pitchFamily="18" charset="0"/>
                <a:hlinkClick r:id="rId4"/>
              </a:rPr>
              <a:t>some examples reaching 20%</a:t>
            </a:r>
            <a:r>
              <a:rPr lang="en-US" dirty="0">
                <a:latin typeface="Cambria" panose="02040503050406030204" pitchFamily="18" charset="0"/>
                <a:ea typeface="Cambria" panose="02040503050406030204" pitchFamily="18" charset="0"/>
              </a:rPr>
              <a:t>. </a:t>
            </a:r>
            <a:r>
              <a:rPr lang="en-US" dirty="0">
                <a:latin typeface="Cambria" panose="02040503050406030204" pitchFamily="18" charset="0"/>
                <a:ea typeface="Cambria" panose="02040503050406030204" pitchFamily="18" charset="0"/>
              </a:rPr>
              <a:t>In turn, these reductions can help lower overall production costs.  </a:t>
            </a:r>
            <a:endParaRPr lang="tr-TR" dirty="0" smtClean="0">
              <a:latin typeface="Cambria" panose="02040503050406030204" pitchFamily="18" charset="0"/>
              <a:ea typeface="Cambria" panose="02040503050406030204" pitchFamily="18" charset="0"/>
            </a:endParaRPr>
          </a:p>
          <a:p>
            <a:endParaRPr lang="tr-TR" dirty="0" smtClean="0">
              <a:hlinkClick r:id="rId5"/>
            </a:endParaRPr>
          </a:p>
          <a:p>
            <a:r>
              <a:rPr lang="en-US" b="1" dirty="0" smtClean="0">
                <a:solidFill>
                  <a:srgbClr val="FF0000"/>
                </a:solidFill>
                <a:effectLst>
                  <a:outerShdw blurRad="38100" dist="38100" dir="2700000" algn="tl">
                    <a:srgbClr val="000000">
                      <a:alpha val="43137"/>
                    </a:srgbClr>
                  </a:outerShdw>
                </a:effectLst>
                <a:hlinkClick r:id="rId5"/>
              </a:rPr>
              <a:t>Warm </a:t>
            </a:r>
            <a:r>
              <a:rPr lang="en-US" b="1" dirty="0">
                <a:solidFill>
                  <a:srgbClr val="FF0000"/>
                </a:solidFill>
                <a:effectLst>
                  <a:outerShdw blurRad="38100" dist="38100" dir="2700000" algn="tl">
                    <a:srgbClr val="000000">
                      <a:alpha val="43137"/>
                    </a:srgbClr>
                  </a:outerShdw>
                </a:effectLst>
                <a:hlinkClick r:id="rId5"/>
              </a:rPr>
              <a:t>Mix Asphalt: Pros and Cons of WMA Technology in Paving - </a:t>
            </a:r>
            <a:r>
              <a:rPr lang="en-US" b="1" dirty="0" err="1">
                <a:solidFill>
                  <a:srgbClr val="FF0000"/>
                </a:solidFill>
                <a:effectLst>
                  <a:outerShdw blurRad="38100" dist="38100" dir="2700000" algn="tl">
                    <a:srgbClr val="000000">
                      <a:alpha val="43137"/>
                    </a:srgbClr>
                  </a:outerShdw>
                </a:effectLst>
                <a:hlinkClick r:id="rId5"/>
              </a:rPr>
              <a:t>Sripath</a:t>
            </a:r>
            <a:r>
              <a:rPr lang="en-US" b="1" dirty="0">
                <a:solidFill>
                  <a:srgbClr val="FF0000"/>
                </a:solidFill>
                <a:effectLst>
                  <a:outerShdw blurRad="38100" dist="38100" dir="2700000" algn="tl">
                    <a:srgbClr val="000000">
                      <a:alpha val="43137"/>
                    </a:srgbClr>
                  </a:outerShdw>
                </a:effectLst>
                <a:hlinkClick r:id="rId5"/>
              </a:rPr>
              <a:t> Technologies, LLC</a:t>
            </a:r>
            <a:endParaRPr lang="en-US" b="1" dirty="0">
              <a:solidFill>
                <a:srgbClr val="FF0000"/>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386283214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1987420" y="596531"/>
            <a:ext cx="8537510" cy="6186309"/>
          </a:xfrm>
          <a:prstGeom prst="rect">
            <a:avLst/>
          </a:prstGeom>
        </p:spPr>
        <p:txBody>
          <a:bodyPr wrap="square">
            <a:spAutoFit/>
          </a:bodyPr>
          <a:lstStyle/>
          <a:p>
            <a:r>
              <a:rPr lang="en-US" dirty="0">
                <a:solidFill>
                  <a:srgbClr val="FF0000"/>
                </a:solidFill>
                <a:latin typeface="Cambria" panose="02040503050406030204" pitchFamily="18" charset="0"/>
                <a:ea typeface="Cambria" panose="02040503050406030204" pitchFamily="18" charset="0"/>
              </a:rPr>
              <a:t>Lower Carbon Emissions</a:t>
            </a:r>
            <a:r>
              <a:rPr lang="en-US" dirty="0">
                <a:latin typeface="Cambria" panose="02040503050406030204" pitchFamily="18" charset="0"/>
                <a:ea typeface="Cambria" panose="02040503050406030204" pitchFamily="18" charset="0"/>
              </a:rPr>
              <a:t> </a:t>
            </a:r>
          </a:p>
          <a:p>
            <a:r>
              <a:rPr lang="en-US" dirty="0">
                <a:solidFill>
                  <a:srgbClr val="FFFF00"/>
                </a:solidFill>
                <a:latin typeface="Cambria" panose="02040503050406030204" pitchFamily="18" charset="0"/>
                <a:ea typeface="Cambria" panose="02040503050406030204" pitchFamily="18" charset="0"/>
              </a:rPr>
              <a:t>Correlated directly with lower fuel consumption is a reduction in carbon emissions. Warm mix asphalt consistently demonstrates decreases in </a:t>
            </a:r>
            <a:r>
              <a:rPr lang="en-US" dirty="0">
                <a:solidFill>
                  <a:srgbClr val="FFFF00"/>
                </a:solidFill>
                <a:latin typeface="Cambria" panose="02040503050406030204" pitchFamily="18" charset="0"/>
                <a:ea typeface="Cambria" panose="02040503050406030204" pitchFamily="18" charset="0"/>
                <a:hlinkClick r:id="rId2"/>
              </a:rPr>
              <a:t>CO2 emissions between 17-23%</a:t>
            </a:r>
            <a:r>
              <a:rPr lang="en-US" dirty="0">
                <a:solidFill>
                  <a:srgbClr val="FFFF00"/>
                </a:solidFill>
                <a:latin typeface="Cambria" panose="02040503050406030204" pitchFamily="18" charset="0"/>
                <a:ea typeface="Cambria" panose="02040503050406030204" pitchFamily="18" charset="0"/>
              </a:rPr>
              <a:t>. Another study found that WMA can lower greenhouse gas (GHG) emissions by </a:t>
            </a:r>
            <a:r>
              <a:rPr lang="en-US" dirty="0">
                <a:solidFill>
                  <a:srgbClr val="FFFF00"/>
                </a:solidFill>
                <a:latin typeface="Cambria" panose="02040503050406030204" pitchFamily="18" charset="0"/>
                <a:ea typeface="Cambria" panose="02040503050406030204" pitchFamily="18" charset="0"/>
                <a:hlinkClick r:id="rId3"/>
              </a:rPr>
              <a:t>20-35%</a:t>
            </a:r>
            <a:r>
              <a:rPr lang="en-US" dirty="0">
                <a:solidFill>
                  <a:srgbClr val="FFFF00"/>
                </a:solidFill>
                <a:latin typeface="Cambria" panose="02040503050406030204" pitchFamily="18" charset="0"/>
                <a:ea typeface="Cambria" panose="02040503050406030204" pitchFamily="18" charset="0"/>
              </a:rPr>
              <a:t> compared to HMA applications. The majority (92-96%) of total CO2 emissions generated during asphalt production result from the drying and heating of aggregates at the plant. WMA technology’s lower temperatures allow for a decrease </a:t>
            </a:r>
            <a:r>
              <a:rPr lang="en-US" dirty="0">
                <a:solidFill>
                  <a:srgbClr val="FFFF00"/>
                </a:solidFill>
                <a:latin typeface="Cambria" panose="02040503050406030204" pitchFamily="18" charset="0"/>
                <a:ea typeface="Cambria" panose="02040503050406030204" pitchFamily="18" charset="0"/>
                <a:hlinkClick r:id="rId4"/>
              </a:rPr>
              <a:t>2.9kg CO2 per ton of asphalt</a:t>
            </a:r>
            <a:r>
              <a:rPr lang="en-US" dirty="0">
                <a:solidFill>
                  <a:srgbClr val="FFFF00"/>
                </a:solidFill>
                <a:latin typeface="Cambria" panose="02040503050406030204" pitchFamily="18" charset="0"/>
                <a:ea typeface="Cambria" panose="02040503050406030204" pitchFamily="18" charset="0"/>
              </a:rPr>
              <a:t> compared to HMA. </a:t>
            </a:r>
          </a:p>
          <a:p>
            <a:r>
              <a:rPr lang="en-US" dirty="0">
                <a:solidFill>
                  <a:srgbClr val="FFFF00"/>
                </a:solidFill>
                <a:latin typeface="Cambria" panose="02040503050406030204" pitchFamily="18" charset="0"/>
                <a:ea typeface="Cambria" panose="02040503050406030204" pitchFamily="18" charset="0"/>
              </a:rPr>
              <a:t> </a:t>
            </a:r>
          </a:p>
          <a:p>
            <a:r>
              <a:rPr lang="en-US" dirty="0">
                <a:solidFill>
                  <a:srgbClr val="FFFF00"/>
                </a:solidFill>
                <a:latin typeface="Cambria" panose="02040503050406030204" pitchFamily="18" charset="0"/>
                <a:ea typeface="Cambria" panose="02040503050406030204" pitchFamily="18" charset="0"/>
              </a:rPr>
              <a:t>Broadened Paving Seasons </a:t>
            </a:r>
          </a:p>
          <a:p>
            <a:r>
              <a:rPr lang="en-US" dirty="0">
                <a:solidFill>
                  <a:srgbClr val="FFFF00"/>
                </a:solidFill>
                <a:latin typeface="Cambria" panose="02040503050406030204" pitchFamily="18" charset="0"/>
                <a:ea typeface="Cambria" panose="02040503050406030204" pitchFamily="18" charset="0"/>
              </a:rPr>
              <a:t>Being able to pave roadway surfaces with lower compaction temperatures also means contractors can operate during an extended paving season that can also include night paving. Typically, larger differences between ambient temperatures and HMA temperatures cause the mix to cool too quickly, often resulting in poorer compaction characteristics and degraded long-term performance. Because WMAs are produced and compacted at lower temperatures, they cool more slowly in comparison to the air temperature. </a:t>
            </a:r>
            <a:r>
              <a:rPr lang="en-US" dirty="0">
                <a:solidFill>
                  <a:srgbClr val="FFFF00"/>
                </a:solidFill>
                <a:latin typeface="Cambria" panose="02040503050406030204" pitchFamily="18" charset="0"/>
                <a:ea typeface="Cambria" panose="02040503050406030204" pitchFamily="18" charset="0"/>
              </a:rPr>
              <a:t>This allows for a longer compaction window, preserves the integrity of the roadway surface, and allows for contractors to pave during months or late hours traditionally prohibitive to quality compaction. </a:t>
            </a:r>
            <a:endParaRPr lang="tr-TR" dirty="0" smtClean="0">
              <a:solidFill>
                <a:srgbClr val="FFFF00"/>
              </a:solidFill>
              <a:latin typeface="Cambria" panose="02040503050406030204" pitchFamily="18" charset="0"/>
              <a:ea typeface="Cambria" panose="02040503050406030204" pitchFamily="18" charset="0"/>
            </a:endParaRPr>
          </a:p>
          <a:p>
            <a:endParaRPr lang="tr-TR" dirty="0" smtClean="0">
              <a:solidFill>
                <a:srgbClr val="FFFF00"/>
              </a:solidFill>
              <a:latin typeface="Cambria" panose="02040503050406030204" pitchFamily="18" charset="0"/>
              <a:ea typeface="Cambria" panose="02040503050406030204" pitchFamily="18" charset="0"/>
            </a:endParaRPr>
          </a:p>
          <a:p>
            <a:r>
              <a:rPr lang="en-US" b="1" dirty="0">
                <a:effectLst>
                  <a:outerShdw blurRad="38100" dist="38100" dir="2700000" algn="tl">
                    <a:srgbClr val="000000">
                      <a:alpha val="43137"/>
                    </a:srgbClr>
                  </a:outerShdw>
                </a:effectLst>
                <a:hlinkClick r:id="rId5"/>
              </a:rPr>
              <a:t>Warm Mix Asphalt: Pros and Cons of WMA Technology in Paving - </a:t>
            </a:r>
            <a:r>
              <a:rPr lang="en-US" b="1" dirty="0" err="1">
                <a:effectLst>
                  <a:outerShdw blurRad="38100" dist="38100" dir="2700000" algn="tl">
                    <a:srgbClr val="000000">
                      <a:alpha val="43137"/>
                    </a:srgbClr>
                  </a:outerShdw>
                </a:effectLst>
                <a:hlinkClick r:id="rId5"/>
              </a:rPr>
              <a:t>Sripath</a:t>
            </a:r>
            <a:r>
              <a:rPr lang="en-US" b="1" dirty="0">
                <a:effectLst>
                  <a:outerShdw blurRad="38100" dist="38100" dir="2700000" algn="tl">
                    <a:srgbClr val="000000">
                      <a:alpha val="43137"/>
                    </a:srgbClr>
                  </a:outerShdw>
                </a:effectLst>
                <a:hlinkClick r:id="rId5"/>
              </a:rPr>
              <a:t> Technologies, LLC</a:t>
            </a:r>
            <a:r>
              <a:rPr lang="en-US"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 </a:t>
            </a:r>
          </a:p>
        </p:txBody>
      </p:sp>
    </p:spTree>
    <p:extLst>
      <p:ext uri="{BB962C8B-B14F-4D97-AF65-F5344CB8AC3E}">
        <p14:creationId xmlns:p14="http://schemas.microsoft.com/office/powerpoint/2010/main" val="14462570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0" y="1720840"/>
            <a:ext cx="6096000" cy="4247317"/>
          </a:xfrm>
          <a:prstGeom prst="rect">
            <a:avLst/>
          </a:prstGeom>
        </p:spPr>
        <p:txBody>
          <a:bodyPr>
            <a:spAutoFit/>
          </a:bodyPr>
          <a:lstStyle/>
          <a:p>
            <a:r>
              <a:rPr lang="en-US" b="1" dirty="0">
                <a:solidFill>
                  <a:srgbClr val="FF0000"/>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Safer Working Conditions</a:t>
            </a:r>
            <a:r>
              <a:rPr lang="en-US" dirty="0">
                <a:latin typeface="Cambria" panose="02040503050406030204" pitchFamily="18" charset="0"/>
                <a:ea typeface="Cambria" panose="02040503050406030204" pitchFamily="18" charset="0"/>
              </a:rPr>
              <a:t> </a:t>
            </a:r>
          </a:p>
          <a:p>
            <a:r>
              <a:rPr lang="en-US" dirty="0">
                <a:solidFill>
                  <a:srgbClr val="FFFF00"/>
                </a:solidFill>
                <a:latin typeface="Cambria" panose="02040503050406030204" pitchFamily="18" charset="0"/>
                <a:ea typeface="Cambria" panose="02040503050406030204" pitchFamily="18" charset="0"/>
              </a:rPr>
              <a:t>Working with WMA is likely to be a healthier experience for the production and construction crews working with the materials. Because of their higher temperatures, traditional HMAs produce more smoke, fumes, and dust than when working with WMA mixes. According to the </a:t>
            </a:r>
            <a:r>
              <a:rPr lang="en-US" dirty="0">
                <a:solidFill>
                  <a:srgbClr val="FFFF00"/>
                </a:solidFill>
                <a:latin typeface="Cambria" panose="02040503050406030204" pitchFamily="18" charset="0"/>
                <a:ea typeface="Cambria" panose="02040503050406030204" pitchFamily="18" charset="0"/>
                <a:hlinkClick r:id="rId2"/>
              </a:rPr>
              <a:t>EAPA</a:t>
            </a:r>
            <a:r>
              <a:rPr lang="en-US" dirty="0">
                <a:solidFill>
                  <a:srgbClr val="FFFF00"/>
                </a:solidFill>
                <a:latin typeface="Cambria" panose="02040503050406030204" pitchFamily="18" charset="0"/>
                <a:ea typeface="Cambria" panose="02040503050406030204" pitchFamily="18" charset="0"/>
              </a:rPr>
              <a:t>, reducing compaction temperatures by just 25°C can reduce fume emissions by 75%. The reduction in compaction temperature also results in less hostile and sweltering conditions at the job site. </a:t>
            </a:r>
            <a:r>
              <a:rPr lang="en-US" dirty="0">
                <a:solidFill>
                  <a:srgbClr val="FFFF00"/>
                </a:solidFill>
                <a:latin typeface="Cambria" panose="02040503050406030204" pitchFamily="18" charset="0"/>
                <a:ea typeface="Cambria" panose="02040503050406030204" pitchFamily="18" charset="0"/>
              </a:rPr>
              <a:t>Reduced emissions from WMA implementation also leads to an improvement in air quality for both workers and the surrounding area.  </a:t>
            </a:r>
            <a:endParaRPr lang="tr-TR" dirty="0" smtClean="0">
              <a:solidFill>
                <a:srgbClr val="FFFF00"/>
              </a:solidFill>
              <a:latin typeface="Cambria" panose="02040503050406030204" pitchFamily="18" charset="0"/>
              <a:ea typeface="Cambria" panose="02040503050406030204" pitchFamily="18" charset="0"/>
            </a:endParaRPr>
          </a:p>
          <a:p>
            <a:endParaRPr lang="tr-TR" dirty="0" smtClean="0">
              <a:solidFill>
                <a:srgbClr val="FFFF00"/>
              </a:solidFill>
              <a:latin typeface="Cambria" panose="02040503050406030204" pitchFamily="18" charset="0"/>
              <a:ea typeface="Cambria" panose="02040503050406030204" pitchFamily="18" charset="0"/>
            </a:endParaRPr>
          </a:p>
          <a:p>
            <a:r>
              <a:rPr lang="en-US" b="1" dirty="0">
                <a:effectLst>
                  <a:outerShdw blurRad="38100" dist="38100" dir="2700000" algn="tl">
                    <a:srgbClr val="000000">
                      <a:alpha val="43137"/>
                    </a:srgbClr>
                  </a:outerShdw>
                </a:effectLst>
                <a:hlinkClick r:id="rId3"/>
              </a:rPr>
              <a:t>Warm Mix Asphalt: Pros and Cons of WMA Technology in Paving - </a:t>
            </a:r>
            <a:r>
              <a:rPr lang="en-US" b="1" dirty="0" err="1">
                <a:effectLst>
                  <a:outerShdw blurRad="38100" dist="38100" dir="2700000" algn="tl">
                    <a:srgbClr val="000000">
                      <a:alpha val="43137"/>
                    </a:srgbClr>
                  </a:outerShdw>
                </a:effectLst>
                <a:hlinkClick r:id="rId3"/>
              </a:rPr>
              <a:t>Sripath</a:t>
            </a:r>
            <a:r>
              <a:rPr lang="en-US" b="1" dirty="0">
                <a:effectLst>
                  <a:outerShdw blurRad="38100" dist="38100" dir="2700000" algn="tl">
                    <a:srgbClr val="000000">
                      <a:alpha val="43137"/>
                    </a:srgbClr>
                  </a:outerShdw>
                </a:effectLst>
                <a:hlinkClick r:id="rId3"/>
              </a:rPr>
              <a:t> Technologies, LLC</a:t>
            </a:r>
            <a:endParaRPr lang="en-US"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86591128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2702768" y="519539"/>
            <a:ext cx="7010400" cy="5632311"/>
          </a:xfrm>
          <a:prstGeom prst="rect">
            <a:avLst/>
          </a:prstGeom>
        </p:spPr>
        <p:txBody>
          <a:bodyPr wrap="square">
            <a:spAutoFit/>
          </a:bodyPr>
          <a:lstStyle/>
          <a:p>
            <a:r>
              <a:rPr lang="en-US" dirty="0">
                <a:solidFill>
                  <a:srgbClr val="FFFF00"/>
                </a:solidFill>
                <a:latin typeface="Cambria" panose="02040503050406030204" pitchFamily="18" charset="0"/>
                <a:ea typeface="Cambria" panose="02040503050406030204" pitchFamily="18" charset="0"/>
              </a:rPr>
              <a:t>Environmental Impact of Warm Mix Additives in Asphalt </a:t>
            </a:r>
          </a:p>
          <a:p>
            <a:r>
              <a:rPr lang="en-US" dirty="0">
                <a:solidFill>
                  <a:srgbClr val="FFFF00"/>
                </a:solidFill>
                <a:latin typeface="Cambria" panose="02040503050406030204" pitchFamily="18" charset="0"/>
                <a:ea typeface="Cambria" panose="02040503050406030204" pitchFamily="18" charset="0"/>
              </a:rPr>
              <a:t>Warm mix additives may enable production of WMA mixes, resulting in the benefits outlined above, but not all warm mix additives are environmentally friendly. Chemical additives are typically surface-active agents, but their formulation and production processes can vary greatly. </a:t>
            </a:r>
            <a:r>
              <a:rPr lang="en-US" dirty="0">
                <a:solidFill>
                  <a:srgbClr val="FFFF00"/>
                </a:solidFill>
                <a:latin typeface="Cambria" panose="02040503050406030204" pitchFamily="18" charset="0"/>
                <a:ea typeface="Cambria" panose="02040503050406030204" pitchFamily="18" charset="0"/>
              </a:rPr>
              <a:t>Those derived from fossil fuels can have a negative environmental impact.   </a:t>
            </a:r>
            <a:endParaRPr lang="tr-TR" dirty="0" smtClean="0">
              <a:solidFill>
                <a:srgbClr val="FFFF00"/>
              </a:solidFill>
              <a:latin typeface="Cambria" panose="02040503050406030204" pitchFamily="18" charset="0"/>
              <a:ea typeface="Cambria" panose="02040503050406030204" pitchFamily="18" charset="0"/>
            </a:endParaRPr>
          </a:p>
          <a:p>
            <a:endParaRPr lang="en-US" dirty="0">
              <a:solidFill>
                <a:srgbClr val="FFFF00"/>
              </a:solidFill>
              <a:latin typeface="Cambria" panose="02040503050406030204" pitchFamily="18" charset="0"/>
              <a:ea typeface="Cambria" panose="02040503050406030204" pitchFamily="18" charset="0"/>
            </a:endParaRPr>
          </a:p>
          <a:p>
            <a:r>
              <a:rPr lang="en-US" dirty="0">
                <a:solidFill>
                  <a:srgbClr val="FFFF00"/>
                </a:solidFill>
                <a:latin typeface="Cambria" panose="02040503050406030204" pitchFamily="18" charset="0"/>
                <a:ea typeface="Cambria" panose="02040503050406030204" pitchFamily="18" charset="0"/>
              </a:rPr>
              <a:t>Choosing an environmentally friendly WMA like PHALANX can help departments of transportation and producers reach their carbon emissions goals throughout the production lifecycle. PHALANX has a global warming potential (GWP) of just 2.99 after cradle to gate assessment and is highly dosage efficient, requiring half or even less compared to other WMAs to achieve superior compaction results.  </a:t>
            </a:r>
          </a:p>
          <a:p>
            <a:r>
              <a:rPr lang="en-US" dirty="0">
                <a:solidFill>
                  <a:srgbClr val="FFFF00"/>
                </a:solidFill>
                <a:latin typeface="Cambria" panose="02040503050406030204" pitchFamily="18" charset="0"/>
                <a:ea typeface="Cambria" panose="02040503050406030204" pitchFamily="18" charset="0"/>
              </a:rPr>
              <a:t>For more information about PHALANX and how warm mix asphalt in paving can help support sustainability efforts, contact </a:t>
            </a:r>
            <a:r>
              <a:rPr lang="en-US" dirty="0">
                <a:solidFill>
                  <a:srgbClr val="FFFF00"/>
                </a:solidFill>
                <a:latin typeface="Cambria" panose="02040503050406030204" pitchFamily="18" charset="0"/>
                <a:ea typeface="Cambria" panose="02040503050406030204" pitchFamily="18" charset="0"/>
                <a:hlinkClick r:id="rId2"/>
              </a:rPr>
              <a:t>info@sripath.com</a:t>
            </a:r>
            <a:r>
              <a:rPr lang="en-US" dirty="0">
                <a:solidFill>
                  <a:srgbClr val="FFFF00"/>
                </a:solidFill>
                <a:latin typeface="Cambria" panose="02040503050406030204" pitchFamily="18" charset="0"/>
                <a:ea typeface="Cambria" panose="02040503050406030204" pitchFamily="18" charset="0"/>
              </a:rPr>
              <a:t>.  </a:t>
            </a:r>
            <a:endParaRPr lang="tr-TR" dirty="0" smtClean="0">
              <a:solidFill>
                <a:srgbClr val="FFFF00"/>
              </a:solidFill>
              <a:latin typeface="Cambria" panose="02040503050406030204" pitchFamily="18" charset="0"/>
              <a:ea typeface="Cambria" panose="02040503050406030204" pitchFamily="18" charset="0"/>
            </a:endParaRPr>
          </a:p>
          <a:p>
            <a:endParaRPr lang="tr-TR" dirty="0" smtClean="0">
              <a:latin typeface="Cambria" panose="02040503050406030204" pitchFamily="18" charset="0"/>
              <a:ea typeface="Cambria" panose="02040503050406030204" pitchFamily="18" charset="0"/>
            </a:endParaRPr>
          </a:p>
          <a:p>
            <a:r>
              <a:rPr lang="en-US" dirty="0">
                <a:hlinkClick r:id="rId3"/>
              </a:rPr>
              <a:t>Warm Mix Asphalt: Pros and Cons of WMA Technology in Paving - </a:t>
            </a:r>
            <a:r>
              <a:rPr lang="en-US" dirty="0" err="1">
                <a:hlinkClick r:id="rId3"/>
              </a:rPr>
              <a:t>Sripath</a:t>
            </a:r>
            <a:r>
              <a:rPr lang="en-US" dirty="0">
                <a:hlinkClick r:id="rId3"/>
              </a:rPr>
              <a:t> Technologies, LLC</a:t>
            </a:r>
            <a:endParaRPr lang="en-US"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1838677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a:blip r:embed="rId2"/>
          <a:stretch>
            <a:fillRect/>
          </a:stretch>
        </p:blipFill>
        <p:spPr>
          <a:xfrm>
            <a:off x="1632857" y="1155875"/>
            <a:ext cx="9096000" cy="4530992"/>
          </a:xfrm>
          <a:prstGeom prst="rect">
            <a:avLst/>
          </a:prstGeom>
        </p:spPr>
      </p:pic>
    </p:spTree>
    <p:extLst>
      <p:ext uri="{BB962C8B-B14F-4D97-AF65-F5344CB8AC3E}">
        <p14:creationId xmlns:p14="http://schemas.microsoft.com/office/powerpoint/2010/main" val="55891540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a:blip r:embed="rId2"/>
          <a:stretch>
            <a:fillRect/>
          </a:stretch>
        </p:blipFill>
        <p:spPr>
          <a:xfrm>
            <a:off x="1735494" y="825831"/>
            <a:ext cx="8956890" cy="5030487"/>
          </a:xfrm>
          <a:prstGeom prst="rect">
            <a:avLst/>
          </a:prstGeom>
        </p:spPr>
      </p:pic>
    </p:spTree>
    <p:extLst>
      <p:ext uri="{BB962C8B-B14F-4D97-AF65-F5344CB8AC3E}">
        <p14:creationId xmlns:p14="http://schemas.microsoft.com/office/powerpoint/2010/main" val="275998078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kutusu 1"/>
          <p:cNvSpPr txBox="1"/>
          <p:nvPr/>
        </p:nvSpPr>
        <p:spPr>
          <a:xfrm>
            <a:off x="3741575" y="2593910"/>
            <a:ext cx="4954555" cy="1200329"/>
          </a:xfrm>
          <a:prstGeom prst="rect">
            <a:avLst/>
          </a:prstGeom>
          <a:noFill/>
        </p:spPr>
        <p:txBody>
          <a:bodyPr wrap="square" rtlCol="0">
            <a:spAutoFit/>
          </a:bodyPr>
          <a:lstStyle/>
          <a:p>
            <a:pPr algn="ctr"/>
            <a:r>
              <a:rPr lang="tr-TR" sz="5400" b="1" dirty="0" smtClean="0">
                <a:effectLst>
                  <a:outerShdw blurRad="38100" dist="38100" dir="2700000" algn="tl">
                    <a:srgbClr val="000000">
                      <a:alpha val="43137"/>
                    </a:srgbClr>
                  </a:outerShdw>
                </a:effectLst>
              </a:rPr>
              <a:t>BEST REGARDS</a:t>
            </a:r>
          </a:p>
          <a:p>
            <a:endParaRPr lang="tr-TR" dirty="0"/>
          </a:p>
        </p:txBody>
      </p:sp>
    </p:spTree>
    <p:extLst>
      <p:ext uri="{BB962C8B-B14F-4D97-AF65-F5344CB8AC3E}">
        <p14:creationId xmlns:p14="http://schemas.microsoft.com/office/powerpoint/2010/main" val="2011546340"/>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ircuit">
  <a:themeElements>
    <a:clrScheme name="Circuit">
      <a:dk1>
        <a:sysClr val="windowText" lastClr="000000"/>
      </a:dk1>
      <a:lt1>
        <a:sysClr val="window" lastClr="FFFFFF"/>
      </a:lt1>
      <a:dk2>
        <a:srgbClr val="134770"/>
      </a:dk2>
      <a:lt2>
        <a:srgbClr val="82FFFF"/>
      </a:lt2>
      <a:accent1>
        <a:srgbClr val="9ACD4C"/>
      </a:accent1>
      <a:accent2>
        <a:srgbClr val="FAA93A"/>
      </a:accent2>
      <a:accent3>
        <a:srgbClr val="D35940"/>
      </a:accent3>
      <a:accent4>
        <a:srgbClr val="B258D3"/>
      </a:accent4>
      <a:accent5>
        <a:srgbClr val="63A0CC"/>
      </a:accent5>
      <a:accent6>
        <a:srgbClr val="8AC4A7"/>
      </a:accent6>
      <a:hlink>
        <a:srgbClr val="B8FA56"/>
      </a:hlink>
      <a:folHlink>
        <a:srgbClr val="7AF8CC"/>
      </a:folHlink>
    </a:clrScheme>
    <a:fontScheme name="Circui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94000"/>
                <a:satMod val="148000"/>
                <a:lumMod val="150000"/>
              </a:schemeClr>
            </a:gs>
            <a:gs pos="100000">
              <a:schemeClr val="phClr">
                <a:shade val="92000"/>
                <a:hueMod val="104000"/>
                <a:satMod val="140000"/>
                <a:lumMod val="68000"/>
              </a:schemeClr>
            </a:gs>
          </a:gsLst>
          <a:lin ang="5040000" scaled="0"/>
        </a:gradFill>
        <a:blipFill>
          <a:blip xmlns:r="http://schemas.openxmlformats.org/officeDocument/2006/relationships" r:embed="rId1">
            <a:duotone>
              <a:schemeClr val="phClr">
                <a:shade val="88000"/>
                <a:hueMod val="106000"/>
                <a:satMod val="140000"/>
                <a:lumMod val="54000"/>
              </a:schemeClr>
              <a:schemeClr val="phClr">
                <a:tint val="98000"/>
                <a:hueMod val="90000"/>
                <a:satMod val="150000"/>
                <a:lumMod val="160000"/>
              </a:schemeClr>
            </a:duotone>
          </a:blip>
          <a:stretch/>
        </a:blipFill>
      </a:bgFillStyleLst>
    </a:fmtScheme>
  </a:themeElements>
  <a:objectDefaults/>
  <a:extraClrSchemeLst/>
  <a:extLst>
    <a:ext uri="{05A4C25C-085E-4340-85A3-A5531E510DB2}">
      <thm15:themeFamily xmlns:thm15="http://schemas.microsoft.com/office/thememl/2012/main" name="Circuit" id="{0AC2F7E7-15F5-431C-B2A2-456FE929F56C}" vid="{0911B802-464C-4241-8DD9-B60FF88E379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TM04033919[[fn=Circuit]]</Template>
  <TotalTime>145</TotalTime>
  <Words>1680</Words>
  <Application>Microsoft Office PowerPoint</Application>
  <PresentationFormat>Geniş ekran</PresentationFormat>
  <Paragraphs>113</Paragraphs>
  <Slides>22</Slides>
  <Notes>0</Notes>
  <HiddenSlides>0</HiddenSlides>
  <MMClips>0</MMClips>
  <ScaleCrop>false</ScaleCrop>
  <HeadingPairs>
    <vt:vector size="6" baseType="variant">
      <vt:variant>
        <vt:lpstr>Kullanılan Yazı Tipleri</vt:lpstr>
      </vt:variant>
      <vt:variant>
        <vt:i4>8</vt:i4>
      </vt:variant>
      <vt:variant>
        <vt:lpstr>Tema</vt:lpstr>
      </vt:variant>
      <vt:variant>
        <vt:i4>1</vt:i4>
      </vt:variant>
      <vt:variant>
        <vt:lpstr>Slayt Başlıkları</vt:lpstr>
      </vt:variant>
      <vt:variant>
        <vt:i4>22</vt:i4>
      </vt:variant>
    </vt:vector>
  </HeadingPairs>
  <TitlesOfParts>
    <vt:vector size="31" baseType="lpstr">
      <vt:lpstr>Aptos</vt:lpstr>
      <vt:lpstr>Arial</vt:lpstr>
      <vt:lpstr>Calibri</vt:lpstr>
      <vt:lpstr>Cambria</vt:lpstr>
      <vt:lpstr>Times New Roman</vt:lpstr>
      <vt:lpstr>Trebuchet MS</vt:lpstr>
      <vt:lpstr>Tw Cen MT</vt:lpstr>
      <vt:lpstr>Wingdings</vt:lpstr>
      <vt:lpstr>Circuit</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Niccolò Cividini</dc:creator>
  <cp:lastModifiedBy>Atakan Aksoy</cp:lastModifiedBy>
  <cp:revision>12</cp:revision>
  <dcterms:created xsi:type="dcterms:W3CDTF">2025-09-19T09:05:10Z</dcterms:created>
  <dcterms:modified xsi:type="dcterms:W3CDTF">2025-09-25T19:00:58Z</dcterms:modified>
</cp:coreProperties>
</file>