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40" r:id="rId1"/>
  </p:sldMasterIdLst>
  <p:notesMasterIdLst>
    <p:notesMasterId r:id="rId9"/>
  </p:notesMasterIdLst>
  <p:handoutMasterIdLst>
    <p:handoutMasterId r:id="rId10"/>
  </p:handoutMasterIdLst>
  <p:sldIdLst>
    <p:sldId id="298" r:id="rId2"/>
    <p:sldId id="285" r:id="rId3"/>
    <p:sldId id="303" r:id="rId4"/>
    <p:sldId id="274" r:id="rId5"/>
    <p:sldId id="300" r:id="rId6"/>
    <p:sldId id="301" r:id="rId7"/>
    <p:sldId id="30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F9BE"/>
    <a:srgbClr val="86F9EA"/>
    <a:srgbClr val="41FB6E"/>
    <a:srgbClr val="8EFA00"/>
    <a:srgbClr val="0227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38"/>
    <p:restoredTop sz="94668"/>
  </p:normalViewPr>
  <p:slideViewPr>
    <p:cSldViewPr snapToGrid="0" snapToObjects="1">
      <p:cViewPr varScale="1">
        <p:scale>
          <a:sx n="105" d="100"/>
          <a:sy n="105" d="100"/>
        </p:scale>
        <p:origin x="344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1E5FF1B3-8F25-8E58-4BFA-0EB8A6E5E8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70A23DBB-8436-AA6A-5BB3-596A54770A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C8B23-8598-8048-98D2-77B1E720DCD8}" type="datetimeFigureOut">
              <a:rPr lang="tr-TR" smtClean="0"/>
              <a:t>25.09.2025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5049CFA-2B2C-3239-B265-3C8BFD1E24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8243CB8-F62E-1476-EB99-46B88B7CE18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F8DEA-B0DB-2F48-BAFC-F02721F170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9314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8C551-22FF-4CB8-B8F2-5188D8B377D2}" type="datetimeFigureOut">
              <a:rPr lang="tr-TR" smtClean="0"/>
              <a:t>25.09.2025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A691B-61CC-4BE4-AE7E-A966C5B1D84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9912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10088" rtl="0" eaLnBrk="1" latinLnBrk="0" hangingPunct="1">
      <a:defRPr sz="801" kern="1200">
        <a:solidFill>
          <a:schemeClr val="tx1"/>
        </a:solidFill>
        <a:latin typeface="+mn-lt"/>
        <a:ea typeface="+mn-ea"/>
        <a:cs typeface="+mn-cs"/>
      </a:defRPr>
    </a:lvl1pPr>
    <a:lvl2pPr marL="305044" algn="l" defTabSz="610088" rtl="0" eaLnBrk="1" latinLnBrk="0" hangingPunct="1">
      <a:defRPr sz="801" kern="1200">
        <a:solidFill>
          <a:schemeClr val="tx1"/>
        </a:solidFill>
        <a:latin typeface="+mn-lt"/>
        <a:ea typeface="+mn-ea"/>
        <a:cs typeface="+mn-cs"/>
      </a:defRPr>
    </a:lvl2pPr>
    <a:lvl3pPr marL="610088" algn="l" defTabSz="610088" rtl="0" eaLnBrk="1" latinLnBrk="0" hangingPunct="1">
      <a:defRPr sz="801" kern="1200">
        <a:solidFill>
          <a:schemeClr val="tx1"/>
        </a:solidFill>
        <a:latin typeface="+mn-lt"/>
        <a:ea typeface="+mn-ea"/>
        <a:cs typeface="+mn-cs"/>
      </a:defRPr>
    </a:lvl3pPr>
    <a:lvl4pPr marL="915132" algn="l" defTabSz="610088" rtl="0" eaLnBrk="1" latinLnBrk="0" hangingPunct="1">
      <a:defRPr sz="801" kern="1200">
        <a:solidFill>
          <a:schemeClr val="tx1"/>
        </a:solidFill>
        <a:latin typeface="+mn-lt"/>
        <a:ea typeface="+mn-ea"/>
        <a:cs typeface="+mn-cs"/>
      </a:defRPr>
    </a:lvl4pPr>
    <a:lvl5pPr marL="1220175" algn="l" defTabSz="610088" rtl="0" eaLnBrk="1" latinLnBrk="0" hangingPunct="1">
      <a:defRPr sz="801" kern="1200">
        <a:solidFill>
          <a:schemeClr val="tx1"/>
        </a:solidFill>
        <a:latin typeface="+mn-lt"/>
        <a:ea typeface="+mn-ea"/>
        <a:cs typeface="+mn-cs"/>
      </a:defRPr>
    </a:lvl5pPr>
    <a:lvl6pPr marL="1525219" algn="l" defTabSz="610088" rtl="0" eaLnBrk="1" latinLnBrk="0" hangingPunct="1">
      <a:defRPr sz="801" kern="1200">
        <a:solidFill>
          <a:schemeClr val="tx1"/>
        </a:solidFill>
        <a:latin typeface="+mn-lt"/>
        <a:ea typeface="+mn-ea"/>
        <a:cs typeface="+mn-cs"/>
      </a:defRPr>
    </a:lvl6pPr>
    <a:lvl7pPr marL="1830263" algn="l" defTabSz="610088" rtl="0" eaLnBrk="1" latinLnBrk="0" hangingPunct="1">
      <a:defRPr sz="801" kern="1200">
        <a:solidFill>
          <a:schemeClr val="tx1"/>
        </a:solidFill>
        <a:latin typeface="+mn-lt"/>
        <a:ea typeface="+mn-ea"/>
        <a:cs typeface="+mn-cs"/>
      </a:defRPr>
    </a:lvl7pPr>
    <a:lvl8pPr marL="2135307" algn="l" defTabSz="610088" rtl="0" eaLnBrk="1" latinLnBrk="0" hangingPunct="1">
      <a:defRPr sz="801" kern="1200">
        <a:solidFill>
          <a:schemeClr val="tx1"/>
        </a:solidFill>
        <a:latin typeface="+mn-lt"/>
        <a:ea typeface="+mn-ea"/>
        <a:cs typeface="+mn-cs"/>
      </a:defRPr>
    </a:lvl8pPr>
    <a:lvl9pPr marL="2440351" algn="l" defTabSz="610088" rtl="0" eaLnBrk="1" latinLnBrk="0" hangingPunct="1">
      <a:defRPr sz="8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9A691B-61CC-4BE4-AE7E-A966C5B1D842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9517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9A691B-61CC-4BE4-AE7E-A966C5B1D842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8648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9A691B-61CC-4BE4-AE7E-A966C5B1D842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0081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74A47F-A299-DF43-A839-C104F09B14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77238" y="781312"/>
            <a:ext cx="2037523" cy="114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629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rbest Form: Şekil 12">
            <a:extLst>
              <a:ext uri="{FF2B5EF4-FFF2-40B4-BE49-F238E27FC236}">
                <a16:creationId xmlns:a16="http://schemas.microsoft.com/office/drawing/2014/main" id="{248D3615-3F51-DDA0-300A-8B54E9526CEC}"/>
              </a:ext>
            </a:extLst>
          </p:cNvPr>
          <p:cNvSpPr/>
          <p:nvPr userDrawn="1"/>
        </p:nvSpPr>
        <p:spPr>
          <a:xfrm>
            <a:off x="7474621" y="474917"/>
            <a:ext cx="4926227" cy="511047"/>
          </a:xfrm>
          <a:custGeom>
            <a:avLst/>
            <a:gdLst>
              <a:gd name="connsiteX0" fmla="*/ 137921 w 4038600"/>
              <a:gd name="connsiteY0" fmla="*/ 0 h 511047"/>
              <a:gd name="connsiteX1" fmla="*/ 4038600 w 4038600"/>
              <a:gd name="connsiteY1" fmla="*/ 0 h 511047"/>
              <a:gd name="connsiteX2" fmla="*/ 4038600 w 4038600"/>
              <a:gd name="connsiteY2" fmla="*/ 511047 h 511047"/>
              <a:gd name="connsiteX3" fmla="*/ 137921 w 4038600"/>
              <a:gd name="connsiteY3" fmla="*/ 511047 h 511047"/>
              <a:gd name="connsiteX4" fmla="*/ 0 w 4038600"/>
              <a:gd name="connsiteY4" fmla="*/ 255524 h 511047"/>
              <a:gd name="connsiteX5" fmla="*/ 137921 w 4038600"/>
              <a:gd name="connsiteY5" fmla="*/ 0 h 511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511047">
                <a:moveTo>
                  <a:pt x="137921" y="0"/>
                </a:moveTo>
                <a:lnTo>
                  <a:pt x="4038600" y="0"/>
                </a:lnTo>
                <a:lnTo>
                  <a:pt x="4038600" y="511047"/>
                </a:lnTo>
                <a:lnTo>
                  <a:pt x="137921" y="511047"/>
                </a:lnTo>
                <a:lnTo>
                  <a:pt x="0" y="255524"/>
                </a:lnTo>
                <a:lnTo>
                  <a:pt x="137921" y="0"/>
                </a:lnTo>
                <a:close/>
              </a:path>
            </a:pathLst>
          </a:custGeom>
          <a:solidFill>
            <a:srgbClr val="01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r-T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5E1486-EEE5-8693-C1E0-ACEC5AFA30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2837" y="337905"/>
            <a:ext cx="1396449" cy="78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2351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rbest Form: Şekil 12">
            <a:extLst>
              <a:ext uri="{FF2B5EF4-FFF2-40B4-BE49-F238E27FC236}">
                <a16:creationId xmlns:a16="http://schemas.microsoft.com/office/drawing/2014/main" id="{DBF10744-F389-0340-3BC7-35F3D211563F}"/>
              </a:ext>
            </a:extLst>
          </p:cNvPr>
          <p:cNvSpPr/>
          <p:nvPr userDrawn="1"/>
        </p:nvSpPr>
        <p:spPr>
          <a:xfrm>
            <a:off x="7474621" y="474917"/>
            <a:ext cx="4926227" cy="511047"/>
          </a:xfrm>
          <a:custGeom>
            <a:avLst/>
            <a:gdLst>
              <a:gd name="connsiteX0" fmla="*/ 137921 w 4038600"/>
              <a:gd name="connsiteY0" fmla="*/ 0 h 511047"/>
              <a:gd name="connsiteX1" fmla="*/ 4038600 w 4038600"/>
              <a:gd name="connsiteY1" fmla="*/ 0 h 511047"/>
              <a:gd name="connsiteX2" fmla="*/ 4038600 w 4038600"/>
              <a:gd name="connsiteY2" fmla="*/ 511047 h 511047"/>
              <a:gd name="connsiteX3" fmla="*/ 137921 w 4038600"/>
              <a:gd name="connsiteY3" fmla="*/ 511047 h 511047"/>
              <a:gd name="connsiteX4" fmla="*/ 0 w 4038600"/>
              <a:gd name="connsiteY4" fmla="*/ 255524 h 511047"/>
              <a:gd name="connsiteX5" fmla="*/ 137921 w 4038600"/>
              <a:gd name="connsiteY5" fmla="*/ 0 h 511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511047">
                <a:moveTo>
                  <a:pt x="137921" y="0"/>
                </a:moveTo>
                <a:lnTo>
                  <a:pt x="4038600" y="0"/>
                </a:lnTo>
                <a:lnTo>
                  <a:pt x="4038600" y="511047"/>
                </a:lnTo>
                <a:lnTo>
                  <a:pt x="137921" y="511047"/>
                </a:lnTo>
                <a:lnTo>
                  <a:pt x="0" y="255524"/>
                </a:lnTo>
                <a:lnTo>
                  <a:pt x="137921" y="0"/>
                </a:lnTo>
                <a:close/>
              </a:path>
            </a:pathLst>
          </a:custGeom>
          <a:solidFill>
            <a:srgbClr val="01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r-T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6B8AE1-698D-7C6C-031B-6C777DA6AB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2837" y="337905"/>
            <a:ext cx="1396449" cy="78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2856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rbest Form: Şekil 12">
            <a:extLst>
              <a:ext uri="{FF2B5EF4-FFF2-40B4-BE49-F238E27FC236}">
                <a16:creationId xmlns:a16="http://schemas.microsoft.com/office/drawing/2014/main" id="{A430380A-12CA-A86A-A583-C2449C2B4493}"/>
              </a:ext>
            </a:extLst>
          </p:cNvPr>
          <p:cNvSpPr/>
          <p:nvPr userDrawn="1"/>
        </p:nvSpPr>
        <p:spPr>
          <a:xfrm>
            <a:off x="7474621" y="474917"/>
            <a:ext cx="4926227" cy="511047"/>
          </a:xfrm>
          <a:custGeom>
            <a:avLst/>
            <a:gdLst>
              <a:gd name="connsiteX0" fmla="*/ 137921 w 4038600"/>
              <a:gd name="connsiteY0" fmla="*/ 0 h 511047"/>
              <a:gd name="connsiteX1" fmla="*/ 4038600 w 4038600"/>
              <a:gd name="connsiteY1" fmla="*/ 0 h 511047"/>
              <a:gd name="connsiteX2" fmla="*/ 4038600 w 4038600"/>
              <a:gd name="connsiteY2" fmla="*/ 511047 h 511047"/>
              <a:gd name="connsiteX3" fmla="*/ 137921 w 4038600"/>
              <a:gd name="connsiteY3" fmla="*/ 511047 h 511047"/>
              <a:gd name="connsiteX4" fmla="*/ 0 w 4038600"/>
              <a:gd name="connsiteY4" fmla="*/ 255524 h 511047"/>
              <a:gd name="connsiteX5" fmla="*/ 137921 w 4038600"/>
              <a:gd name="connsiteY5" fmla="*/ 0 h 511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511047">
                <a:moveTo>
                  <a:pt x="137921" y="0"/>
                </a:moveTo>
                <a:lnTo>
                  <a:pt x="4038600" y="0"/>
                </a:lnTo>
                <a:lnTo>
                  <a:pt x="4038600" y="511047"/>
                </a:lnTo>
                <a:lnTo>
                  <a:pt x="137921" y="511047"/>
                </a:lnTo>
                <a:lnTo>
                  <a:pt x="0" y="255524"/>
                </a:lnTo>
                <a:lnTo>
                  <a:pt x="137921" y="0"/>
                </a:lnTo>
                <a:close/>
              </a:path>
            </a:pathLst>
          </a:custGeom>
          <a:solidFill>
            <a:srgbClr val="01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r-T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022C0E-BE2C-B3FC-347F-19994F0A4C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2837" y="337905"/>
            <a:ext cx="1396449" cy="78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060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rbest Form: Şekil 12">
            <a:extLst>
              <a:ext uri="{FF2B5EF4-FFF2-40B4-BE49-F238E27FC236}">
                <a16:creationId xmlns:a16="http://schemas.microsoft.com/office/drawing/2014/main" id="{57AE21E1-8BBC-B9D8-9C55-81A29697894B}"/>
              </a:ext>
            </a:extLst>
          </p:cNvPr>
          <p:cNvSpPr/>
          <p:nvPr userDrawn="1"/>
        </p:nvSpPr>
        <p:spPr>
          <a:xfrm>
            <a:off x="7474621" y="474917"/>
            <a:ext cx="4926227" cy="511047"/>
          </a:xfrm>
          <a:custGeom>
            <a:avLst/>
            <a:gdLst>
              <a:gd name="connsiteX0" fmla="*/ 137921 w 4038600"/>
              <a:gd name="connsiteY0" fmla="*/ 0 h 511047"/>
              <a:gd name="connsiteX1" fmla="*/ 4038600 w 4038600"/>
              <a:gd name="connsiteY1" fmla="*/ 0 h 511047"/>
              <a:gd name="connsiteX2" fmla="*/ 4038600 w 4038600"/>
              <a:gd name="connsiteY2" fmla="*/ 511047 h 511047"/>
              <a:gd name="connsiteX3" fmla="*/ 137921 w 4038600"/>
              <a:gd name="connsiteY3" fmla="*/ 511047 h 511047"/>
              <a:gd name="connsiteX4" fmla="*/ 0 w 4038600"/>
              <a:gd name="connsiteY4" fmla="*/ 255524 h 511047"/>
              <a:gd name="connsiteX5" fmla="*/ 137921 w 4038600"/>
              <a:gd name="connsiteY5" fmla="*/ 0 h 511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511047">
                <a:moveTo>
                  <a:pt x="137921" y="0"/>
                </a:moveTo>
                <a:lnTo>
                  <a:pt x="4038600" y="0"/>
                </a:lnTo>
                <a:lnTo>
                  <a:pt x="4038600" y="511047"/>
                </a:lnTo>
                <a:lnTo>
                  <a:pt x="137921" y="511047"/>
                </a:lnTo>
                <a:lnTo>
                  <a:pt x="0" y="255524"/>
                </a:lnTo>
                <a:lnTo>
                  <a:pt x="137921" y="0"/>
                </a:lnTo>
                <a:close/>
              </a:path>
            </a:pathLst>
          </a:custGeom>
          <a:solidFill>
            <a:srgbClr val="01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r-T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00E3A3-59A2-9E31-012C-BE3BC5BE01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2837" y="337905"/>
            <a:ext cx="1396449" cy="78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3070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rbest Form: Şekil 12">
            <a:extLst>
              <a:ext uri="{FF2B5EF4-FFF2-40B4-BE49-F238E27FC236}">
                <a16:creationId xmlns:a16="http://schemas.microsoft.com/office/drawing/2014/main" id="{6B48B561-3DCA-064F-76D5-189BBDB9E0AD}"/>
              </a:ext>
            </a:extLst>
          </p:cNvPr>
          <p:cNvSpPr/>
          <p:nvPr userDrawn="1"/>
        </p:nvSpPr>
        <p:spPr>
          <a:xfrm>
            <a:off x="7474621" y="474917"/>
            <a:ext cx="4926227" cy="511047"/>
          </a:xfrm>
          <a:custGeom>
            <a:avLst/>
            <a:gdLst>
              <a:gd name="connsiteX0" fmla="*/ 137921 w 4038600"/>
              <a:gd name="connsiteY0" fmla="*/ 0 h 511047"/>
              <a:gd name="connsiteX1" fmla="*/ 4038600 w 4038600"/>
              <a:gd name="connsiteY1" fmla="*/ 0 h 511047"/>
              <a:gd name="connsiteX2" fmla="*/ 4038600 w 4038600"/>
              <a:gd name="connsiteY2" fmla="*/ 511047 h 511047"/>
              <a:gd name="connsiteX3" fmla="*/ 137921 w 4038600"/>
              <a:gd name="connsiteY3" fmla="*/ 511047 h 511047"/>
              <a:gd name="connsiteX4" fmla="*/ 0 w 4038600"/>
              <a:gd name="connsiteY4" fmla="*/ 255524 h 511047"/>
              <a:gd name="connsiteX5" fmla="*/ 137921 w 4038600"/>
              <a:gd name="connsiteY5" fmla="*/ 0 h 511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8600" h="511047">
                <a:moveTo>
                  <a:pt x="137921" y="0"/>
                </a:moveTo>
                <a:lnTo>
                  <a:pt x="4038600" y="0"/>
                </a:lnTo>
                <a:lnTo>
                  <a:pt x="4038600" y="511047"/>
                </a:lnTo>
                <a:lnTo>
                  <a:pt x="137921" y="511047"/>
                </a:lnTo>
                <a:lnTo>
                  <a:pt x="0" y="255524"/>
                </a:lnTo>
                <a:lnTo>
                  <a:pt x="137921" y="0"/>
                </a:lnTo>
                <a:close/>
              </a:path>
            </a:pathLst>
          </a:custGeom>
          <a:solidFill>
            <a:srgbClr val="012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r-T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890A2D-C58B-F9FA-DB75-7B853F2906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2837" y="337905"/>
            <a:ext cx="1396449" cy="78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52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629AEA6-C2F2-0760-B9C4-CFE242806B35}"/>
              </a:ext>
            </a:extLst>
          </p:cNvPr>
          <p:cNvSpPr txBox="1"/>
          <p:nvPr userDrawn="1"/>
        </p:nvSpPr>
        <p:spPr>
          <a:xfrm>
            <a:off x="4806439" y="6313223"/>
            <a:ext cx="25791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200" b="1" i="0" dirty="0">
                <a:solidFill>
                  <a:srgbClr val="002755"/>
                </a:solidFill>
                <a:latin typeface="Helvetica" pitchFamily="2" charset="0"/>
              </a:rPr>
              <a:t>Sunumu Hazırlayan</a:t>
            </a:r>
            <a:endParaRPr lang="tr-TR" sz="1200" b="0" i="0" dirty="0">
              <a:solidFill>
                <a:srgbClr val="002755"/>
              </a:solidFill>
              <a:latin typeface="Helvetica Light" panose="020B0403020202020204" pitchFamily="34" charset="0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FDDA638-4233-C2CB-ED58-408C37035315}"/>
              </a:ext>
            </a:extLst>
          </p:cNvPr>
          <p:cNvSpPr txBox="1"/>
          <p:nvPr userDrawn="1"/>
        </p:nvSpPr>
        <p:spPr>
          <a:xfrm>
            <a:off x="5150472" y="4700383"/>
            <a:ext cx="18910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tr-TR" sz="2400" b="1" dirty="0">
                <a:solidFill>
                  <a:srgbClr val="012855"/>
                </a:solidFill>
                <a:latin typeface="Helvetica" pitchFamily="2" charset="0"/>
              </a:rPr>
              <a:t>Teşekkürler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AB56F4-AD76-6F23-90D0-2E430401A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77238" y="781312"/>
            <a:ext cx="2037523" cy="114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36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3335444E-53CF-0493-F065-253DE939741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94" y="1"/>
            <a:ext cx="12191206" cy="685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17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4" r:id="rId2"/>
    <p:sldLayoutId id="2147484151" r:id="rId3"/>
    <p:sldLayoutId id="2147484146" r:id="rId4"/>
    <p:sldLayoutId id="2147484147" r:id="rId5"/>
    <p:sldLayoutId id="2147484148" r:id="rId6"/>
    <p:sldLayoutId id="214748414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3EF0E96-9262-B578-FD5E-849D180DD9E7}"/>
              </a:ext>
            </a:extLst>
          </p:cNvPr>
          <p:cNvSpPr txBox="1"/>
          <p:nvPr/>
        </p:nvSpPr>
        <p:spPr>
          <a:xfrm>
            <a:off x="512064" y="1425964"/>
            <a:ext cx="11387328" cy="58477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tr-TR" sz="5000" b="1" dirty="0">
              <a:solidFill>
                <a:srgbClr val="012855"/>
              </a:solidFill>
              <a:latin typeface="Helvetica" pitchFamily="2" charset="0"/>
            </a:endParaRPr>
          </a:p>
          <a:p>
            <a:pPr algn="ctr"/>
            <a:r>
              <a:rPr lang="tr-TR" sz="3600" b="1" u="sng" dirty="0" err="1">
                <a:solidFill>
                  <a:srgbClr val="012855"/>
                </a:solidFill>
                <a:latin typeface="Helvetica" pitchFamily="2" charset="0"/>
              </a:rPr>
              <a:t>ReMinergy</a:t>
            </a:r>
            <a:r>
              <a:rPr lang="tr-TR" sz="3600" b="1" u="sng" dirty="0">
                <a:solidFill>
                  <a:srgbClr val="012855"/>
                </a:solidFill>
                <a:latin typeface="Helvetica" pitchFamily="2" charset="0"/>
              </a:rPr>
              <a:t>-TES: </a:t>
            </a:r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Recycled</a:t>
            </a:r>
            <a:r>
              <a:rPr lang="tr-TR" sz="3200" b="1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Minerals</a:t>
            </a:r>
            <a:r>
              <a:rPr lang="tr-TR" sz="3200" b="1" dirty="0">
                <a:solidFill>
                  <a:srgbClr val="012855"/>
                </a:solidFill>
                <a:latin typeface="Helvetica" pitchFamily="2" charset="0"/>
              </a:rPr>
              <a:t> &amp; </a:t>
            </a:r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Clay-Based</a:t>
            </a:r>
            <a:r>
              <a:rPr lang="tr-TR" sz="3200" b="1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Materials</a:t>
            </a:r>
            <a:r>
              <a:rPr lang="tr-TR" sz="3200" b="1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for</a:t>
            </a:r>
            <a:r>
              <a:rPr lang="tr-TR" sz="3200" b="1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Thermal</a:t>
            </a:r>
            <a:r>
              <a:rPr lang="tr-TR" sz="3200" b="1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Energy</a:t>
            </a:r>
            <a:r>
              <a:rPr lang="tr-TR" sz="3200" b="1" dirty="0">
                <a:solidFill>
                  <a:srgbClr val="012855"/>
                </a:solidFill>
                <a:latin typeface="Helvetica" pitchFamily="2" charset="0"/>
              </a:rPr>
              <a:t> Storage </a:t>
            </a:r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Systems</a:t>
            </a:r>
            <a:endParaRPr lang="tr-TR" sz="3200" b="1" dirty="0">
              <a:solidFill>
                <a:srgbClr val="012855"/>
              </a:solidFill>
              <a:latin typeface="Helvetica" pitchFamily="2" charset="0"/>
            </a:endParaRPr>
          </a:p>
          <a:p>
            <a:endParaRPr lang="tr-TR" sz="3200" b="1" dirty="0">
              <a:solidFill>
                <a:srgbClr val="012855"/>
              </a:solidFill>
              <a:latin typeface="Helvetica" pitchFamily="2" charset="0"/>
            </a:endParaRPr>
          </a:p>
          <a:p>
            <a:pPr algn="ctr"/>
            <a:r>
              <a:rPr lang="tr-TR" sz="2400" dirty="0">
                <a:solidFill>
                  <a:srgbClr val="012855"/>
                </a:solidFill>
                <a:latin typeface="Helvetica" pitchFamily="2" charset="0"/>
              </a:rPr>
              <a:t>Helin Hazar</a:t>
            </a:r>
            <a:r>
              <a:rPr lang="tr-TR" sz="2400" baseline="30000" dirty="0">
                <a:solidFill>
                  <a:srgbClr val="012855"/>
                </a:solidFill>
                <a:latin typeface="Helvetica" pitchFamily="2" charset="0"/>
              </a:rPr>
              <a:t>1</a:t>
            </a:r>
            <a:r>
              <a:rPr lang="tr-TR" sz="2400" dirty="0">
                <a:solidFill>
                  <a:srgbClr val="012855"/>
                </a:solidFill>
                <a:latin typeface="Helvetica" pitchFamily="2" charset="0"/>
              </a:rPr>
              <a:t>, </a:t>
            </a:r>
            <a:r>
              <a:rPr lang="tr-TR" sz="2400" dirty="0" err="1">
                <a:solidFill>
                  <a:srgbClr val="012855"/>
                </a:solidFill>
                <a:latin typeface="Helvetica" pitchFamily="2" charset="0"/>
              </a:rPr>
              <a:t>Assoc.Prof.Dr</a:t>
            </a:r>
            <a:r>
              <a:rPr lang="tr-TR" sz="2400" dirty="0">
                <a:solidFill>
                  <a:srgbClr val="012855"/>
                </a:solidFill>
                <a:latin typeface="Helvetica" pitchFamily="2" charset="0"/>
              </a:rPr>
              <a:t>. Birgül Benli</a:t>
            </a:r>
            <a:r>
              <a:rPr lang="tr-TR" sz="2400" baseline="30000" dirty="0">
                <a:solidFill>
                  <a:srgbClr val="012855"/>
                </a:solidFill>
                <a:latin typeface="Helvetica" pitchFamily="2" charset="0"/>
              </a:rPr>
              <a:t>1,2*</a:t>
            </a:r>
          </a:p>
          <a:p>
            <a:pPr algn="ctr"/>
            <a:endParaRPr lang="tr-TR" sz="1600" dirty="0">
              <a:solidFill>
                <a:srgbClr val="012855"/>
              </a:solidFill>
              <a:latin typeface="Helvetica" pitchFamily="2" charset="0"/>
            </a:endParaRPr>
          </a:p>
          <a:p>
            <a:pPr algn="ctr">
              <a:spcAft>
                <a:spcPts val="600"/>
              </a:spcAft>
            </a:pP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Istanbul</a:t>
            </a:r>
            <a:r>
              <a:rPr lang="tr-TR" sz="1600" dirty="0">
                <a:solidFill>
                  <a:srgbClr val="012855"/>
                </a:solidFill>
                <a:latin typeface="Helvetica" pitchFamily="2" charset="0"/>
              </a:rPr>
              <a:t> Technical </a:t>
            </a: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University</a:t>
            </a:r>
            <a:r>
              <a:rPr lang="tr-TR" sz="1600" dirty="0">
                <a:solidFill>
                  <a:srgbClr val="012855"/>
                </a:solidFill>
                <a:latin typeface="Helvetica" pitchFamily="2" charset="0"/>
              </a:rPr>
              <a:t>, </a:t>
            </a: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Mining</a:t>
            </a:r>
            <a:r>
              <a:rPr lang="tr-TR" sz="1600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Faculty</a:t>
            </a:r>
            <a:r>
              <a:rPr lang="tr-TR" sz="1600" dirty="0">
                <a:solidFill>
                  <a:srgbClr val="012855"/>
                </a:solidFill>
                <a:latin typeface="Helvetica" pitchFamily="2" charset="0"/>
              </a:rPr>
              <a:t>, Mineral </a:t>
            </a: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Processing</a:t>
            </a:r>
            <a:r>
              <a:rPr lang="tr-TR" sz="1600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Engineering</a:t>
            </a:r>
            <a:r>
              <a:rPr lang="tr-TR" sz="1600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Department</a:t>
            </a:r>
            <a:r>
              <a:rPr lang="tr-TR" sz="1600" dirty="0">
                <a:solidFill>
                  <a:srgbClr val="012855"/>
                </a:solidFill>
                <a:latin typeface="Helvetica" pitchFamily="2" charset="0"/>
              </a:rPr>
              <a:t>, Maslak, </a:t>
            </a: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Istanbul</a:t>
            </a:r>
            <a:r>
              <a:rPr lang="tr-TR" sz="1600" dirty="0">
                <a:solidFill>
                  <a:srgbClr val="012855"/>
                </a:solidFill>
                <a:latin typeface="Helvetica" pitchFamily="2" charset="0"/>
              </a:rPr>
              <a:t>, </a:t>
            </a: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Turkiye</a:t>
            </a:r>
            <a:endParaRPr lang="tr-TR" sz="1600" dirty="0">
              <a:solidFill>
                <a:srgbClr val="012855"/>
              </a:solidFill>
              <a:latin typeface="Helvetica" pitchFamily="2" charset="0"/>
            </a:endParaRPr>
          </a:p>
          <a:p>
            <a:pPr algn="ctr">
              <a:spcAft>
                <a:spcPts val="600"/>
              </a:spcAft>
            </a:pP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Istanbul</a:t>
            </a:r>
            <a:r>
              <a:rPr lang="tr-TR" sz="1600" dirty="0">
                <a:solidFill>
                  <a:srgbClr val="012855"/>
                </a:solidFill>
                <a:latin typeface="Helvetica" pitchFamily="2" charset="0"/>
              </a:rPr>
              <a:t> Technical </a:t>
            </a: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University</a:t>
            </a:r>
            <a:r>
              <a:rPr lang="tr-TR" sz="1600" dirty="0">
                <a:solidFill>
                  <a:srgbClr val="012855"/>
                </a:solidFill>
                <a:latin typeface="Helvetica" pitchFamily="2" charset="0"/>
              </a:rPr>
              <a:t>, </a:t>
            </a: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Graduate</a:t>
            </a:r>
            <a:r>
              <a:rPr lang="tr-TR" sz="1600" dirty="0">
                <a:solidFill>
                  <a:srgbClr val="012855"/>
                </a:solidFill>
                <a:latin typeface="Helvetica" pitchFamily="2" charset="0"/>
              </a:rPr>
              <a:t> School, </a:t>
            </a: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Nanoscience</a:t>
            </a:r>
            <a:r>
              <a:rPr lang="tr-TR" sz="1600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and</a:t>
            </a:r>
            <a:r>
              <a:rPr lang="tr-TR" sz="1600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Nanoengineering</a:t>
            </a:r>
            <a:r>
              <a:rPr lang="tr-TR" sz="1600" dirty="0">
                <a:solidFill>
                  <a:srgbClr val="012855"/>
                </a:solidFill>
                <a:latin typeface="Helvetica" pitchFamily="2" charset="0"/>
              </a:rPr>
              <a:t> Program, Maslak, </a:t>
            </a: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Istanbul</a:t>
            </a:r>
            <a:r>
              <a:rPr lang="tr-TR" sz="1600" dirty="0">
                <a:solidFill>
                  <a:srgbClr val="012855"/>
                </a:solidFill>
                <a:latin typeface="Helvetica" pitchFamily="2" charset="0"/>
              </a:rPr>
              <a:t>, </a:t>
            </a: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Turkiye</a:t>
            </a:r>
            <a:endParaRPr lang="tr-TR" sz="1600" dirty="0">
              <a:solidFill>
                <a:srgbClr val="012855"/>
              </a:solidFill>
              <a:latin typeface="Helvetica" pitchFamily="2" charset="0"/>
            </a:endParaRPr>
          </a:p>
          <a:p>
            <a:pPr algn="ctr"/>
            <a:endParaRPr lang="tr-TR" sz="1600" dirty="0">
              <a:solidFill>
                <a:srgbClr val="012855"/>
              </a:solidFill>
              <a:latin typeface="Helvetica" pitchFamily="2" charset="0"/>
            </a:endParaRPr>
          </a:p>
          <a:p>
            <a:pPr algn="ctr"/>
            <a:endParaRPr lang="tr-TR" sz="2400" dirty="0">
              <a:solidFill>
                <a:srgbClr val="012855"/>
              </a:solidFill>
              <a:latin typeface="Helvetica" pitchFamily="2" charset="0"/>
            </a:endParaRPr>
          </a:p>
          <a:p>
            <a:pPr>
              <a:spcBef>
                <a:spcPts val="1200"/>
              </a:spcBef>
            </a:pPr>
            <a:r>
              <a:rPr lang="tr-TR" sz="1600" dirty="0" err="1">
                <a:solidFill>
                  <a:srgbClr val="012855"/>
                </a:solidFill>
                <a:latin typeface="Helvetica" pitchFamily="2" charset="0"/>
              </a:rPr>
              <a:t>Contact</a:t>
            </a:r>
            <a:endParaRPr lang="tr-TR" sz="1600" dirty="0">
              <a:solidFill>
                <a:srgbClr val="012855"/>
              </a:solidFill>
              <a:latin typeface="Helvetica" pitchFamily="2" charset="0"/>
            </a:endParaRPr>
          </a:p>
          <a:p>
            <a:pPr>
              <a:spcBef>
                <a:spcPts val="1200"/>
              </a:spcBef>
            </a:pPr>
            <a:r>
              <a:rPr lang="tr-TR" b="1" dirty="0" err="1">
                <a:solidFill>
                  <a:srgbClr val="012855"/>
                </a:solidFill>
                <a:latin typeface="Helvetica" pitchFamily="2" charset="0"/>
              </a:rPr>
              <a:t>benli@itu.edu.tr</a:t>
            </a:r>
            <a:endParaRPr lang="tr-TR" b="1" dirty="0">
              <a:solidFill>
                <a:srgbClr val="012855"/>
              </a:solidFill>
              <a:latin typeface="Helvetica" pitchFamily="2" charset="0"/>
            </a:endParaRPr>
          </a:p>
          <a:p>
            <a:endParaRPr lang="tr-TR" sz="4800" b="1" dirty="0">
              <a:solidFill>
                <a:srgbClr val="012855"/>
              </a:solidFill>
              <a:latin typeface="Helvetica" pitchFamily="2" charset="0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E6A8A9F-8EE3-0A8E-A6D4-55A941C78445}"/>
              </a:ext>
            </a:extLst>
          </p:cNvPr>
          <p:cNvSpPr txBox="1"/>
          <p:nvPr/>
        </p:nvSpPr>
        <p:spPr>
          <a:xfrm>
            <a:off x="4017017" y="5462284"/>
            <a:ext cx="4157965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tr-TR" sz="2000" dirty="0">
                <a:solidFill>
                  <a:srgbClr val="012855"/>
                </a:solidFill>
                <a:latin typeface="Helvetica Light" panose="020B0403020202020204" pitchFamily="34" charset="0"/>
              </a:rPr>
              <a:t>26/09/2025</a:t>
            </a:r>
          </a:p>
          <a:p>
            <a:pPr algn="ctr"/>
            <a:r>
              <a:rPr lang="tr-TR" sz="2000" dirty="0">
                <a:solidFill>
                  <a:srgbClr val="012855"/>
                </a:solidFill>
                <a:latin typeface="Helvetica Light" panose="020B0403020202020204" pitchFamily="34" charset="0"/>
              </a:rPr>
              <a:t>Eurogia2030 Spring Call </a:t>
            </a:r>
          </a:p>
          <a:p>
            <a:pPr algn="ctr"/>
            <a:r>
              <a:rPr lang="tr-TR" sz="2000" dirty="0">
                <a:solidFill>
                  <a:srgbClr val="012855"/>
                </a:solidFill>
                <a:latin typeface="Helvetica Light" panose="020B0403020202020204" pitchFamily="34" charset="0"/>
              </a:rPr>
              <a:t>Sabancı Center, </a:t>
            </a:r>
            <a:r>
              <a:rPr lang="tr-TR" sz="2000" dirty="0" err="1">
                <a:solidFill>
                  <a:srgbClr val="012855"/>
                </a:solidFill>
                <a:latin typeface="Helvetica Light" panose="020B0403020202020204" pitchFamily="34" charset="0"/>
              </a:rPr>
              <a:t>Istanbul</a:t>
            </a:r>
            <a:endParaRPr lang="tr-TR" sz="2000" dirty="0">
              <a:solidFill>
                <a:srgbClr val="012855"/>
              </a:solidFill>
              <a:latin typeface="Helvetica Light" panose="020B0403020202020204" pitchFamily="34" charset="0"/>
            </a:endParaRPr>
          </a:p>
          <a:p>
            <a:pPr algn="ctr"/>
            <a:endParaRPr lang="tr-TR" sz="2000" dirty="0">
              <a:solidFill>
                <a:srgbClr val="012855"/>
              </a:solidFill>
              <a:latin typeface="Helvetica Light" panose="020B0403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907171-08C1-49BC-9F74-FCEEAD0F82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856" y="5823136"/>
            <a:ext cx="1914144" cy="601736"/>
          </a:xfrm>
          <a:prstGeom prst="rect">
            <a:avLst/>
          </a:prstGeom>
          <a:gradFill>
            <a:gsLst>
              <a:gs pos="14000">
                <a:schemeClr val="accent1">
                  <a:lumMod val="5000"/>
                  <a:lumOff val="95000"/>
                  <a:alpha val="62735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427F04-79FF-BD06-8DC1-6DE4B13B84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7824" y="6463757"/>
            <a:ext cx="5983224" cy="394243"/>
          </a:xfrm>
          <a:prstGeom prst="rect">
            <a:avLst/>
          </a:prstGeom>
        </p:spPr>
      </p:pic>
      <p:pic>
        <p:nvPicPr>
          <p:cNvPr id="1026" name="Picture 2" descr="amblemimiz">
            <a:extLst>
              <a:ext uri="{FF2B5EF4-FFF2-40B4-BE49-F238E27FC236}">
                <a16:creationId xmlns:a16="http://schemas.microsoft.com/office/drawing/2014/main" id="{B149DCC9-6D3E-C870-1EA3-F5E4D76B7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12" y="299319"/>
            <a:ext cx="785421" cy="78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ölüm Tanıtımı">
            <a:extLst>
              <a:ext uri="{FF2B5EF4-FFF2-40B4-BE49-F238E27FC236}">
                <a16:creationId xmlns:a16="http://schemas.microsoft.com/office/drawing/2014/main" id="{0354AE4C-9F18-7FC5-9CAB-7A5D49B43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5389" y="156738"/>
            <a:ext cx="769712" cy="107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456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6522129-3A3B-9752-BF80-D5855E942B89}"/>
              </a:ext>
            </a:extLst>
          </p:cNvPr>
          <p:cNvSpPr txBox="1"/>
          <p:nvPr/>
        </p:nvSpPr>
        <p:spPr>
          <a:xfrm>
            <a:off x="7867521" y="462744"/>
            <a:ext cx="3214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err="1">
                <a:solidFill>
                  <a:schemeClr val="bg1"/>
                </a:solidFill>
                <a:latin typeface="Helvetica" pitchFamily="2" charset="0"/>
              </a:rPr>
              <a:t>Why</a:t>
            </a:r>
            <a:r>
              <a:rPr lang="tr-TR" sz="280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Helvetica" pitchFamily="2" charset="0"/>
              </a:rPr>
              <a:t>This</a:t>
            </a:r>
            <a:r>
              <a:rPr lang="tr-TR" sz="2800" dirty="0">
                <a:solidFill>
                  <a:schemeClr val="bg1"/>
                </a:solidFill>
                <a:latin typeface="Helvetica" pitchFamily="2" charset="0"/>
              </a:rPr>
              <a:t> Project?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703CCB2-0E35-8991-9D71-89519EFF94A8}"/>
              </a:ext>
            </a:extLst>
          </p:cNvPr>
          <p:cNvSpPr txBox="1"/>
          <p:nvPr/>
        </p:nvSpPr>
        <p:spPr>
          <a:xfrm>
            <a:off x="844019" y="1537419"/>
            <a:ext cx="10503962" cy="194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b="0" dirty="0" err="1">
                <a:latin typeface="Helvetica" pitchFamily="2" charset="0"/>
              </a:rPr>
              <a:t>Fossil-free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energy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systems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require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reliable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thermal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energy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storage</a:t>
            </a:r>
            <a:r>
              <a:rPr lang="tr-TR" b="0" dirty="0">
                <a:latin typeface="Helvetica" pitchFamily="2" charset="0"/>
              </a:rPr>
              <a:t> (TES) </a:t>
            </a:r>
            <a:r>
              <a:rPr lang="tr-TR" b="0" dirty="0" err="1">
                <a:latin typeface="Helvetica" pitchFamily="2" charset="0"/>
              </a:rPr>
              <a:t>solutions</a:t>
            </a:r>
            <a:endParaRPr lang="tr-TR" b="0" dirty="0">
              <a:latin typeface="Helvetica" pitchFamily="2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b="0" dirty="0" err="1">
                <a:latin typeface="Helvetica" pitchFamily="2" charset="0"/>
              </a:rPr>
              <a:t>Conventional</a:t>
            </a:r>
            <a:r>
              <a:rPr lang="tr-TR" b="0" dirty="0">
                <a:latin typeface="Helvetica" pitchFamily="2" charset="0"/>
              </a:rPr>
              <a:t> TES </a:t>
            </a:r>
            <a:r>
              <a:rPr lang="tr-TR" b="0" dirty="0" err="1">
                <a:latin typeface="Helvetica" pitchFamily="2" charset="0"/>
              </a:rPr>
              <a:t>materials</a:t>
            </a:r>
            <a:r>
              <a:rPr lang="tr-TR" b="0" dirty="0">
                <a:latin typeface="Helvetica" pitchFamily="2" charset="0"/>
              </a:rPr>
              <a:t> (</a:t>
            </a:r>
            <a:r>
              <a:rPr lang="tr-TR" b="0" dirty="0" err="1">
                <a:latin typeface="Helvetica" pitchFamily="2" charset="0"/>
              </a:rPr>
              <a:t>salts</a:t>
            </a:r>
            <a:r>
              <a:rPr lang="tr-TR" b="0" dirty="0">
                <a:latin typeface="Helvetica" pitchFamily="2" charset="0"/>
              </a:rPr>
              <a:t>, </a:t>
            </a:r>
            <a:r>
              <a:rPr lang="tr-TR" b="0" dirty="0" err="1">
                <a:latin typeface="Helvetica" pitchFamily="2" charset="0"/>
              </a:rPr>
              <a:t>paraffins</a:t>
            </a:r>
            <a:r>
              <a:rPr lang="tr-TR" b="0" dirty="0">
                <a:latin typeface="Helvetica" pitchFamily="2" charset="0"/>
              </a:rPr>
              <a:t>) </a:t>
            </a:r>
            <a:r>
              <a:rPr lang="tr-TR" b="0" dirty="0" err="1">
                <a:latin typeface="Helvetica" pitchFamily="2" charset="0"/>
              </a:rPr>
              <a:t>are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expensive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or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environmentally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harmful</a:t>
            </a:r>
            <a:endParaRPr lang="tr-TR" b="0" dirty="0">
              <a:latin typeface="Helvetica" pitchFamily="2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b="0" dirty="0" err="1">
                <a:latin typeface="Helvetica" pitchFamily="2" charset="0"/>
              </a:rPr>
              <a:t>End</a:t>
            </a:r>
            <a:r>
              <a:rPr lang="tr-TR" b="0" dirty="0">
                <a:latin typeface="Helvetica" pitchFamily="2" charset="0"/>
              </a:rPr>
              <a:t>-of-life EV </a:t>
            </a:r>
            <a:r>
              <a:rPr lang="tr-TR" b="0" dirty="0" err="1">
                <a:latin typeface="Helvetica" pitchFamily="2" charset="0"/>
              </a:rPr>
              <a:t>batteries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are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growing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globally</a:t>
            </a:r>
            <a:r>
              <a:rPr lang="tr-TR" b="0" dirty="0">
                <a:latin typeface="Helvetica" pitchFamily="2" charset="0"/>
              </a:rPr>
              <a:t> — </a:t>
            </a:r>
            <a:r>
              <a:rPr lang="tr-TR" b="0" dirty="0" err="1">
                <a:latin typeface="Helvetica" pitchFamily="2" charset="0"/>
              </a:rPr>
              <a:t>containing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valuable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critical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metals</a:t>
            </a:r>
            <a:endParaRPr lang="tr-TR" b="0" dirty="0">
              <a:latin typeface="Helvetica" pitchFamily="2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b="0" dirty="0">
                <a:latin typeface="Helvetica" pitchFamily="2" charset="0"/>
              </a:rPr>
              <a:t>Natural </a:t>
            </a:r>
            <a:r>
              <a:rPr lang="tr-TR" b="0" dirty="0" err="1">
                <a:latin typeface="Helvetica" pitchFamily="2" charset="0"/>
              </a:rPr>
              <a:t>nanoclays</a:t>
            </a:r>
            <a:r>
              <a:rPr lang="tr-TR" b="0" dirty="0">
                <a:latin typeface="Helvetica" pitchFamily="2" charset="0"/>
              </a:rPr>
              <a:t> in Türkiye </a:t>
            </a:r>
            <a:r>
              <a:rPr lang="tr-TR" b="0" dirty="0" err="1">
                <a:latin typeface="Helvetica" pitchFamily="2" charset="0"/>
              </a:rPr>
              <a:t>are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underutilized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despite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their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energy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storage</a:t>
            </a:r>
            <a:r>
              <a:rPr lang="tr-TR" b="0" dirty="0">
                <a:latin typeface="Helvetica" pitchFamily="2" charset="0"/>
              </a:rPr>
              <a:t> </a:t>
            </a:r>
            <a:r>
              <a:rPr lang="tr-TR" b="0" dirty="0" err="1">
                <a:latin typeface="Helvetica" pitchFamily="2" charset="0"/>
              </a:rPr>
              <a:t>potential</a:t>
            </a:r>
            <a:endParaRPr lang="tr-TR" b="0" dirty="0">
              <a:latin typeface="Helvetica" pitchFamily="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19A92BB-CE82-CCC5-8891-75BD79BBA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619" y="4033895"/>
            <a:ext cx="5929744" cy="27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4C0839-9F49-9EA3-E105-7C95BA25E9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019" y="4083396"/>
            <a:ext cx="4685607" cy="262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7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2D37C5-F7CA-E890-42E5-D0B328C09DF9}"/>
              </a:ext>
            </a:extLst>
          </p:cNvPr>
          <p:cNvSpPr txBox="1"/>
          <p:nvPr/>
        </p:nvSpPr>
        <p:spPr>
          <a:xfrm>
            <a:off x="133000" y="1428832"/>
            <a:ext cx="5187145" cy="5640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TR" b="1" i="0" u="none" strike="noStrike" dirty="0">
                <a:solidFill>
                  <a:srgbClr val="000000"/>
                </a:solidFill>
                <a:effectLst/>
              </a:rPr>
              <a:t>🔥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What is Thermal Energy Storage (TES)?</a:t>
            </a:r>
          </a:p>
          <a:p>
            <a:pPr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Thermal Energy Storage (TES)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is a method of storing thermal (heat) energy for later use. </a:t>
            </a:r>
          </a:p>
          <a:p>
            <a:pPr algn="l">
              <a:buNone/>
            </a:pPr>
            <a:endParaRPr lang="en-US" sz="900" dirty="0">
              <a:solidFill>
                <a:srgbClr val="000000"/>
              </a:solidFill>
            </a:endParaRPr>
          </a:p>
          <a:p>
            <a:pPr algn="l"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Instead of storing electricity, TES systems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store heat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that can be used later for: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Heating buildings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Industrial processes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Solar energy storage (e.g., CSP – Concentrated Solar Power)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Reducing peak energy demand</a:t>
            </a:r>
          </a:p>
          <a:p>
            <a:pPr algn="l">
              <a:buNone/>
            </a:pPr>
            <a:endParaRPr lang="en-US" sz="900" b="1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Main TES methods: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spcAft>
                <a:spcPts val="300"/>
              </a:spcAft>
              <a:buFont typeface="+mj-lt"/>
              <a:buAutoNum type="arabicPeriod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Sensible heat storage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– storing heat by raising temperature (e.g., water, rock, concrete)</a:t>
            </a:r>
          </a:p>
          <a:p>
            <a:pPr algn="l">
              <a:spcAft>
                <a:spcPts val="300"/>
              </a:spcAft>
              <a:buFont typeface="+mj-lt"/>
              <a:buAutoNum type="arabicPeriod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Latent heat storage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– using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phase change materials (PCMs)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like paraffin, salts</a:t>
            </a:r>
          </a:p>
          <a:p>
            <a:pPr algn="l">
              <a:spcAft>
                <a:spcPts val="300"/>
              </a:spcAft>
              <a:buFont typeface="+mj-lt"/>
              <a:buAutoNum type="arabicPeriod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Thermochemical storage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– storing energy in chemical bonds (reversible reactions)</a:t>
            </a:r>
          </a:p>
          <a:p>
            <a:pPr algn="l"/>
            <a:endParaRPr lang="en-US" sz="1100" dirty="0"/>
          </a:p>
          <a:p>
            <a:pPr algn="l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FAB3BF-4512-7725-C2D4-34D859DD14D4}"/>
              </a:ext>
            </a:extLst>
          </p:cNvPr>
          <p:cNvSpPr txBox="1"/>
          <p:nvPr/>
        </p:nvSpPr>
        <p:spPr>
          <a:xfrm>
            <a:off x="5475307" y="1196076"/>
            <a:ext cx="6716693" cy="5701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TR" b="1" i="0" u="none" strike="noStrike" dirty="0">
                <a:solidFill>
                  <a:srgbClr val="000000"/>
                </a:solidFill>
                <a:effectLst/>
              </a:rPr>
              <a:t>🧱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Why Are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Nanoclays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 Needed in TES?</a:t>
            </a:r>
          </a:p>
          <a:p>
            <a:pPr algn="l">
              <a:spcAft>
                <a:spcPts val="300"/>
              </a:spcAft>
              <a:buNone/>
            </a:pP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Nanoclays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 like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montmorillonite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halloysite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 and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bentonite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 are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layered silicate minerals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with nanoscale structures that offer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unique advantages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for TES materials:</a:t>
            </a:r>
          </a:p>
          <a:p>
            <a:pPr algn="l">
              <a:spcAft>
                <a:spcPts val="300"/>
              </a:spcAft>
              <a:buNone/>
            </a:pPr>
            <a:r>
              <a:rPr lang="en-TR" b="1" i="0" u="none" strike="noStrike" dirty="0">
                <a:solidFill>
                  <a:srgbClr val="000000"/>
                </a:solidFill>
                <a:effectLst/>
              </a:rPr>
              <a:t>✅ 1.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Improved Thermal Conductivity</a:t>
            </a:r>
          </a:p>
          <a:p>
            <a:pPr>
              <a:spcAft>
                <a:spcPts val="300"/>
              </a:spcAft>
              <a:buNone/>
            </a:pPr>
            <a:r>
              <a:rPr lang="en-US" dirty="0"/>
              <a:t>TES materials (like PCMs) often suffer from </a:t>
            </a:r>
            <a:r>
              <a:rPr lang="en-US" b="1" dirty="0"/>
              <a:t>low heat transfer rates</a:t>
            </a:r>
            <a:r>
              <a:rPr lang="en-US" dirty="0"/>
              <a:t>. </a:t>
            </a:r>
            <a:r>
              <a:rPr lang="en-US" dirty="0" err="1"/>
              <a:t>Nanoclays</a:t>
            </a:r>
            <a:r>
              <a:rPr lang="en-US" dirty="0"/>
              <a:t> improve </a:t>
            </a:r>
            <a:r>
              <a:rPr lang="en-US" b="1" dirty="0"/>
              <a:t>thermal conductivity</a:t>
            </a:r>
            <a:r>
              <a:rPr lang="en-US" dirty="0"/>
              <a:t>, helping heat move faster and more evenly.</a:t>
            </a:r>
          </a:p>
          <a:p>
            <a:pPr algn="l">
              <a:spcAft>
                <a:spcPts val="300"/>
              </a:spcAft>
              <a:buNone/>
            </a:pPr>
            <a:r>
              <a:rPr lang="en-TR" b="1" i="0" u="none" strike="noStrike" dirty="0">
                <a:solidFill>
                  <a:srgbClr val="000000"/>
                </a:solidFill>
                <a:effectLst/>
              </a:rPr>
              <a:t>✅ 2.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Stabilization of PCMs</a:t>
            </a:r>
          </a:p>
          <a:p>
            <a:pPr>
              <a:spcAft>
                <a:spcPts val="300"/>
              </a:spcAft>
              <a:buNone/>
            </a:pPr>
            <a:r>
              <a:rPr lang="en-US" dirty="0"/>
              <a:t>PCMs like paraffin melt and solidify, but they may leak or degrade. </a:t>
            </a:r>
            <a:r>
              <a:rPr lang="en-US" dirty="0" err="1"/>
              <a:t>Nanoclays</a:t>
            </a:r>
            <a:r>
              <a:rPr lang="en-US" dirty="0"/>
              <a:t> </a:t>
            </a:r>
            <a:r>
              <a:rPr lang="en-US" b="1" dirty="0"/>
              <a:t>encapsulate</a:t>
            </a:r>
            <a:r>
              <a:rPr lang="en-US" dirty="0"/>
              <a:t> or </a:t>
            </a:r>
            <a:r>
              <a:rPr lang="en-US" b="1" dirty="0"/>
              <a:t>support</a:t>
            </a:r>
            <a:r>
              <a:rPr lang="en-US" dirty="0"/>
              <a:t> these materials, making them more </a:t>
            </a:r>
            <a:r>
              <a:rPr lang="en-US" b="1" dirty="0"/>
              <a:t>stable, reusable</a:t>
            </a:r>
            <a:r>
              <a:rPr lang="en-US" dirty="0"/>
              <a:t>, and </a:t>
            </a:r>
            <a:r>
              <a:rPr lang="en-US" b="1" dirty="0"/>
              <a:t>leak-proof</a:t>
            </a:r>
            <a:r>
              <a:rPr lang="en-US" dirty="0"/>
              <a:t>.</a:t>
            </a:r>
          </a:p>
          <a:p>
            <a:pPr algn="l">
              <a:spcAft>
                <a:spcPts val="300"/>
              </a:spcAft>
              <a:buNone/>
            </a:pPr>
            <a:r>
              <a:rPr lang="en-TR" b="1" i="0" u="none" strike="noStrike" dirty="0">
                <a:solidFill>
                  <a:srgbClr val="000000"/>
                </a:solidFill>
                <a:effectLst/>
              </a:rPr>
              <a:t>✅ 3.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Mechanical Strength</a:t>
            </a:r>
          </a:p>
          <a:p>
            <a:pPr>
              <a:spcAft>
                <a:spcPts val="300"/>
              </a:spcAft>
              <a:buNone/>
            </a:pPr>
            <a:r>
              <a:rPr lang="en-US" dirty="0"/>
              <a:t>TES composites often face mechanical stress. </a:t>
            </a:r>
            <a:r>
              <a:rPr lang="en-US" dirty="0" err="1"/>
              <a:t>Nanoclays</a:t>
            </a:r>
            <a:r>
              <a:rPr lang="en-US" dirty="0"/>
              <a:t> add </a:t>
            </a:r>
            <a:r>
              <a:rPr lang="en-US" b="1" dirty="0"/>
              <a:t>mechanical durability</a:t>
            </a:r>
            <a:r>
              <a:rPr lang="en-US" dirty="0"/>
              <a:t> and </a:t>
            </a:r>
            <a:r>
              <a:rPr lang="en-US" b="1" dirty="0"/>
              <a:t>resistance to thermal cycling.</a:t>
            </a:r>
            <a:endParaRPr lang="en-US" dirty="0"/>
          </a:p>
          <a:p>
            <a:pPr algn="l">
              <a:spcAft>
                <a:spcPts val="300"/>
              </a:spcAft>
              <a:buNone/>
            </a:pPr>
            <a:r>
              <a:rPr lang="en-TR" b="1" i="0" u="none" strike="noStrike" dirty="0">
                <a:solidFill>
                  <a:srgbClr val="000000"/>
                </a:solidFill>
                <a:effectLst/>
              </a:rPr>
              <a:t>✅ 4.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Eco-friendly and Abundant</a:t>
            </a:r>
          </a:p>
          <a:p>
            <a:pPr>
              <a:spcAft>
                <a:spcPts val="300"/>
              </a:spcAft>
              <a:buNone/>
            </a:pPr>
            <a:r>
              <a:rPr lang="en-US" dirty="0" err="1"/>
              <a:t>Nanoclays</a:t>
            </a:r>
            <a:r>
              <a:rPr lang="en-US" dirty="0"/>
              <a:t> are </a:t>
            </a:r>
            <a:r>
              <a:rPr lang="en-US" b="1" dirty="0"/>
              <a:t>natural, non-toxic, and widely available</a:t>
            </a:r>
            <a:r>
              <a:rPr lang="en-US" dirty="0"/>
              <a:t> — especially in countries like Türkiye. This makes TES solutions more </a:t>
            </a:r>
            <a:r>
              <a:rPr lang="en-US" b="1" dirty="0"/>
              <a:t>sustainable</a:t>
            </a:r>
            <a:r>
              <a:rPr lang="en-US" dirty="0"/>
              <a:t> and </a:t>
            </a:r>
            <a:r>
              <a:rPr lang="en-US" b="1" dirty="0"/>
              <a:t>affordable.</a:t>
            </a:r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702348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687B6D56-038E-4874-C369-7986AA3D2CFB}"/>
              </a:ext>
            </a:extLst>
          </p:cNvPr>
          <p:cNvSpPr txBox="1"/>
          <p:nvPr/>
        </p:nvSpPr>
        <p:spPr>
          <a:xfrm>
            <a:off x="7867521" y="462744"/>
            <a:ext cx="21836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err="1">
                <a:solidFill>
                  <a:schemeClr val="bg1"/>
                </a:solidFill>
                <a:latin typeface="Helvetica" pitchFamily="2" charset="0"/>
              </a:rPr>
              <a:t>Our</a:t>
            </a:r>
            <a:r>
              <a:rPr lang="tr-TR" sz="2800" dirty="0">
                <a:solidFill>
                  <a:schemeClr val="bg1"/>
                </a:solidFill>
                <a:latin typeface="Helvetica" pitchFamily="2" charset="0"/>
              </a:rPr>
              <a:t> Solution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731148-637C-EDB1-A96A-D715F1EC75FB}"/>
              </a:ext>
            </a:extLst>
          </p:cNvPr>
          <p:cNvSpPr txBox="1"/>
          <p:nvPr/>
        </p:nvSpPr>
        <p:spPr>
          <a:xfrm>
            <a:off x="2784763" y="426257"/>
            <a:ext cx="37822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ReMinergy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-TES Concept</a:t>
            </a:r>
            <a:endParaRPr lang="en-TR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F5C310-8C00-82C6-8A97-D0EA50E8B5A8}"/>
              </a:ext>
            </a:extLst>
          </p:cNvPr>
          <p:cNvSpPr txBox="1"/>
          <p:nvPr/>
        </p:nvSpPr>
        <p:spPr>
          <a:xfrm>
            <a:off x="6096000" y="1419425"/>
            <a:ext cx="6096000" cy="4510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000" dirty="0">
                <a:latin typeface="Helvetica" pitchFamily="2" charset="0"/>
              </a:rPr>
              <a:t>Recovery of Li, Co, Ni from spent EV batteries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000" dirty="0">
                <a:latin typeface="Helvetica" pitchFamily="2" charset="0"/>
              </a:rPr>
              <a:t>Combination with montmorillonite, halloysite and bentonite clays </a:t>
            </a:r>
            <a:r>
              <a:rPr lang="tr-TR" sz="2000" dirty="0" err="1">
                <a:solidFill>
                  <a:srgbClr val="022756"/>
                </a:solidFill>
                <a:latin typeface="Helvetica" pitchFamily="2" charset="0"/>
              </a:rPr>
              <a:t>via</a:t>
            </a:r>
            <a:r>
              <a:rPr lang="tr-TR" sz="2000" dirty="0">
                <a:solidFill>
                  <a:srgbClr val="022756"/>
                </a:solidFill>
                <a:latin typeface="Helvetica" pitchFamily="2" charset="0"/>
              </a:rPr>
              <a:t> </a:t>
            </a:r>
            <a:r>
              <a:rPr lang="tr-TR" sz="2000" dirty="0" err="1">
                <a:solidFill>
                  <a:srgbClr val="022756"/>
                </a:solidFill>
                <a:latin typeface="Helvetica" pitchFamily="2" charset="0"/>
              </a:rPr>
              <a:t>intercalation</a:t>
            </a:r>
            <a:r>
              <a:rPr lang="tr-TR" sz="2000" dirty="0">
                <a:solidFill>
                  <a:srgbClr val="022756"/>
                </a:solidFill>
                <a:latin typeface="Helvetica" pitchFamily="2" charset="0"/>
              </a:rPr>
              <a:t> &amp; </a:t>
            </a:r>
            <a:r>
              <a:rPr lang="tr-TR" sz="2000" dirty="0" err="1">
                <a:solidFill>
                  <a:srgbClr val="022756"/>
                </a:solidFill>
                <a:latin typeface="Helvetica" pitchFamily="2" charset="0"/>
              </a:rPr>
              <a:t>composite</a:t>
            </a:r>
            <a:r>
              <a:rPr lang="tr-TR" sz="2000" dirty="0">
                <a:solidFill>
                  <a:srgbClr val="022756"/>
                </a:solidFill>
                <a:latin typeface="Helvetica" pitchFamily="2" charset="0"/>
              </a:rPr>
              <a:t> </a:t>
            </a:r>
            <a:r>
              <a:rPr lang="tr-TR" sz="2000" dirty="0" err="1">
                <a:solidFill>
                  <a:srgbClr val="022756"/>
                </a:solidFill>
                <a:latin typeface="Helvetica" pitchFamily="2" charset="0"/>
              </a:rPr>
              <a:t>casting</a:t>
            </a:r>
            <a:endParaRPr lang="tr-TR" sz="2000" dirty="0">
              <a:solidFill>
                <a:srgbClr val="022756"/>
              </a:solidFill>
              <a:latin typeface="Helvetica" pitchFamily="2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000" dirty="0">
                <a:latin typeface="Helvetica" pitchFamily="2" charset="0"/>
              </a:rPr>
              <a:t>Development of </a:t>
            </a:r>
            <a:r>
              <a:rPr lang="en-US" sz="2000" dirty="0" err="1">
                <a:latin typeface="Helvetica" pitchFamily="2" charset="0"/>
              </a:rPr>
              <a:t>nanoclay</a:t>
            </a:r>
            <a:r>
              <a:rPr lang="en-US" sz="2000" dirty="0">
                <a:latin typeface="Helvetica" pitchFamily="2" charset="0"/>
              </a:rPr>
              <a:t>-metal hybrid materials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000" dirty="0">
                <a:latin typeface="Helvetica" pitchFamily="2" charset="0"/>
              </a:rPr>
              <a:t>Integration into sensible or latent thermal energy storage systems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tr-TR" sz="2000" dirty="0">
                <a:solidFill>
                  <a:srgbClr val="022756"/>
                </a:solidFill>
                <a:latin typeface="Helvetica" pitchFamily="2" charset="0"/>
              </a:rPr>
              <a:t>→ </a:t>
            </a:r>
            <a:r>
              <a:rPr lang="tr-TR" sz="2000" dirty="0" err="1">
                <a:solidFill>
                  <a:srgbClr val="022756"/>
                </a:solidFill>
                <a:latin typeface="Helvetica" pitchFamily="2" charset="0"/>
              </a:rPr>
              <a:t>Thermal</a:t>
            </a:r>
            <a:r>
              <a:rPr lang="tr-TR" sz="2000" dirty="0">
                <a:solidFill>
                  <a:srgbClr val="022756"/>
                </a:solidFill>
                <a:latin typeface="Helvetica" pitchFamily="2" charset="0"/>
              </a:rPr>
              <a:t> </a:t>
            </a:r>
            <a:r>
              <a:rPr lang="tr-TR" sz="2000" dirty="0" err="1">
                <a:solidFill>
                  <a:srgbClr val="022756"/>
                </a:solidFill>
                <a:latin typeface="Helvetica" pitchFamily="2" charset="0"/>
              </a:rPr>
              <a:t>energy</a:t>
            </a:r>
            <a:r>
              <a:rPr lang="tr-TR" sz="2000" dirty="0">
                <a:solidFill>
                  <a:srgbClr val="022756"/>
                </a:solidFill>
                <a:latin typeface="Helvetica" pitchFamily="2" charset="0"/>
              </a:rPr>
              <a:t> </a:t>
            </a:r>
            <a:r>
              <a:rPr lang="tr-TR" sz="2000" dirty="0" err="1">
                <a:solidFill>
                  <a:srgbClr val="022756"/>
                </a:solidFill>
                <a:latin typeface="Helvetica" pitchFamily="2" charset="0"/>
              </a:rPr>
              <a:t>storage</a:t>
            </a:r>
            <a:r>
              <a:rPr lang="tr-TR" sz="2000" dirty="0">
                <a:solidFill>
                  <a:srgbClr val="022756"/>
                </a:solidFill>
                <a:latin typeface="Helvetica" pitchFamily="2" charset="0"/>
              </a:rPr>
              <a:t>: </a:t>
            </a:r>
            <a:r>
              <a:rPr lang="tr-TR" sz="2000" dirty="0" err="1">
                <a:solidFill>
                  <a:srgbClr val="022756"/>
                </a:solidFill>
                <a:latin typeface="Helvetica" pitchFamily="2" charset="0"/>
              </a:rPr>
              <a:t>Buildings</a:t>
            </a:r>
            <a:r>
              <a:rPr lang="tr-TR" sz="2000" dirty="0">
                <a:solidFill>
                  <a:srgbClr val="022756"/>
                </a:solidFill>
                <a:latin typeface="Helvetica" pitchFamily="2" charset="0"/>
              </a:rPr>
              <a:t>, </a:t>
            </a:r>
            <a:r>
              <a:rPr lang="tr-TR" sz="2000" dirty="0" err="1">
                <a:solidFill>
                  <a:srgbClr val="022756"/>
                </a:solidFill>
                <a:latin typeface="Helvetica" pitchFamily="2" charset="0"/>
              </a:rPr>
              <a:t>industry</a:t>
            </a:r>
            <a:r>
              <a:rPr lang="tr-TR" sz="2000" dirty="0">
                <a:solidFill>
                  <a:srgbClr val="022756"/>
                </a:solidFill>
                <a:latin typeface="Helvetica" pitchFamily="2" charset="0"/>
              </a:rPr>
              <a:t>, </a:t>
            </a:r>
            <a:r>
              <a:rPr lang="tr-TR" sz="2000" dirty="0" err="1">
                <a:solidFill>
                  <a:srgbClr val="022756"/>
                </a:solidFill>
                <a:latin typeface="Helvetica" pitchFamily="2" charset="0"/>
              </a:rPr>
              <a:t>low-carbon</a:t>
            </a:r>
            <a:r>
              <a:rPr lang="tr-TR" sz="2000" dirty="0">
                <a:solidFill>
                  <a:srgbClr val="022756"/>
                </a:solidFill>
                <a:latin typeface="Helvetica" pitchFamily="2" charset="0"/>
              </a:rPr>
              <a:t> </a:t>
            </a:r>
            <a:r>
              <a:rPr lang="tr-TR" sz="2000" dirty="0" err="1">
                <a:solidFill>
                  <a:srgbClr val="022756"/>
                </a:solidFill>
                <a:latin typeface="Helvetica" pitchFamily="2" charset="0"/>
              </a:rPr>
              <a:t>systems</a:t>
            </a:r>
            <a:endParaRPr lang="en-US" sz="2000" dirty="0">
              <a:latin typeface="Helvetica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0F93944-8964-FECD-3567-A8CAEFDA90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82" y="1212161"/>
            <a:ext cx="4876800" cy="32512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2EC1BEE-3D50-8EC2-00B6-45D1D19FCC46}"/>
              </a:ext>
            </a:extLst>
          </p:cNvPr>
          <p:cNvSpPr txBox="1"/>
          <p:nvPr/>
        </p:nvSpPr>
        <p:spPr>
          <a:xfrm>
            <a:off x="554182" y="5929827"/>
            <a:ext cx="11150138" cy="830997"/>
          </a:xfrm>
          <a:prstGeom prst="rect">
            <a:avLst/>
          </a:prstGeom>
          <a:solidFill>
            <a:srgbClr val="90F9BE">
              <a:alpha val="32549"/>
            </a:srgbClr>
          </a:solidFill>
        </p:spPr>
        <p:txBody>
          <a:bodyPr wrap="square">
            <a:spAutoFit/>
          </a:bodyPr>
          <a:lstStyle/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Inspired by ancient clay heating uses, modern </a:t>
            </a:r>
            <a:r>
              <a:rPr lang="en-US" sz="24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nanoclay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hybrids enable efficient and sustainable heat storage from recycled materials.</a:t>
            </a:r>
            <a:endParaRPr lang="en-TR" sz="2400" dirty="0"/>
          </a:p>
        </p:txBody>
      </p:sp>
    </p:spTree>
    <p:extLst>
      <p:ext uri="{BB962C8B-B14F-4D97-AF65-F5344CB8AC3E}">
        <p14:creationId xmlns:p14="http://schemas.microsoft.com/office/powerpoint/2010/main" val="527588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E0326C5-F4C3-0B60-B446-CAD18DD804D3}"/>
              </a:ext>
            </a:extLst>
          </p:cNvPr>
          <p:cNvSpPr txBox="1"/>
          <p:nvPr/>
        </p:nvSpPr>
        <p:spPr>
          <a:xfrm>
            <a:off x="7867521" y="462744"/>
            <a:ext cx="2957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err="1">
                <a:solidFill>
                  <a:schemeClr val="bg1"/>
                </a:solidFill>
                <a:latin typeface="Helvetica" pitchFamily="2" charset="0"/>
              </a:rPr>
              <a:t>Why</a:t>
            </a:r>
            <a:r>
              <a:rPr lang="tr-TR" sz="280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Helvetica" pitchFamily="2" charset="0"/>
              </a:rPr>
              <a:t>It</a:t>
            </a:r>
            <a:r>
              <a:rPr lang="tr-TR" sz="280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Helvetica" pitchFamily="2" charset="0"/>
              </a:rPr>
              <a:t>Matters</a:t>
            </a:r>
            <a:r>
              <a:rPr lang="tr-TR" sz="2800" dirty="0">
                <a:solidFill>
                  <a:schemeClr val="bg1"/>
                </a:solidFill>
                <a:latin typeface="Helvetica" pitchFamily="2" charset="0"/>
              </a:rPr>
              <a:t> ✔️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933C7E-1D1D-51FF-E05C-F2FE7910C2A5}"/>
              </a:ext>
            </a:extLst>
          </p:cNvPr>
          <p:cNvSpPr txBox="1"/>
          <p:nvPr/>
        </p:nvSpPr>
        <p:spPr>
          <a:xfrm>
            <a:off x="224441" y="1525354"/>
            <a:ext cx="5936521" cy="4666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Impact and Added Value</a:t>
            </a:r>
          </a:p>
          <a:p>
            <a:pPr algn="l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 Enhances safety, thermal conductivity, and durability in TES systems</a:t>
            </a:r>
          </a:p>
          <a:p>
            <a:pPr algn="l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 Reduces environmental impact and material costs</a:t>
            </a:r>
          </a:p>
          <a:p>
            <a:pPr algn="l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 Utilizes Türkiye’s rich natural clay reserves</a:t>
            </a:r>
          </a:p>
          <a:p>
            <a:pPr algn="l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 Supports circular economy and local mineral valorization</a:t>
            </a:r>
          </a:p>
          <a:p>
            <a:pPr algn="l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 Contributes to sustainable mining via our mineral processing expertise</a:t>
            </a:r>
          </a:p>
          <a:p>
            <a:pPr algn="l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 Revalorizes abandoned mineral stockpiles through upcycling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29D39DB-FFF3-3353-5B4A-C290747AA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963" y="1525354"/>
            <a:ext cx="6370976" cy="44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41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CD688AB-7DAA-24DD-28CF-44BA483A30B0}"/>
              </a:ext>
            </a:extLst>
          </p:cNvPr>
          <p:cNvSpPr txBox="1"/>
          <p:nvPr/>
        </p:nvSpPr>
        <p:spPr>
          <a:xfrm>
            <a:off x="7867521" y="462744"/>
            <a:ext cx="4221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err="1">
                <a:solidFill>
                  <a:schemeClr val="bg1"/>
                </a:solidFill>
                <a:latin typeface="Helvetica" pitchFamily="2" charset="0"/>
              </a:rPr>
              <a:t>Who</a:t>
            </a:r>
            <a:r>
              <a:rPr lang="tr-TR" sz="280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Helvetica" pitchFamily="2" charset="0"/>
              </a:rPr>
              <a:t>We</a:t>
            </a:r>
            <a:r>
              <a:rPr lang="tr-TR" sz="280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Helvetica" pitchFamily="2" charset="0"/>
              </a:rPr>
              <a:t>Are</a:t>
            </a:r>
            <a:r>
              <a:rPr lang="tr-TR" sz="280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Helvetica" pitchFamily="2" charset="0"/>
              </a:rPr>
              <a:t>Looking</a:t>
            </a:r>
            <a:r>
              <a:rPr lang="tr-TR" sz="280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Helvetica" pitchFamily="2" charset="0"/>
              </a:rPr>
              <a:t>For</a:t>
            </a:r>
            <a:endParaRPr lang="tr-TR" sz="2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371241-BA2D-824B-BA4C-931CB96A7866}"/>
              </a:ext>
            </a:extLst>
          </p:cNvPr>
          <p:cNvSpPr txBox="1"/>
          <p:nvPr/>
        </p:nvSpPr>
        <p:spPr>
          <a:xfrm>
            <a:off x="356760" y="1382512"/>
            <a:ext cx="61996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Call for Collaboration</a:t>
            </a:r>
            <a:endParaRPr lang="en-TR" sz="40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4D7F5B1-F55A-2D1B-5032-407318AA3C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6096000" y="1382511"/>
            <a:ext cx="4265908" cy="488417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9542B0C-C6D1-9487-EF7F-E81222D335CC}"/>
              </a:ext>
            </a:extLst>
          </p:cNvPr>
          <p:cNvSpPr txBox="1"/>
          <p:nvPr/>
        </p:nvSpPr>
        <p:spPr>
          <a:xfrm>
            <a:off x="612791" y="2705500"/>
            <a:ext cx="397106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Closing the Loop: </a:t>
            </a:r>
            <a:r>
              <a:rPr lang="en-US" sz="32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Nanoclay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-Based Thermal Energy Storage from EV Waste</a:t>
            </a:r>
            <a:endParaRPr lang="en-TR" sz="3200" dirty="0"/>
          </a:p>
        </p:txBody>
      </p:sp>
    </p:spTree>
    <p:extLst>
      <p:ext uri="{BB962C8B-B14F-4D97-AF65-F5344CB8AC3E}">
        <p14:creationId xmlns:p14="http://schemas.microsoft.com/office/powerpoint/2010/main" val="3269096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23A664E1-AB5E-E2E6-293A-4414EE25CA8D}"/>
              </a:ext>
            </a:extLst>
          </p:cNvPr>
          <p:cNvSpPr txBox="1"/>
          <p:nvPr/>
        </p:nvSpPr>
        <p:spPr>
          <a:xfrm>
            <a:off x="219456" y="2000672"/>
            <a:ext cx="1197254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We</a:t>
            </a:r>
            <a:r>
              <a:rPr lang="tr-TR" sz="3200" b="1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welcome</a:t>
            </a:r>
            <a:r>
              <a:rPr lang="tr-TR" sz="3200" b="1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collaboration</a:t>
            </a:r>
            <a:r>
              <a:rPr lang="tr-TR" sz="3200" b="1" dirty="0">
                <a:solidFill>
                  <a:srgbClr val="012855"/>
                </a:solidFill>
                <a:latin typeface="Helvetica" pitchFamily="2" charset="0"/>
              </a:rPr>
              <a:t> — </a:t>
            </a:r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thank</a:t>
            </a:r>
            <a:r>
              <a:rPr lang="tr-TR" sz="3200" b="1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you</a:t>
            </a:r>
            <a:r>
              <a:rPr lang="tr-TR" sz="3200" b="1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for</a:t>
            </a:r>
            <a:r>
              <a:rPr lang="tr-TR" sz="3200" b="1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your</a:t>
            </a:r>
            <a:r>
              <a:rPr lang="tr-TR" sz="3200" b="1" dirty="0">
                <a:solidFill>
                  <a:srgbClr val="012855"/>
                </a:solidFill>
                <a:latin typeface="Helvetica" pitchFamily="2" charset="0"/>
              </a:rPr>
              <a:t> </a:t>
            </a:r>
            <a:r>
              <a:rPr lang="tr-TR" sz="3200" b="1" dirty="0" err="1">
                <a:solidFill>
                  <a:srgbClr val="012855"/>
                </a:solidFill>
                <a:latin typeface="Helvetica" pitchFamily="2" charset="0"/>
              </a:rPr>
              <a:t>attention</a:t>
            </a:r>
            <a:r>
              <a:rPr lang="tr-TR" sz="3200" b="1" dirty="0">
                <a:solidFill>
                  <a:srgbClr val="012855"/>
                </a:solidFill>
                <a:latin typeface="Helvetica" pitchFamily="2" charset="0"/>
              </a:rPr>
              <a:t>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43088B5-38E7-C10F-1230-9917608E9160}"/>
              </a:ext>
            </a:extLst>
          </p:cNvPr>
          <p:cNvSpPr txBox="1"/>
          <p:nvPr/>
        </p:nvSpPr>
        <p:spPr>
          <a:xfrm>
            <a:off x="4017016" y="5221626"/>
            <a:ext cx="415796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tr-TR" sz="2000" dirty="0">
                <a:solidFill>
                  <a:srgbClr val="012855"/>
                </a:solidFill>
                <a:latin typeface="Helvetica Light" panose="020B0403020202020204" pitchFamily="34" charset="0"/>
              </a:rPr>
              <a:t>??.??.2024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D9DDA6-9B3C-DFB7-01A1-B9C5B6AAD7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4636" y="2877923"/>
            <a:ext cx="4602727" cy="30684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A26D1C-9F30-57F7-7FE3-AB1294774309}"/>
              </a:ext>
            </a:extLst>
          </p:cNvPr>
          <p:cNvSpPr txBox="1"/>
          <p:nvPr/>
        </p:nvSpPr>
        <p:spPr>
          <a:xfrm>
            <a:off x="1209652" y="6114806"/>
            <a:ext cx="909258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Thermal energy is everywhere — let’s store it sustainably.</a:t>
            </a:r>
            <a:endParaRPr lang="en-TR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4AF6D-BF90-A573-0885-98FEA93056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825" y="6301163"/>
            <a:ext cx="2143147" cy="673726"/>
          </a:xfrm>
          <a:prstGeom prst="rect">
            <a:avLst/>
          </a:prstGeom>
          <a:gradFill>
            <a:gsLst>
              <a:gs pos="14000">
                <a:schemeClr val="accent1">
                  <a:lumMod val="5000"/>
                  <a:lumOff val="95000"/>
                  <a:alpha val="62735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2612198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1701</TotalTime>
  <Words>575</Words>
  <Application>Microsoft Macintosh PowerPoint</Application>
  <PresentationFormat>Widescreen</PresentationFormat>
  <Paragraphs>67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-webkit-standard</vt:lpstr>
      <vt:lpstr>Arial</vt:lpstr>
      <vt:lpstr>Calibri</vt:lpstr>
      <vt:lpstr>Helvetica</vt:lpstr>
      <vt:lpstr>Helvetica Light</vt:lpstr>
      <vt:lpstr>Wingdings</vt:lpstr>
      <vt:lpstr>Office Teması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-</cp:lastModifiedBy>
  <cp:revision>101</cp:revision>
  <dcterms:created xsi:type="dcterms:W3CDTF">2016-12-06T09:19:29Z</dcterms:created>
  <dcterms:modified xsi:type="dcterms:W3CDTF">2025-09-25T11:29:32Z</dcterms:modified>
</cp:coreProperties>
</file>