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" r:id="rId2"/>
    <p:sldId id="572" r:id="rId3"/>
    <p:sldId id="686" r:id="rId4"/>
    <p:sldId id="687" r:id="rId5"/>
    <p:sldId id="840" r:id="rId6"/>
    <p:sldId id="689" r:id="rId7"/>
    <p:sldId id="257" r:id="rId8"/>
    <p:sldId id="691" r:id="rId9"/>
    <p:sldId id="843" r:id="rId10"/>
    <p:sldId id="844" r:id="rId11"/>
    <p:sldId id="469" r:id="rId1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uSina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2027"/>
    <a:srgbClr val="7B7B7B"/>
    <a:srgbClr val="A18A01"/>
    <a:srgbClr val="E6DC0A"/>
    <a:srgbClr val="FFFFFF"/>
    <a:srgbClr val="595959"/>
    <a:srgbClr val="F39C12"/>
    <a:srgbClr val="F8C471"/>
    <a:srgbClr val="BA7609"/>
    <a:srgbClr val="071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76805" autoAdjust="0"/>
  </p:normalViewPr>
  <p:slideViewPr>
    <p:cSldViewPr snapToGrid="0">
      <p:cViewPr varScale="1">
        <p:scale>
          <a:sx n="85" d="100"/>
          <a:sy n="85" d="100"/>
        </p:scale>
        <p:origin x="499" y="6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7" d="100"/>
        <a:sy n="87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90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C24EA-8346-4C8B-943C-AD383301A03D}" type="datetimeFigureOut">
              <a:rPr lang="id-ID" smtClean="0"/>
              <a:pPr/>
              <a:t>24/09/2025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E71F5-2935-4BFA-B369-9FA3FAF5566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5029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D06E5-932C-4F36-8614-8789767FBCD2}" type="datetimeFigureOut">
              <a:rPr lang="id-ID" smtClean="0"/>
              <a:pPr/>
              <a:t>24/09/2025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38DD1-33AA-4996-977A-42B26A155BB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5931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19900" cy="3836988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Vestel is a </a:t>
            </a:r>
            <a:r>
              <a:rPr lang="tr-TR" dirty="0" err="1"/>
              <a:t>part</a:t>
            </a:r>
            <a:r>
              <a:rPr lang="tr-TR" dirty="0"/>
              <a:t> of Zorlu Holding </a:t>
            </a:r>
            <a:r>
              <a:rPr lang="tr-TR" dirty="0" err="1"/>
              <a:t>Company</a:t>
            </a:r>
            <a:r>
              <a:rPr lang="tr-TR" dirty="0"/>
              <a:t>. Zorlu has</a:t>
            </a:r>
            <a:r>
              <a:rPr lang="tr-TR" baseline="0" dirty="0"/>
              <a:t> </a:t>
            </a:r>
            <a:r>
              <a:rPr lang="tr-TR" baseline="0" dirty="0" err="1"/>
              <a:t>different</a:t>
            </a:r>
            <a:r>
              <a:rPr lang="tr-TR" baseline="0" dirty="0"/>
              <a:t> </a:t>
            </a:r>
            <a:r>
              <a:rPr lang="tr-TR" baseline="0" dirty="0" err="1"/>
              <a:t>companies</a:t>
            </a:r>
            <a:r>
              <a:rPr lang="tr-TR" baseline="0" dirty="0"/>
              <a:t> in </a:t>
            </a:r>
            <a:r>
              <a:rPr lang="tr-TR" baseline="0" dirty="0" err="1"/>
              <a:t>different</a:t>
            </a:r>
            <a:r>
              <a:rPr lang="tr-TR" baseline="0" dirty="0"/>
              <a:t> </a:t>
            </a:r>
            <a:r>
              <a:rPr lang="tr-TR" baseline="0" dirty="0" err="1"/>
              <a:t>sectors</a:t>
            </a:r>
            <a:r>
              <a:rPr lang="tr-TR" baseline="0" dirty="0"/>
              <a:t>. </a:t>
            </a:r>
            <a:r>
              <a:rPr lang="tr-TR" baseline="0" dirty="0" err="1"/>
              <a:t>These</a:t>
            </a:r>
            <a:r>
              <a:rPr lang="tr-TR" baseline="0" dirty="0"/>
              <a:t> </a:t>
            </a:r>
            <a:r>
              <a:rPr lang="tr-TR" baseline="0" dirty="0" err="1"/>
              <a:t>are</a:t>
            </a:r>
            <a:r>
              <a:rPr lang="tr-TR" baseline="0" dirty="0"/>
              <a:t>…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C38DD1-33AA-4996-977A-42B26A155BBE}" type="slidenum">
              <a:rPr kumimoji="0" lang="id-ID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d-ID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896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This</a:t>
            </a:r>
            <a:r>
              <a:rPr lang="tr-TR" dirty="0"/>
              <a:t> Picture</a:t>
            </a:r>
            <a:r>
              <a:rPr lang="tr-TR" baseline="0" dirty="0"/>
              <a:t> </a:t>
            </a:r>
            <a:r>
              <a:rPr lang="tr-TR" baseline="0" dirty="0" err="1"/>
              <a:t>shows</a:t>
            </a:r>
            <a:r>
              <a:rPr lang="tr-TR" baseline="0" dirty="0"/>
              <a:t> </a:t>
            </a:r>
            <a:r>
              <a:rPr lang="tr-TR" baseline="0" dirty="0" err="1"/>
              <a:t>the</a:t>
            </a:r>
            <a:r>
              <a:rPr lang="tr-TR" baseline="0" dirty="0"/>
              <a:t> </a:t>
            </a:r>
            <a:r>
              <a:rPr lang="tr-TR" baseline="0" dirty="0" err="1"/>
              <a:t>genaral</a:t>
            </a:r>
            <a:r>
              <a:rPr lang="tr-TR" baseline="0" dirty="0"/>
              <a:t> </a:t>
            </a:r>
            <a:r>
              <a:rPr lang="tr-TR" baseline="0" dirty="0" err="1"/>
              <a:t>layout</a:t>
            </a:r>
            <a:r>
              <a:rPr lang="tr-TR" baseline="0" dirty="0"/>
              <a:t> of </a:t>
            </a:r>
            <a:r>
              <a:rPr lang="tr-TR" baseline="0" dirty="0" err="1"/>
              <a:t>our</a:t>
            </a:r>
            <a:r>
              <a:rPr lang="tr-TR" baseline="0" dirty="0"/>
              <a:t> </a:t>
            </a:r>
            <a:r>
              <a:rPr lang="tr-TR" baseline="0" dirty="0" err="1"/>
              <a:t>plant</a:t>
            </a:r>
            <a:r>
              <a:rPr lang="tr-TR" baseline="0" dirty="0"/>
              <a:t>. </a:t>
            </a:r>
            <a:r>
              <a:rPr lang="tr-TR" baseline="0" dirty="0" err="1"/>
              <a:t>Now</a:t>
            </a:r>
            <a:r>
              <a:rPr lang="tr-TR" baseline="0" dirty="0"/>
              <a:t> </a:t>
            </a:r>
            <a:r>
              <a:rPr lang="tr-TR" baseline="0" dirty="0" err="1"/>
              <a:t>we</a:t>
            </a:r>
            <a:r>
              <a:rPr lang="tr-TR" baseline="0" dirty="0"/>
              <a:t> </a:t>
            </a:r>
            <a:r>
              <a:rPr lang="tr-TR" baseline="0" dirty="0" err="1"/>
              <a:t>are</a:t>
            </a:r>
            <a:r>
              <a:rPr lang="tr-TR" baseline="0" dirty="0"/>
              <a:t> here in Refrigerator-1, </a:t>
            </a:r>
            <a:r>
              <a:rPr lang="tr-TR" baseline="0" dirty="0" err="1"/>
              <a:t>Just</a:t>
            </a:r>
            <a:r>
              <a:rPr lang="tr-TR" baseline="0" dirty="0"/>
              <a:t> beside on </a:t>
            </a:r>
            <a:r>
              <a:rPr lang="tr-TR" baseline="0" dirty="0" err="1"/>
              <a:t>the</a:t>
            </a:r>
            <a:r>
              <a:rPr lang="tr-TR" baseline="0" dirty="0"/>
              <a:t> </a:t>
            </a:r>
            <a:r>
              <a:rPr lang="tr-TR" baseline="0" dirty="0" err="1"/>
              <a:t>left</a:t>
            </a:r>
            <a:r>
              <a:rPr lang="tr-TR" baseline="0" dirty="0"/>
              <a:t> refrigerator-2, at </a:t>
            </a:r>
            <a:r>
              <a:rPr lang="tr-TR" baseline="0" dirty="0" err="1"/>
              <a:t>the</a:t>
            </a:r>
            <a:r>
              <a:rPr lang="tr-TR" baseline="0" dirty="0"/>
              <a:t> </a:t>
            </a:r>
            <a:r>
              <a:rPr lang="tr-TR" baseline="0" dirty="0" err="1"/>
              <a:t>rear</a:t>
            </a:r>
            <a:r>
              <a:rPr lang="tr-TR" baseline="0" dirty="0"/>
              <a:t> </a:t>
            </a:r>
            <a:r>
              <a:rPr lang="tr-TR" baseline="0" dirty="0" err="1"/>
              <a:t>washing</a:t>
            </a:r>
            <a:r>
              <a:rPr lang="tr-TR" baseline="0" dirty="0"/>
              <a:t> </a:t>
            </a:r>
            <a:r>
              <a:rPr lang="tr-TR" baseline="0" dirty="0" err="1"/>
              <a:t>machine</a:t>
            </a:r>
            <a:r>
              <a:rPr lang="tr-TR" baseline="0" dirty="0"/>
              <a:t>, on </a:t>
            </a:r>
            <a:r>
              <a:rPr lang="tr-TR" baseline="0" dirty="0" err="1"/>
              <a:t>the</a:t>
            </a:r>
            <a:r>
              <a:rPr lang="tr-TR" baseline="0" dirty="0"/>
              <a:t> </a:t>
            </a:r>
            <a:r>
              <a:rPr lang="tr-TR" baseline="0" dirty="0" err="1"/>
              <a:t>left</a:t>
            </a:r>
            <a:r>
              <a:rPr lang="tr-TR" baseline="0" dirty="0"/>
              <a:t> </a:t>
            </a:r>
            <a:r>
              <a:rPr lang="tr-TR" baseline="0" dirty="0" err="1"/>
              <a:t>air</a:t>
            </a:r>
            <a:r>
              <a:rPr lang="tr-TR" baseline="0" dirty="0"/>
              <a:t> </a:t>
            </a:r>
            <a:r>
              <a:rPr lang="tr-TR" baseline="0" dirty="0" err="1"/>
              <a:t>conditioner</a:t>
            </a:r>
            <a:r>
              <a:rPr lang="tr-TR" baseline="0" dirty="0"/>
              <a:t>, </a:t>
            </a:r>
            <a:r>
              <a:rPr lang="tr-TR" baseline="0" dirty="0" err="1"/>
              <a:t>water</a:t>
            </a:r>
            <a:r>
              <a:rPr lang="tr-TR" baseline="0" dirty="0"/>
              <a:t> </a:t>
            </a:r>
            <a:r>
              <a:rPr lang="tr-TR" baseline="0" dirty="0" err="1"/>
              <a:t>heater</a:t>
            </a:r>
            <a:r>
              <a:rPr lang="tr-TR" baseline="0" dirty="0"/>
              <a:t>, </a:t>
            </a:r>
            <a:r>
              <a:rPr lang="tr-TR" baseline="0" dirty="0" err="1"/>
              <a:t>cooking</a:t>
            </a:r>
            <a:r>
              <a:rPr lang="tr-TR" baseline="0" dirty="0"/>
              <a:t> </a:t>
            </a:r>
            <a:r>
              <a:rPr lang="tr-TR" baseline="0" dirty="0" err="1"/>
              <a:t>appliances</a:t>
            </a:r>
            <a:r>
              <a:rPr lang="tr-TR" baseline="0" dirty="0"/>
              <a:t> </a:t>
            </a:r>
            <a:r>
              <a:rPr lang="tr-TR" baseline="0" dirty="0" err="1"/>
              <a:t>and</a:t>
            </a:r>
            <a:r>
              <a:rPr lang="tr-TR" baseline="0" dirty="0"/>
              <a:t> </a:t>
            </a:r>
            <a:r>
              <a:rPr lang="tr-TR" baseline="0" dirty="0" err="1"/>
              <a:t>dishwasher</a:t>
            </a:r>
            <a:r>
              <a:rPr lang="tr-TR" baseline="0" dirty="0"/>
              <a:t>, on </a:t>
            </a:r>
            <a:r>
              <a:rPr lang="tr-TR" baseline="0" dirty="0" err="1"/>
              <a:t>the</a:t>
            </a:r>
            <a:r>
              <a:rPr lang="tr-TR" baseline="0" dirty="0"/>
              <a:t> </a:t>
            </a:r>
            <a:r>
              <a:rPr lang="tr-TR" baseline="0" dirty="0" err="1"/>
              <a:t>right</a:t>
            </a:r>
            <a:r>
              <a:rPr lang="tr-TR" baseline="0" dirty="0"/>
              <a:t> </a:t>
            </a:r>
            <a:r>
              <a:rPr lang="tr-TR" baseline="0" dirty="0" err="1"/>
              <a:t>tumble</a:t>
            </a:r>
            <a:r>
              <a:rPr lang="tr-TR" baseline="0" dirty="0"/>
              <a:t> </a:t>
            </a:r>
            <a:r>
              <a:rPr lang="tr-TR" baseline="0" dirty="0" err="1"/>
              <a:t>dryer</a:t>
            </a:r>
            <a:r>
              <a:rPr lang="tr-TR" baseline="0" dirty="0"/>
              <a:t>. </a:t>
            </a:r>
            <a:r>
              <a:rPr lang="tr-TR" baseline="0" dirty="0" err="1"/>
              <a:t>And</a:t>
            </a:r>
            <a:r>
              <a:rPr lang="tr-TR" baseline="0" dirty="0"/>
              <a:t> on </a:t>
            </a:r>
            <a:r>
              <a:rPr lang="tr-TR" baseline="0" dirty="0" err="1"/>
              <a:t>the</a:t>
            </a:r>
            <a:r>
              <a:rPr lang="tr-TR" baseline="0" dirty="0"/>
              <a:t> </a:t>
            </a:r>
            <a:r>
              <a:rPr lang="tr-TR" baseline="0" dirty="0" err="1"/>
              <a:t>right</a:t>
            </a:r>
            <a:r>
              <a:rPr lang="tr-TR" baseline="0" dirty="0"/>
              <a:t>, </a:t>
            </a:r>
            <a:r>
              <a:rPr lang="tr-TR" baseline="0" dirty="0" err="1"/>
              <a:t>new</a:t>
            </a:r>
            <a:r>
              <a:rPr lang="tr-TR" baseline="0" dirty="0"/>
              <a:t> </a:t>
            </a:r>
            <a:r>
              <a:rPr lang="tr-TR" baseline="0" dirty="0" err="1"/>
              <a:t>building</a:t>
            </a:r>
            <a:r>
              <a:rPr lang="tr-TR" baseline="0" dirty="0"/>
              <a:t> </a:t>
            </a:r>
            <a:r>
              <a:rPr lang="tr-TR" baseline="0" dirty="0" err="1"/>
              <a:t>for</a:t>
            </a:r>
            <a:r>
              <a:rPr lang="tr-TR" baseline="0" dirty="0"/>
              <a:t> </a:t>
            </a:r>
            <a:r>
              <a:rPr lang="tr-TR" baseline="0" dirty="0" err="1"/>
              <a:t>dishwasher</a:t>
            </a:r>
            <a:r>
              <a:rPr lang="tr-TR" baseline="0" dirty="0"/>
              <a:t> is </a:t>
            </a:r>
            <a:r>
              <a:rPr lang="tr-TR" baseline="0" dirty="0" err="1"/>
              <a:t>under</a:t>
            </a:r>
            <a:r>
              <a:rPr lang="tr-TR" baseline="0" dirty="0"/>
              <a:t> </a:t>
            </a:r>
            <a:r>
              <a:rPr lang="tr-TR" baseline="0" dirty="0" err="1"/>
              <a:t>construction</a:t>
            </a:r>
            <a:r>
              <a:rPr lang="tr-TR" baseline="0" dirty="0"/>
              <a:t>. </a:t>
            </a:r>
            <a:r>
              <a:rPr lang="tr-TR" baseline="0" dirty="0" err="1"/>
              <a:t>You</a:t>
            </a:r>
            <a:r>
              <a:rPr lang="tr-TR" baseline="0" dirty="0"/>
              <a:t> </a:t>
            </a:r>
            <a:r>
              <a:rPr lang="tr-TR" baseline="0" dirty="0" err="1"/>
              <a:t>will</a:t>
            </a:r>
            <a:r>
              <a:rPr lang="tr-TR" baseline="0" dirty="0"/>
              <a:t> </a:t>
            </a:r>
            <a:r>
              <a:rPr lang="tr-TR" baseline="0" dirty="0" err="1"/>
              <a:t>have</a:t>
            </a:r>
            <a:r>
              <a:rPr lang="tr-TR" baseline="0" dirty="0"/>
              <a:t> a </a:t>
            </a:r>
            <a:r>
              <a:rPr lang="tr-TR" baseline="0" dirty="0" err="1"/>
              <a:t>chance</a:t>
            </a:r>
            <a:r>
              <a:rPr lang="tr-TR" baseline="0" dirty="0"/>
              <a:t> </a:t>
            </a:r>
            <a:r>
              <a:rPr lang="tr-TR" baseline="0" dirty="0" err="1"/>
              <a:t>to</a:t>
            </a:r>
            <a:r>
              <a:rPr lang="tr-TR" baseline="0" dirty="0"/>
              <a:t> </a:t>
            </a:r>
            <a:r>
              <a:rPr lang="tr-TR" baseline="0" dirty="0" err="1"/>
              <a:t>see</a:t>
            </a:r>
            <a:r>
              <a:rPr lang="tr-TR" baseline="0" dirty="0"/>
              <a:t> </a:t>
            </a:r>
            <a:r>
              <a:rPr lang="tr-TR" baseline="0" dirty="0" err="1"/>
              <a:t>the</a:t>
            </a:r>
            <a:r>
              <a:rPr lang="tr-TR" baseline="0" dirty="0"/>
              <a:t> </a:t>
            </a:r>
            <a:r>
              <a:rPr lang="tr-TR" baseline="0" dirty="0" err="1"/>
              <a:t>buildings</a:t>
            </a:r>
            <a:r>
              <a:rPr lang="tr-TR" baseline="0" dirty="0"/>
              <a:t> </a:t>
            </a:r>
            <a:r>
              <a:rPr lang="tr-TR" baseline="0" dirty="0" err="1"/>
              <a:t>during</a:t>
            </a:r>
            <a:r>
              <a:rPr lang="tr-TR" baseline="0" dirty="0"/>
              <a:t> Vestel </a:t>
            </a:r>
            <a:r>
              <a:rPr lang="tr-TR" baseline="0" dirty="0" err="1"/>
              <a:t>city</a:t>
            </a:r>
            <a:r>
              <a:rPr lang="tr-TR" baseline="0" dirty="0"/>
              <a:t> </a:t>
            </a:r>
            <a:r>
              <a:rPr lang="tr-TR" baseline="0" dirty="0" err="1"/>
              <a:t>tour</a:t>
            </a:r>
            <a:r>
              <a:rPr lang="tr-TR" baseline="0" dirty="0"/>
              <a:t>.</a:t>
            </a:r>
          </a:p>
          <a:p>
            <a:endParaRPr lang="tr-TR" dirty="0"/>
          </a:p>
          <a:p>
            <a:r>
              <a:rPr lang="tr-TR" dirty="0"/>
              <a:t>Avrupa’nın sektöründe en büyük teknoloji üssüdür. Şu anda buradayız. Bulaşık</a:t>
            </a:r>
            <a:r>
              <a:rPr lang="tr-TR" baseline="0" dirty="0"/>
              <a:t> makinesi yeni fabrikamız da kurutmanın arkasındadır. City </a:t>
            </a:r>
            <a:r>
              <a:rPr lang="tr-TR" baseline="0" dirty="0" err="1"/>
              <a:t>Tourd</a:t>
            </a:r>
            <a:r>
              <a:rPr lang="tr-TR" baseline="0" dirty="0"/>
              <a:t> sırasında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153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Vestel Home </a:t>
            </a:r>
            <a:r>
              <a:rPr lang="tr-TR" dirty="0" err="1"/>
              <a:t>Appliances</a:t>
            </a:r>
            <a:r>
              <a:rPr lang="tr-TR" baseline="0" dirty="0"/>
              <a:t> has 7 main </a:t>
            </a:r>
            <a:r>
              <a:rPr lang="tr-TR" baseline="0" dirty="0" err="1"/>
              <a:t>product</a:t>
            </a:r>
            <a:r>
              <a:rPr lang="tr-TR" baseline="0" dirty="0"/>
              <a:t> </a:t>
            </a:r>
            <a:r>
              <a:rPr lang="tr-TR" baseline="0" dirty="0" err="1"/>
              <a:t>groups</a:t>
            </a:r>
            <a:r>
              <a:rPr lang="tr-TR" baseline="0" dirty="0"/>
              <a:t>. </a:t>
            </a:r>
            <a:r>
              <a:rPr lang="tr-TR" baseline="0" dirty="0" err="1"/>
              <a:t>Starting</a:t>
            </a:r>
            <a:r>
              <a:rPr lang="tr-TR" baseline="0" dirty="0"/>
              <a:t> in 1999 </a:t>
            </a:r>
            <a:r>
              <a:rPr lang="tr-TR" baseline="0" dirty="0" err="1"/>
              <a:t>with</a:t>
            </a:r>
            <a:r>
              <a:rPr lang="tr-TR" baseline="0" dirty="0"/>
              <a:t> </a:t>
            </a:r>
            <a:r>
              <a:rPr lang="tr-TR" baseline="0" dirty="0" err="1"/>
              <a:t>refrigerator</a:t>
            </a:r>
            <a:r>
              <a:rPr lang="tr-TR" baseline="0" dirty="0"/>
              <a:t>, </a:t>
            </a:r>
            <a:r>
              <a:rPr lang="tr-TR" baseline="0" dirty="0" err="1"/>
              <a:t>then</a:t>
            </a:r>
            <a:r>
              <a:rPr lang="tr-TR" baseline="0" dirty="0"/>
              <a:t> </a:t>
            </a:r>
            <a:r>
              <a:rPr lang="tr-TR" baseline="0" dirty="0" err="1"/>
              <a:t>air</a:t>
            </a:r>
            <a:r>
              <a:rPr lang="tr-TR" baseline="0" dirty="0"/>
              <a:t> </a:t>
            </a:r>
            <a:r>
              <a:rPr lang="tr-TR" baseline="0" dirty="0" err="1"/>
              <a:t>conditioner</a:t>
            </a:r>
            <a:r>
              <a:rPr lang="tr-TR" baseline="0" dirty="0"/>
              <a:t>, </a:t>
            </a:r>
            <a:r>
              <a:rPr lang="tr-TR" baseline="0" dirty="0" err="1"/>
              <a:t>washing</a:t>
            </a:r>
            <a:r>
              <a:rPr lang="tr-TR" baseline="0" dirty="0"/>
              <a:t> </a:t>
            </a:r>
            <a:r>
              <a:rPr lang="tr-TR" baseline="0" dirty="0" err="1"/>
              <a:t>machine</a:t>
            </a:r>
            <a:r>
              <a:rPr lang="tr-TR" baseline="0" dirty="0"/>
              <a:t>, </a:t>
            </a:r>
            <a:r>
              <a:rPr lang="tr-TR" baseline="0" dirty="0" err="1"/>
              <a:t>cooking</a:t>
            </a:r>
            <a:r>
              <a:rPr lang="tr-TR" baseline="0" dirty="0"/>
              <a:t> </a:t>
            </a:r>
            <a:r>
              <a:rPr lang="tr-TR" baseline="0" dirty="0" err="1"/>
              <a:t>appliances</a:t>
            </a:r>
            <a:r>
              <a:rPr lang="tr-TR" baseline="0" dirty="0"/>
              <a:t>, </a:t>
            </a:r>
            <a:r>
              <a:rPr lang="tr-TR" baseline="0" dirty="0" err="1"/>
              <a:t>dishwasher</a:t>
            </a:r>
            <a:r>
              <a:rPr lang="tr-TR" baseline="0" dirty="0"/>
              <a:t>, </a:t>
            </a:r>
            <a:r>
              <a:rPr lang="tr-TR" baseline="0" dirty="0" err="1"/>
              <a:t>water</a:t>
            </a:r>
            <a:r>
              <a:rPr lang="tr-TR" baseline="0" dirty="0"/>
              <a:t> </a:t>
            </a:r>
            <a:r>
              <a:rPr lang="tr-TR" baseline="0" dirty="0" err="1"/>
              <a:t>heater</a:t>
            </a:r>
            <a:r>
              <a:rPr lang="tr-TR" baseline="0" dirty="0"/>
              <a:t> </a:t>
            </a:r>
            <a:r>
              <a:rPr lang="tr-TR" baseline="0" dirty="0" err="1"/>
              <a:t>and</a:t>
            </a:r>
            <a:r>
              <a:rPr lang="tr-TR" baseline="0" dirty="0"/>
              <a:t> </a:t>
            </a:r>
            <a:r>
              <a:rPr lang="tr-TR" baseline="0" dirty="0" err="1"/>
              <a:t>lastly</a:t>
            </a:r>
            <a:r>
              <a:rPr lang="tr-TR" baseline="0" dirty="0"/>
              <a:t> in 2018 </a:t>
            </a:r>
            <a:r>
              <a:rPr lang="tr-TR" baseline="0" dirty="0" err="1"/>
              <a:t>tumble</a:t>
            </a:r>
            <a:r>
              <a:rPr lang="tr-TR" baseline="0" dirty="0"/>
              <a:t> </a:t>
            </a:r>
            <a:r>
              <a:rPr lang="tr-TR" baseline="0" dirty="0" err="1"/>
              <a:t>dryer</a:t>
            </a:r>
            <a:r>
              <a:rPr lang="tr-TR" baseline="0" dirty="0"/>
              <a:t> </a:t>
            </a:r>
            <a:r>
              <a:rPr lang="tr-TR" baseline="0" dirty="0" err="1"/>
              <a:t>production</a:t>
            </a:r>
            <a:r>
              <a:rPr lang="tr-TR" baseline="0" dirty="0"/>
              <a:t> has </a:t>
            </a:r>
            <a:r>
              <a:rPr lang="tr-TR" baseline="0" dirty="0" err="1"/>
              <a:t>been</a:t>
            </a:r>
            <a:r>
              <a:rPr lang="tr-TR" baseline="0" dirty="0"/>
              <a:t> </a:t>
            </a:r>
            <a:r>
              <a:rPr lang="tr-TR" baseline="0" dirty="0" err="1"/>
              <a:t>started</a:t>
            </a:r>
            <a:r>
              <a:rPr lang="tr-TR" baseline="0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9184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94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3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TextBox 8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6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1"/>
            <a:ext cx="12192000" cy="4152123"/>
          </a:xfrm>
          <a:prstGeom prst="rect">
            <a:avLst/>
          </a:prstGeom>
          <a:pattFill prst="pct5">
            <a:fgClr>
              <a:schemeClr val="tx2">
                <a:lumMod val="75000"/>
              </a:schemeClr>
            </a:fgClr>
            <a:bgClr>
              <a:schemeClr val="tx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265737" y="921256"/>
            <a:ext cx="1660525" cy="165893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32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116673" y="1993246"/>
            <a:ext cx="4059266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993246"/>
            <a:ext cx="4058337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29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993246"/>
            <a:ext cx="12192000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90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037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037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037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071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071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071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08638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108638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638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8139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8139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8139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10176638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0176638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0176638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6" name="Rectangle 25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Rectangle 26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4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50174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971864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08785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030475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7" name="Freeform 1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0" name="Freeform 1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2" name="Straight Connector 2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65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44493" y="211349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Rectangle 20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827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50174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971864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08785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030475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9" name="Group 2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0" name="Freeform 2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3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2" name="Straight Connector 3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18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7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943475" y="1228725"/>
            <a:ext cx="2362200" cy="326072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01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22375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533786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858048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22375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33786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858048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Freeform 5"/>
          <p:cNvSpPr>
            <a:spLocks/>
          </p:cNvSpPr>
          <p:nvPr userDrawn="1"/>
        </p:nvSpPr>
        <p:spPr bwMode="auto">
          <a:xfrm flipH="1">
            <a:off x="9305255" y="2655843"/>
            <a:ext cx="1337469" cy="1337469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18" name="Freeform 5"/>
          <p:cNvSpPr>
            <a:spLocks/>
          </p:cNvSpPr>
          <p:nvPr userDrawn="1"/>
        </p:nvSpPr>
        <p:spPr bwMode="auto">
          <a:xfrm flipH="1">
            <a:off x="10870156" y="3855256"/>
            <a:ext cx="521440" cy="52144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 flipH="1">
            <a:off x="8352858" y="2453988"/>
            <a:ext cx="521761" cy="521761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32" name="Freeform 31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32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4" name="Group 33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5" name="Freeform 34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5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7" name="Straight Connector 36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Rectangle 2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TextBox 25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15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192213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487822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809924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2" name="Freeform 31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32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4" name="Straight Connector 3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18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34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45466" y="2283008"/>
            <a:ext cx="4969744" cy="3753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516763" y="2283008"/>
            <a:ext cx="4969744" cy="3753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ectangle 17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994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45466" y="2283008"/>
            <a:ext cx="4969744" cy="3753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5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247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14325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56589" y="1280867"/>
            <a:ext cx="1550340" cy="259899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855740" y="839411"/>
            <a:ext cx="1776413" cy="297797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ectangle 17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833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266299" y="3164617"/>
            <a:ext cx="6819990" cy="402051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5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078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-23813"/>
            <a:ext cx="12192000" cy="4117976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502324" y="662473"/>
            <a:ext cx="2734983" cy="2969860"/>
          </a:xfrm>
          <a:custGeom>
            <a:avLst/>
            <a:gdLst>
              <a:gd name="connsiteX0" fmla="*/ 0 w 2091170"/>
              <a:gd name="connsiteY0" fmla="*/ 0 h 3109819"/>
              <a:gd name="connsiteX1" fmla="*/ 2091170 w 2091170"/>
              <a:gd name="connsiteY1" fmla="*/ 0 h 3109819"/>
              <a:gd name="connsiteX2" fmla="*/ 2091170 w 2091170"/>
              <a:gd name="connsiteY2" fmla="*/ 3109819 h 3109819"/>
              <a:gd name="connsiteX3" fmla="*/ 0 w 2091170"/>
              <a:gd name="connsiteY3" fmla="*/ 3109819 h 3109819"/>
              <a:gd name="connsiteX4" fmla="*/ 0 w 2091170"/>
              <a:gd name="connsiteY4" fmla="*/ 0 h 3109819"/>
              <a:gd name="connsiteX0" fmla="*/ 0 w 2091170"/>
              <a:gd name="connsiteY0" fmla="*/ 317241 h 3427060"/>
              <a:gd name="connsiteX1" fmla="*/ 1363383 w 2091170"/>
              <a:gd name="connsiteY1" fmla="*/ 0 h 3427060"/>
              <a:gd name="connsiteX2" fmla="*/ 2091170 w 2091170"/>
              <a:gd name="connsiteY2" fmla="*/ 3427060 h 3427060"/>
              <a:gd name="connsiteX3" fmla="*/ 0 w 2091170"/>
              <a:gd name="connsiteY3" fmla="*/ 3427060 h 3427060"/>
              <a:gd name="connsiteX4" fmla="*/ 0 w 2091170"/>
              <a:gd name="connsiteY4" fmla="*/ 317241 h 3427060"/>
              <a:gd name="connsiteX0" fmla="*/ 0 w 2734983"/>
              <a:gd name="connsiteY0" fmla="*/ 317241 h 3427060"/>
              <a:gd name="connsiteX1" fmla="*/ 1363383 w 2734983"/>
              <a:gd name="connsiteY1" fmla="*/ 0 h 3427060"/>
              <a:gd name="connsiteX2" fmla="*/ 2734983 w 2734983"/>
              <a:gd name="connsiteY2" fmla="*/ 2521990 h 3427060"/>
              <a:gd name="connsiteX3" fmla="*/ 0 w 2734983"/>
              <a:gd name="connsiteY3" fmla="*/ 3427060 h 3427060"/>
              <a:gd name="connsiteX4" fmla="*/ 0 w 2734983"/>
              <a:gd name="connsiteY4" fmla="*/ 317241 h 3427060"/>
              <a:gd name="connsiteX0" fmla="*/ 0 w 2734983"/>
              <a:gd name="connsiteY0" fmla="*/ 317241 h 2969860"/>
              <a:gd name="connsiteX1" fmla="*/ 1363383 w 2734983"/>
              <a:gd name="connsiteY1" fmla="*/ 0 h 2969860"/>
              <a:gd name="connsiteX2" fmla="*/ 2734983 w 2734983"/>
              <a:gd name="connsiteY2" fmla="*/ 2521990 h 2969860"/>
              <a:gd name="connsiteX3" fmla="*/ 1408923 w 2734983"/>
              <a:gd name="connsiteY3" fmla="*/ 2969860 h 2969860"/>
              <a:gd name="connsiteX4" fmla="*/ 0 w 2734983"/>
              <a:gd name="connsiteY4" fmla="*/ 317241 h 296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4983" h="2969860">
                <a:moveTo>
                  <a:pt x="0" y="317241"/>
                </a:moveTo>
                <a:lnTo>
                  <a:pt x="1363383" y="0"/>
                </a:lnTo>
                <a:lnTo>
                  <a:pt x="2734983" y="2521990"/>
                </a:lnTo>
                <a:lnTo>
                  <a:pt x="1408923" y="2969860"/>
                </a:lnTo>
                <a:lnTo>
                  <a:pt x="0" y="31724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id-ID" dirty="0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Rectangle 16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102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2" y="0"/>
            <a:ext cx="12187314" cy="4000500"/>
          </a:xfrm>
          <a:prstGeom prst="rect">
            <a:avLst/>
          </a:prstGeom>
          <a:pattFill prst="pct90">
            <a:fgClr>
              <a:schemeClr val="tx2">
                <a:lumMod val="75000"/>
              </a:schemeClr>
            </a:fgClr>
            <a:bgClr>
              <a:schemeClr val="tx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265098" y="1704098"/>
            <a:ext cx="3633145" cy="2288465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ectangle 17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16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2140431"/>
            <a:ext cx="12192000" cy="324119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5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1966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96106" y="3516313"/>
            <a:ext cx="1366837" cy="136683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29057" y="4823209"/>
            <a:ext cx="1366837" cy="1366837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6" name="Freeform 2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1" name="Straight Connector 3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Rectangle 16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022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96106" y="3614791"/>
            <a:ext cx="1366837" cy="1366837"/>
          </a:xfrm>
          <a:prstGeom prst="ellipse">
            <a:avLst/>
          </a:prstGeom>
          <a:ln w="57150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29057" y="4921687"/>
            <a:ext cx="1366837" cy="1366837"/>
          </a:xfrm>
          <a:prstGeom prst="ellipse">
            <a:avLst/>
          </a:prstGeom>
          <a:ln w="57150">
            <a:solidFill>
              <a:schemeClr val="accent6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296106" y="971203"/>
            <a:ext cx="1366837" cy="1366837"/>
          </a:xfrm>
          <a:prstGeom prst="ellipse">
            <a:avLst/>
          </a:prstGeom>
          <a:ln w="57150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529057" y="2278099"/>
            <a:ext cx="1366837" cy="1366837"/>
          </a:xfrm>
          <a:prstGeom prst="ellipse">
            <a:avLst/>
          </a:prstGeom>
          <a:ln w="57150">
            <a:solidFill>
              <a:schemeClr val="accent4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1" name="Freeform 3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3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3" name="Straight Connector 32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ectangle 17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882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296106" y="971203"/>
            <a:ext cx="1366837" cy="1366837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529057" y="2278099"/>
            <a:ext cx="1366837" cy="1366837"/>
          </a:xfrm>
          <a:prstGeom prst="ellipse">
            <a:avLst/>
          </a:prstGeom>
          <a:ln w="57150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ectangle 17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053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937125" y="3083109"/>
            <a:ext cx="2317750" cy="2317750"/>
          </a:xfrm>
          <a:prstGeom prst="ellipse">
            <a:avLst/>
          </a:prstGeom>
          <a:ln w="98425">
            <a:solidFill>
              <a:schemeClr val="accent6"/>
            </a:solidFill>
          </a:ln>
        </p:spPr>
        <p:txBody>
          <a:bodyPr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Rectangle 16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7544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399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rgbClr val="DF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 19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TextBox 20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193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Özel Düze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5 &gt; 1"/>
          <p:cNvSpPr/>
          <p:nvPr userDrawn="1"/>
        </p:nvSpPr>
        <p:spPr>
          <a:xfrm>
            <a:off x="-3174" y="-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45 &gt; 2"/>
          <p:cNvSpPr/>
          <p:nvPr userDrawn="1"/>
        </p:nvSpPr>
        <p:spPr>
          <a:xfrm>
            <a:off x="-6350" y="0"/>
            <a:ext cx="6797369" cy="6858000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1437760 w 6531024"/>
              <a:gd name="connsiteY5" fmla="*/ 6855619 h 6858000"/>
              <a:gd name="connsiteX6" fmla="*/ 0 w 6531024"/>
              <a:gd name="connsiteY6" fmla="*/ 6858000 h 6858000"/>
              <a:gd name="connsiteX0" fmla="*/ 4763 w 5098027"/>
              <a:gd name="connsiteY0" fmla="*/ 6855619 h 6858000"/>
              <a:gd name="connsiteX1" fmla="*/ 0 w 5098027"/>
              <a:gd name="connsiteY1" fmla="*/ 4631531 h 6858000"/>
              <a:gd name="connsiteX2" fmla="*/ 2978906 w 5098027"/>
              <a:gd name="connsiteY2" fmla="*/ 0 h 6858000"/>
              <a:gd name="connsiteX3" fmla="*/ 5098027 w 5098027"/>
              <a:gd name="connsiteY3" fmla="*/ 0 h 6858000"/>
              <a:gd name="connsiteX4" fmla="*/ 686124 w 5098027"/>
              <a:gd name="connsiteY4" fmla="*/ 6858000 h 6858000"/>
              <a:gd name="connsiteX5" fmla="*/ 4763 w 5098027"/>
              <a:gd name="connsiteY5" fmla="*/ 6855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8027" h="6858000">
                <a:moveTo>
                  <a:pt x="4763" y="6855619"/>
                </a:moveTo>
                <a:cubicBezTo>
                  <a:pt x="3175" y="6114256"/>
                  <a:pt x="1588" y="5372894"/>
                  <a:pt x="0" y="4631531"/>
                </a:cubicBezTo>
                <a:lnTo>
                  <a:pt x="2978906" y="0"/>
                </a:lnTo>
                <a:lnTo>
                  <a:pt x="5098027" y="0"/>
                </a:lnTo>
                <a:lnTo>
                  <a:pt x="686124" y="6858000"/>
                </a:lnTo>
                <a:lnTo>
                  <a:pt x="4763" y="6855619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45 &gt; 3"/>
          <p:cNvSpPr/>
          <p:nvPr userDrawn="1"/>
        </p:nvSpPr>
        <p:spPr>
          <a:xfrm>
            <a:off x="897523" y="0"/>
            <a:ext cx="8708032" cy="6858000"/>
          </a:xfrm>
          <a:prstGeom prst="parallelogram">
            <a:avLst>
              <a:gd name="adj" fmla="val 6755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5 &gt; 4"/>
          <p:cNvSpPr/>
          <p:nvPr userDrawn="1"/>
        </p:nvSpPr>
        <p:spPr>
          <a:xfrm>
            <a:off x="3712056" y="-2382"/>
            <a:ext cx="8479944" cy="686038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6357577 w 6531024"/>
              <a:gd name="connsiteY3" fmla="*/ 264319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60381 h 6860381"/>
              <a:gd name="connsiteX1" fmla="*/ 4411903 w 6531024"/>
              <a:gd name="connsiteY1" fmla="*/ 2381 h 6860381"/>
              <a:gd name="connsiteX2" fmla="*/ 6359958 w 6531024"/>
              <a:gd name="connsiteY2" fmla="*/ 0 h 6860381"/>
              <a:gd name="connsiteX3" fmla="*/ 6531024 w 6531024"/>
              <a:gd name="connsiteY3" fmla="*/ 2381 h 6860381"/>
              <a:gd name="connsiteX4" fmla="*/ 6357577 w 6531024"/>
              <a:gd name="connsiteY4" fmla="*/ 266700 h 6860381"/>
              <a:gd name="connsiteX5" fmla="*/ 2119121 w 6531024"/>
              <a:gd name="connsiteY5" fmla="*/ 6860381 h 6860381"/>
              <a:gd name="connsiteX6" fmla="*/ 0 w 6531024"/>
              <a:gd name="connsiteY6" fmla="*/ 6860381 h 6860381"/>
              <a:gd name="connsiteX0" fmla="*/ 0 w 6359958"/>
              <a:gd name="connsiteY0" fmla="*/ 6860381 h 6860381"/>
              <a:gd name="connsiteX1" fmla="*/ 4411903 w 6359958"/>
              <a:gd name="connsiteY1" fmla="*/ 2381 h 6860381"/>
              <a:gd name="connsiteX2" fmla="*/ 6359958 w 6359958"/>
              <a:gd name="connsiteY2" fmla="*/ 0 h 6860381"/>
              <a:gd name="connsiteX3" fmla="*/ 6357577 w 6359958"/>
              <a:gd name="connsiteY3" fmla="*/ 266700 h 6860381"/>
              <a:gd name="connsiteX4" fmla="*/ 2119121 w 6359958"/>
              <a:gd name="connsiteY4" fmla="*/ 6860381 h 6860381"/>
              <a:gd name="connsiteX5" fmla="*/ 0 w 6359958"/>
              <a:gd name="connsiteY5" fmla="*/ 6860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9958" h="6860381">
                <a:moveTo>
                  <a:pt x="0" y="6860381"/>
                </a:moveTo>
                <a:lnTo>
                  <a:pt x="4411903" y="2381"/>
                </a:lnTo>
                <a:lnTo>
                  <a:pt x="6359958" y="0"/>
                </a:lnTo>
                <a:cubicBezTo>
                  <a:pt x="6359164" y="88900"/>
                  <a:pt x="6358371" y="177800"/>
                  <a:pt x="6357577" y="266700"/>
                </a:cubicBezTo>
                <a:lnTo>
                  <a:pt x="2119121" y="6860381"/>
                </a:lnTo>
                <a:lnTo>
                  <a:pt x="0" y="686038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45 &gt; 5"/>
          <p:cNvSpPr/>
          <p:nvPr userDrawn="1"/>
        </p:nvSpPr>
        <p:spPr>
          <a:xfrm>
            <a:off x="6531925" y="261938"/>
            <a:ext cx="5660075" cy="6596062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4245056 w 6531024"/>
              <a:gd name="connsiteY4" fmla="*/ 3552825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6531024 w 6531024"/>
              <a:gd name="connsiteY2" fmla="*/ 0 h 6858000"/>
              <a:gd name="connsiteX3" fmla="*/ 4245056 w 6531024"/>
              <a:gd name="connsiteY3" fmla="*/ 3552825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4245056"/>
              <a:gd name="connsiteY0" fmla="*/ 6596062 h 6596062"/>
              <a:gd name="connsiteX1" fmla="*/ 4245056 w 4245056"/>
              <a:gd name="connsiteY1" fmla="*/ 0 h 6596062"/>
              <a:gd name="connsiteX2" fmla="*/ 4245056 w 4245056"/>
              <a:gd name="connsiteY2" fmla="*/ 3290887 h 6596062"/>
              <a:gd name="connsiteX3" fmla="*/ 2119121 w 4245056"/>
              <a:gd name="connsiteY3" fmla="*/ 6596062 h 6596062"/>
              <a:gd name="connsiteX4" fmla="*/ 0 w 4245056"/>
              <a:gd name="connsiteY4" fmla="*/ 6596062 h 659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5056" h="6596062">
                <a:moveTo>
                  <a:pt x="0" y="6596062"/>
                </a:moveTo>
                <a:lnTo>
                  <a:pt x="4245056" y="0"/>
                </a:lnTo>
                <a:lnTo>
                  <a:pt x="4245056" y="3290887"/>
                </a:lnTo>
                <a:lnTo>
                  <a:pt x="2119121" y="6596062"/>
                </a:lnTo>
                <a:lnTo>
                  <a:pt x="0" y="6596062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-672752" y="13716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-672752" y="27432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672752" y="41148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-672752" y="54864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48768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73152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97536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 userDrawn="1"/>
        </p:nvCxnSpPr>
        <p:spPr>
          <a:xfrm>
            <a:off x="24384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ikdörtgen 16"/>
          <p:cNvSpPr/>
          <p:nvPr userDrawn="1"/>
        </p:nvSpPr>
        <p:spPr>
          <a:xfrm>
            <a:off x="2927648" y="1"/>
            <a:ext cx="9264352" cy="1086421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  <a:gs pos="61000">
                <a:schemeClr val="bg1">
                  <a:lumMod val="85000"/>
                  <a:alpha val="6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45 &gt; 1"/>
          <p:cNvSpPr/>
          <p:nvPr userDrawn="1"/>
        </p:nvSpPr>
        <p:spPr>
          <a:xfrm>
            <a:off x="1" y="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 flip="none" rotWithShape="1">
            <a:gsLst>
              <a:gs pos="0">
                <a:srgbClr val="7B0B0E"/>
              </a:gs>
              <a:gs pos="100000">
                <a:srgbClr val="FF0000"/>
              </a:gs>
            </a:gsLst>
            <a:lin ang="0" scaled="0"/>
            <a:tileRect/>
          </a:gradFill>
          <a:ln w="38100">
            <a:noFill/>
          </a:ln>
          <a:effectLst>
            <a:outerShdw dist="38100" algn="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/>
          <p:cNvSpPr/>
          <p:nvPr userDrawn="1"/>
        </p:nvSpPr>
        <p:spPr>
          <a:xfrm>
            <a:off x="1" y="1086422"/>
            <a:ext cx="12191999" cy="1656779"/>
          </a:xfrm>
          <a:prstGeom prst="rect">
            <a:avLst/>
          </a:prstGeom>
          <a:gradFill flip="none" rotWithShape="1">
            <a:gsLst>
              <a:gs pos="0">
                <a:srgbClr val="FF0000">
                  <a:alpha val="0"/>
                </a:srgbClr>
              </a:gs>
              <a:gs pos="100000">
                <a:schemeClr val="bg1">
                  <a:alpha val="83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63500" dist="381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964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Özel Düze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5 &gt; 1"/>
          <p:cNvSpPr/>
          <p:nvPr userDrawn="1"/>
        </p:nvSpPr>
        <p:spPr>
          <a:xfrm>
            <a:off x="-3174" y="-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45 &gt; 2"/>
          <p:cNvSpPr/>
          <p:nvPr userDrawn="1"/>
        </p:nvSpPr>
        <p:spPr>
          <a:xfrm>
            <a:off x="-6350" y="0"/>
            <a:ext cx="6797369" cy="6858000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1437760 w 6531024"/>
              <a:gd name="connsiteY5" fmla="*/ 6855619 h 6858000"/>
              <a:gd name="connsiteX6" fmla="*/ 0 w 6531024"/>
              <a:gd name="connsiteY6" fmla="*/ 6858000 h 6858000"/>
              <a:gd name="connsiteX0" fmla="*/ 4763 w 5098027"/>
              <a:gd name="connsiteY0" fmla="*/ 6855619 h 6858000"/>
              <a:gd name="connsiteX1" fmla="*/ 0 w 5098027"/>
              <a:gd name="connsiteY1" fmla="*/ 4631531 h 6858000"/>
              <a:gd name="connsiteX2" fmla="*/ 2978906 w 5098027"/>
              <a:gd name="connsiteY2" fmla="*/ 0 h 6858000"/>
              <a:gd name="connsiteX3" fmla="*/ 5098027 w 5098027"/>
              <a:gd name="connsiteY3" fmla="*/ 0 h 6858000"/>
              <a:gd name="connsiteX4" fmla="*/ 686124 w 5098027"/>
              <a:gd name="connsiteY4" fmla="*/ 6858000 h 6858000"/>
              <a:gd name="connsiteX5" fmla="*/ 4763 w 5098027"/>
              <a:gd name="connsiteY5" fmla="*/ 6855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8027" h="6858000">
                <a:moveTo>
                  <a:pt x="4763" y="6855619"/>
                </a:moveTo>
                <a:cubicBezTo>
                  <a:pt x="3175" y="6114256"/>
                  <a:pt x="1588" y="5372894"/>
                  <a:pt x="0" y="4631531"/>
                </a:cubicBezTo>
                <a:lnTo>
                  <a:pt x="2978906" y="0"/>
                </a:lnTo>
                <a:lnTo>
                  <a:pt x="5098027" y="0"/>
                </a:lnTo>
                <a:lnTo>
                  <a:pt x="686124" y="6858000"/>
                </a:lnTo>
                <a:lnTo>
                  <a:pt x="4763" y="6855619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45 &gt; 3"/>
          <p:cNvSpPr/>
          <p:nvPr userDrawn="1"/>
        </p:nvSpPr>
        <p:spPr>
          <a:xfrm>
            <a:off x="897523" y="0"/>
            <a:ext cx="8708032" cy="6858000"/>
          </a:xfrm>
          <a:prstGeom prst="parallelogram">
            <a:avLst>
              <a:gd name="adj" fmla="val 6755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5 &gt; 4"/>
          <p:cNvSpPr/>
          <p:nvPr userDrawn="1"/>
        </p:nvSpPr>
        <p:spPr>
          <a:xfrm>
            <a:off x="3712056" y="-2382"/>
            <a:ext cx="8479944" cy="686038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6357577 w 6531024"/>
              <a:gd name="connsiteY3" fmla="*/ 264319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60381 h 6860381"/>
              <a:gd name="connsiteX1" fmla="*/ 4411903 w 6531024"/>
              <a:gd name="connsiteY1" fmla="*/ 2381 h 6860381"/>
              <a:gd name="connsiteX2" fmla="*/ 6359958 w 6531024"/>
              <a:gd name="connsiteY2" fmla="*/ 0 h 6860381"/>
              <a:gd name="connsiteX3" fmla="*/ 6531024 w 6531024"/>
              <a:gd name="connsiteY3" fmla="*/ 2381 h 6860381"/>
              <a:gd name="connsiteX4" fmla="*/ 6357577 w 6531024"/>
              <a:gd name="connsiteY4" fmla="*/ 266700 h 6860381"/>
              <a:gd name="connsiteX5" fmla="*/ 2119121 w 6531024"/>
              <a:gd name="connsiteY5" fmla="*/ 6860381 h 6860381"/>
              <a:gd name="connsiteX6" fmla="*/ 0 w 6531024"/>
              <a:gd name="connsiteY6" fmla="*/ 6860381 h 6860381"/>
              <a:gd name="connsiteX0" fmla="*/ 0 w 6359958"/>
              <a:gd name="connsiteY0" fmla="*/ 6860381 h 6860381"/>
              <a:gd name="connsiteX1" fmla="*/ 4411903 w 6359958"/>
              <a:gd name="connsiteY1" fmla="*/ 2381 h 6860381"/>
              <a:gd name="connsiteX2" fmla="*/ 6359958 w 6359958"/>
              <a:gd name="connsiteY2" fmla="*/ 0 h 6860381"/>
              <a:gd name="connsiteX3" fmla="*/ 6357577 w 6359958"/>
              <a:gd name="connsiteY3" fmla="*/ 266700 h 6860381"/>
              <a:gd name="connsiteX4" fmla="*/ 2119121 w 6359958"/>
              <a:gd name="connsiteY4" fmla="*/ 6860381 h 6860381"/>
              <a:gd name="connsiteX5" fmla="*/ 0 w 6359958"/>
              <a:gd name="connsiteY5" fmla="*/ 6860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9958" h="6860381">
                <a:moveTo>
                  <a:pt x="0" y="6860381"/>
                </a:moveTo>
                <a:lnTo>
                  <a:pt x="4411903" y="2381"/>
                </a:lnTo>
                <a:lnTo>
                  <a:pt x="6359958" y="0"/>
                </a:lnTo>
                <a:cubicBezTo>
                  <a:pt x="6359164" y="88900"/>
                  <a:pt x="6358371" y="177800"/>
                  <a:pt x="6357577" y="266700"/>
                </a:cubicBezTo>
                <a:lnTo>
                  <a:pt x="2119121" y="6860381"/>
                </a:lnTo>
                <a:lnTo>
                  <a:pt x="0" y="686038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45 &gt; 5"/>
          <p:cNvSpPr/>
          <p:nvPr userDrawn="1"/>
        </p:nvSpPr>
        <p:spPr>
          <a:xfrm>
            <a:off x="6531925" y="261938"/>
            <a:ext cx="5660075" cy="6596062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4245056 w 6531024"/>
              <a:gd name="connsiteY4" fmla="*/ 3552825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6531024 w 6531024"/>
              <a:gd name="connsiteY2" fmla="*/ 0 h 6858000"/>
              <a:gd name="connsiteX3" fmla="*/ 4245056 w 6531024"/>
              <a:gd name="connsiteY3" fmla="*/ 3552825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4245056"/>
              <a:gd name="connsiteY0" fmla="*/ 6596062 h 6596062"/>
              <a:gd name="connsiteX1" fmla="*/ 4245056 w 4245056"/>
              <a:gd name="connsiteY1" fmla="*/ 0 h 6596062"/>
              <a:gd name="connsiteX2" fmla="*/ 4245056 w 4245056"/>
              <a:gd name="connsiteY2" fmla="*/ 3290887 h 6596062"/>
              <a:gd name="connsiteX3" fmla="*/ 2119121 w 4245056"/>
              <a:gd name="connsiteY3" fmla="*/ 6596062 h 6596062"/>
              <a:gd name="connsiteX4" fmla="*/ 0 w 4245056"/>
              <a:gd name="connsiteY4" fmla="*/ 6596062 h 659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5056" h="6596062">
                <a:moveTo>
                  <a:pt x="0" y="6596062"/>
                </a:moveTo>
                <a:lnTo>
                  <a:pt x="4245056" y="0"/>
                </a:lnTo>
                <a:lnTo>
                  <a:pt x="4245056" y="3290887"/>
                </a:lnTo>
                <a:lnTo>
                  <a:pt x="2119121" y="6596062"/>
                </a:lnTo>
                <a:lnTo>
                  <a:pt x="0" y="6596062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-672752" y="13716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-672752" y="27432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672752" y="41148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-672752" y="54864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48768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73152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97536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 userDrawn="1"/>
        </p:nvCxnSpPr>
        <p:spPr>
          <a:xfrm>
            <a:off x="24384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33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Özel Düze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5 &gt; 1"/>
          <p:cNvSpPr/>
          <p:nvPr userDrawn="1"/>
        </p:nvSpPr>
        <p:spPr>
          <a:xfrm>
            <a:off x="-3174" y="-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45 &gt; 2"/>
          <p:cNvSpPr/>
          <p:nvPr userDrawn="1"/>
        </p:nvSpPr>
        <p:spPr>
          <a:xfrm>
            <a:off x="-6350" y="0"/>
            <a:ext cx="6797369" cy="6858000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1437760 w 6531024"/>
              <a:gd name="connsiteY5" fmla="*/ 6855619 h 6858000"/>
              <a:gd name="connsiteX6" fmla="*/ 0 w 6531024"/>
              <a:gd name="connsiteY6" fmla="*/ 6858000 h 6858000"/>
              <a:gd name="connsiteX0" fmla="*/ 4763 w 5098027"/>
              <a:gd name="connsiteY0" fmla="*/ 6855619 h 6858000"/>
              <a:gd name="connsiteX1" fmla="*/ 0 w 5098027"/>
              <a:gd name="connsiteY1" fmla="*/ 4631531 h 6858000"/>
              <a:gd name="connsiteX2" fmla="*/ 2978906 w 5098027"/>
              <a:gd name="connsiteY2" fmla="*/ 0 h 6858000"/>
              <a:gd name="connsiteX3" fmla="*/ 5098027 w 5098027"/>
              <a:gd name="connsiteY3" fmla="*/ 0 h 6858000"/>
              <a:gd name="connsiteX4" fmla="*/ 686124 w 5098027"/>
              <a:gd name="connsiteY4" fmla="*/ 6858000 h 6858000"/>
              <a:gd name="connsiteX5" fmla="*/ 4763 w 5098027"/>
              <a:gd name="connsiteY5" fmla="*/ 6855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8027" h="6858000">
                <a:moveTo>
                  <a:pt x="4763" y="6855619"/>
                </a:moveTo>
                <a:cubicBezTo>
                  <a:pt x="3175" y="6114256"/>
                  <a:pt x="1588" y="5372894"/>
                  <a:pt x="0" y="4631531"/>
                </a:cubicBezTo>
                <a:lnTo>
                  <a:pt x="2978906" y="0"/>
                </a:lnTo>
                <a:lnTo>
                  <a:pt x="5098027" y="0"/>
                </a:lnTo>
                <a:lnTo>
                  <a:pt x="686124" y="6858000"/>
                </a:lnTo>
                <a:lnTo>
                  <a:pt x="4763" y="6855619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45 &gt; 3"/>
          <p:cNvSpPr/>
          <p:nvPr userDrawn="1"/>
        </p:nvSpPr>
        <p:spPr>
          <a:xfrm>
            <a:off x="897523" y="0"/>
            <a:ext cx="8708032" cy="6858000"/>
          </a:xfrm>
          <a:prstGeom prst="parallelogram">
            <a:avLst>
              <a:gd name="adj" fmla="val 6755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5 &gt; 4"/>
          <p:cNvSpPr/>
          <p:nvPr userDrawn="1"/>
        </p:nvSpPr>
        <p:spPr>
          <a:xfrm>
            <a:off x="3712056" y="-2382"/>
            <a:ext cx="8479944" cy="686038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6357577 w 6531024"/>
              <a:gd name="connsiteY3" fmla="*/ 264319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60381 h 6860381"/>
              <a:gd name="connsiteX1" fmla="*/ 4411903 w 6531024"/>
              <a:gd name="connsiteY1" fmla="*/ 2381 h 6860381"/>
              <a:gd name="connsiteX2" fmla="*/ 6359958 w 6531024"/>
              <a:gd name="connsiteY2" fmla="*/ 0 h 6860381"/>
              <a:gd name="connsiteX3" fmla="*/ 6531024 w 6531024"/>
              <a:gd name="connsiteY3" fmla="*/ 2381 h 6860381"/>
              <a:gd name="connsiteX4" fmla="*/ 6357577 w 6531024"/>
              <a:gd name="connsiteY4" fmla="*/ 266700 h 6860381"/>
              <a:gd name="connsiteX5" fmla="*/ 2119121 w 6531024"/>
              <a:gd name="connsiteY5" fmla="*/ 6860381 h 6860381"/>
              <a:gd name="connsiteX6" fmla="*/ 0 w 6531024"/>
              <a:gd name="connsiteY6" fmla="*/ 6860381 h 6860381"/>
              <a:gd name="connsiteX0" fmla="*/ 0 w 6359958"/>
              <a:gd name="connsiteY0" fmla="*/ 6860381 h 6860381"/>
              <a:gd name="connsiteX1" fmla="*/ 4411903 w 6359958"/>
              <a:gd name="connsiteY1" fmla="*/ 2381 h 6860381"/>
              <a:gd name="connsiteX2" fmla="*/ 6359958 w 6359958"/>
              <a:gd name="connsiteY2" fmla="*/ 0 h 6860381"/>
              <a:gd name="connsiteX3" fmla="*/ 6357577 w 6359958"/>
              <a:gd name="connsiteY3" fmla="*/ 266700 h 6860381"/>
              <a:gd name="connsiteX4" fmla="*/ 2119121 w 6359958"/>
              <a:gd name="connsiteY4" fmla="*/ 6860381 h 6860381"/>
              <a:gd name="connsiteX5" fmla="*/ 0 w 6359958"/>
              <a:gd name="connsiteY5" fmla="*/ 6860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9958" h="6860381">
                <a:moveTo>
                  <a:pt x="0" y="6860381"/>
                </a:moveTo>
                <a:lnTo>
                  <a:pt x="4411903" y="2381"/>
                </a:lnTo>
                <a:lnTo>
                  <a:pt x="6359958" y="0"/>
                </a:lnTo>
                <a:cubicBezTo>
                  <a:pt x="6359164" y="88900"/>
                  <a:pt x="6358371" y="177800"/>
                  <a:pt x="6357577" y="266700"/>
                </a:cubicBezTo>
                <a:lnTo>
                  <a:pt x="2119121" y="6860381"/>
                </a:lnTo>
                <a:lnTo>
                  <a:pt x="0" y="686038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45 &gt; 5"/>
          <p:cNvSpPr/>
          <p:nvPr userDrawn="1"/>
        </p:nvSpPr>
        <p:spPr>
          <a:xfrm>
            <a:off x="6531925" y="261938"/>
            <a:ext cx="5660075" cy="6596062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4245056 w 6531024"/>
              <a:gd name="connsiteY4" fmla="*/ 3552825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6531024 w 6531024"/>
              <a:gd name="connsiteY2" fmla="*/ 0 h 6858000"/>
              <a:gd name="connsiteX3" fmla="*/ 4245056 w 6531024"/>
              <a:gd name="connsiteY3" fmla="*/ 3552825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4245056"/>
              <a:gd name="connsiteY0" fmla="*/ 6596062 h 6596062"/>
              <a:gd name="connsiteX1" fmla="*/ 4245056 w 4245056"/>
              <a:gd name="connsiteY1" fmla="*/ 0 h 6596062"/>
              <a:gd name="connsiteX2" fmla="*/ 4245056 w 4245056"/>
              <a:gd name="connsiteY2" fmla="*/ 3290887 h 6596062"/>
              <a:gd name="connsiteX3" fmla="*/ 2119121 w 4245056"/>
              <a:gd name="connsiteY3" fmla="*/ 6596062 h 6596062"/>
              <a:gd name="connsiteX4" fmla="*/ 0 w 4245056"/>
              <a:gd name="connsiteY4" fmla="*/ 6596062 h 659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5056" h="6596062">
                <a:moveTo>
                  <a:pt x="0" y="6596062"/>
                </a:moveTo>
                <a:lnTo>
                  <a:pt x="4245056" y="0"/>
                </a:lnTo>
                <a:lnTo>
                  <a:pt x="4245056" y="3290887"/>
                </a:lnTo>
                <a:lnTo>
                  <a:pt x="2119121" y="6596062"/>
                </a:lnTo>
                <a:lnTo>
                  <a:pt x="0" y="6596062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-672752" y="13716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-672752" y="27432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672752" y="41148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-672752" y="54864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48768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73152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97536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 userDrawn="1"/>
        </p:nvCxnSpPr>
        <p:spPr>
          <a:xfrm>
            <a:off x="24384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ikdörtgen 27"/>
          <p:cNvSpPr/>
          <p:nvPr userDrawn="1"/>
        </p:nvSpPr>
        <p:spPr>
          <a:xfrm>
            <a:off x="5615947" y="1"/>
            <a:ext cx="6576053" cy="1086421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  <a:gs pos="61000">
                <a:schemeClr val="bg1">
                  <a:lumMod val="85000"/>
                  <a:alpha val="6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4" name="Resim 2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051669" cy="6858000"/>
          </a:xfrm>
          <a:prstGeom prst="rect">
            <a:avLst/>
          </a:prstGeom>
        </p:spPr>
      </p:pic>
      <p:sp>
        <p:nvSpPr>
          <p:cNvPr id="17" name="Dikdörtgen 16"/>
          <p:cNvSpPr/>
          <p:nvPr userDrawn="1"/>
        </p:nvSpPr>
        <p:spPr>
          <a:xfrm>
            <a:off x="1" y="1086422"/>
            <a:ext cx="12191999" cy="5771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/>
          <p:cNvSpPr/>
          <p:nvPr userDrawn="1"/>
        </p:nvSpPr>
        <p:spPr>
          <a:xfrm>
            <a:off x="0" y="4437113"/>
            <a:ext cx="12192000" cy="242088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6" name="Resim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992" y="6496240"/>
            <a:ext cx="1074056" cy="173121"/>
          </a:xfrm>
          <a:prstGeom prst="rect">
            <a:avLst/>
          </a:prstGeom>
        </p:spPr>
      </p:pic>
      <p:pic>
        <p:nvPicPr>
          <p:cNvPr id="27" name="Resim 26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75477" y="6353539"/>
            <a:ext cx="2116523" cy="415537"/>
          </a:xfrm>
          <a:prstGeom prst="rect">
            <a:avLst/>
          </a:prstGeom>
        </p:spPr>
      </p:pic>
      <p:sp>
        <p:nvSpPr>
          <p:cNvPr id="32" name="Metin kutusu 31"/>
          <p:cNvSpPr txBox="1"/>
          <p:nvPr userDrawn="1"/>
        </p:nvSpPr>
        <p:spPr>
          <a:xfrm>
            <a:off x="6288022" y="440696"/>
            <a:ext cx="6052073" cy="504000"/>
          </a:xfrm>
          <a:prstGeom prst="rect">
            <a:avLst/>
          </a:prstGeom>
          <a:noFill/>
          <a:effectLst/>
        </p:spPr>
        <p:txBody>
          <a:bodyPr wrap="square" rtlCol="0" anchor="t">
            <a:noAutofit/>
          </a:bodyPr>
          <a:lstStyle>
            <a:defPPr>
              <a:defRPr lang="tr-TR"/>
            </a:defPPr>
            <a:lvl1pPr algn="ctr">
              <a:defRPr sz="6000">
                <a:solidFill>
                  <a:schemeClr val="bg1">
                    <a:lumMod val="95000"/>
                  </a:schemeClr>
                </a:solidFill>
                <a:latin typeface="Gotham" pitchFamily="2" charset="-94"/>
              </a:defRPr>
            </a:lvl1pPr>
          </a:lstStyle>
          <a:p>
            <a:pPr algn="l"/>
            <a:r>
              <a:rPr lang="tr-TR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Vestel </a:t>
            </a:r>
            <a:r>
              <a:rPr lang="tr-TR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develops</a:t>
            </a:r>
            <a:r>
              <a:rPr lang="tr-TR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</a:t>
            </a:r>
            <a:r>
              <a:rPr lang="tr-TR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and</a:t>
            </a:r>
            <a:r>
              <a:rPr lang="tr-TR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</a:t>
            </a:r>
            <a:r>
              <a:rPr lang="tr-TR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produces</a:t>
            </a:r>
            <a:r>
              <a:rPr lang="tr-TR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in </a:t>
            </a:r>
            <a:r>
              <a:rPr lang="tr-TR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Turkey</a:t>
            </a:r>
            <a:r>
              <a:rPr lang="tr-TR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</a:t>
            </a:r>
            <a:r>
              <a:rPr lang="tr-TR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and</a:t>
            </a:r>
            <a:r>
              <a:rPr lang="tr-TR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</a:t>
            </a:r>
            <a:r>
              <a:rPr lang="tr-TR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abroad</a:t>
            </a:r>
            <a:endParaRPr lang="tr-TR" sz="1700" dirty="0">
              <a:solidFill>
                <a:schemeClr val="tx1">
                  <a:lumMod val="85000"/>
                  <a:lumOff val="15000"/>
                </a:schemeClr>
              </a:solidFill>
              <a:latin typeface="Segoe Print" pitchFamily="2" charset="0"/>
            </a:endParaRPr>
          </a:p>
        </p:txBody>
      </p:sp>
      <p:sp>
        <p:nvSpPr>
          <p:cNvPr id="33" name="Metin kutusu 32"/>
          <p:cNvSpPr txBox="1"/>
          <p:nvPr userDrawn="1"/>
        </p:nvSpPr>
        <p:spPr>
          <a:xfrm>
            <a:off x="905395" y="584708"/>
            <a:ext cx="2118264" cy="468028"/>
          </a:xfrm>
          <a:prstGeom prst="rect">
            <a:avLst/>
          </a:prstGeom>
          <a:noFill/>
          <a:effectLst/>
        </p:spPr>
        <p:txBody>
          <a:bodyPr wrap="square" rtlCol="0" anchor="ctr">
            <a:noAutofit/>
          </a:bodyPr>
          <a:lstStyle>
            <a:defPPr>
              <a:defRPr lang="tr-TR"/>
            </a:defPPr>
            <a:lvl1pPr algn="ctr">
              <a:defRPr sz="4000">
                <a:latin typeface="Gotham" pitchFamily="2" charset="-94"/>
              </a:defRPr>
            </a:lvl1pPr>
          </a:lstStyle>
          <a:p>
            <a:pPr algn="l"/>
            <a:r>
              <a:rPr lang="tr-TR" sz="1800" dirty="0">
                <a:solidFill>
                  <a:schemeClr val="bg1"/>
                </a:solidFill>
                <a:latin typeface="Calibri" pitchFamily="34" charset="0"/>
              </a:rPr>
              <a:t>AT A GLANCE</a:t>
            </a:r>
          </a:p>
        </p:txBody>
      </p:sp>
      <p:sp>
        <p:nvSpPr>
          <p:cNvPr id="34" name="Metin kutusu 33"/>
          <p:cNvSpPr txBox="1"/>
          <p:nvPr userDrawn="1"/>
        </p:nvSpPr>
        <p:spPr>
          <a:xfrm>
            <a:off x="895355" y="296676"/>
            <a:ext cx="5296656" cy="468028"/>
          </a:xfrm>
          <a:prstGeom prst="rect">
            <a:avLst/>
          </a:prstGeom>
          <a:noFill/>
          <a:effectLst/>
        </p:spPr>
        <p:txBody>
          <a:bodyPr wrap="square" rtlCol="0" anchor="ctr">
            <a:noAutofit/>
          </a:bodyPr>
          <a:lstStyle>
            <a:defPPr>
              <a:defRPr lang="tr-TR"/>
            </a:defPPr>
            <a:lvl1pPr algn="ctr">
              <a:defRPr sz="4000">
                <a:latin typeface="Gotham" pitchFamily="2" charset="-94"/>
              </a:defRPr>
            </a:lvl1pPr>
          </a:lstStyle>
          <a:p>
            <a:r>
              <a:rPr lang="tr-TR" sz="2400" b="1" spc="-100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VESTEL GROUP OF COMPANIES</a:t>
            </a:r>
          </a:p>
        </p:txBody>
      </p:sp>
    </p:spTree>
    <p:extLst>
      <p:ext uri="{BB962C8B-B14F-4D97-AF65-F5344CB8AC3E}">
        <p14:creationId xmlns:p14="http://schemas.microsoft.com/office/powerpoint/2010/main" val="106269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Özel Düze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5 &gt; 1"/>
          <p:cNvSpPr/>
          <p:nvPr userDrawn="1"/>
        </p:nvSpPr>
        <p:spPr>
          <a:xfrm>
            <a:off x="-3174" y="-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45 &gt; 2"/>
          <p:cNvSpPr/>
          <p:nvPr userDrawn="1"/>
        </p:nvSpPr>
        <p:spPr>
          <a:xfrm>
            <a:off x="-6350" y="0"/>
            <a:ext cx="6797369" cy="6858000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1437760 w 6531024"/>
              <a:gd name="connsiteY5" fmla="*/ 6855619 h 6858000"/>
              <a:gd name="connsiteX6" fmla="*/ 0 w 6531024"/>
              <a:gd name="connsiteY6" fmla="*/ 6858000 h 6858000"/>
              <a:gd name="connsiteX0" fmla="*/ 4763 w 5098027"/>
              <a:gd name="connsiteY0" fmla="*/ 6855619 h 6858000"/>
              <a:gd name="connsiteX1" fmla="*/ 0 w 5098027"/>
              <a:gd name="connsiteY1" fmla="*/ 4631531 h 6858000"/>
              <a:gd name="connsiteX2" fmla="*/ 2978906 w 5098027"/>
              <a:gd name="connsiteY2" fmla="*/ 0 h 6858000"/>
              <a:gd name="connsiteX3" fmla="*/ 5098027 w 5098027"/>
              <a:gd name="connsiteY3" fmla="*/ 0 h 6858000"/>
              <a:gd name="connsiteX4" fmla="*/ 686124 w 5098027"/>
              <a:gd name="connsiteY4" fmla="*/ 6858000 h 6858000"/>
              <a:gd name="connsiteX5" fmla="*/ 4763 w 5098027"/>
              <a:gd name="connsiteY5" fmla="*/ 6855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8027" h="6858000">
                <a:moveTo>
                  <a:pt x="4763" y="6855619"/>
                </a:moveTo>
                <a:cubicBezTo>
                  <a:pt x="3175" y="6114256"/>
                  <a:pt x="1588" y="5372894"/>
                  <a:pt x="0" y="4631531"/>
                </a:cubicBezTo>
                <a:lnTo>
                  <a:pt x="2978906" y="0"/>
                </a:lnTo>
                <a:lnTo>
                  <a:pt x="5098027" y="0"/>
                </a:lnTo>
                <a:lnTo>
                  <a:pt x="686124" y="6858000"/>
                </a:lnTo>
                <a:lnTo>
                  <a:pt x="4763" y="6855619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45 &gt; 3"/>
          <p:cNvSpPr/>
          <p:nvPr userDrawn="1"/>
        </p:nvSpPr>
        <p:spPr>
          <a:xfrm>
            <a:off x="897523" y="0"/>
            <a:ext cx="8708032" cy="6858000"/>
          </a:xfrm>
          <a:prstGeom prst="parallelogram">
            <a:avLst>
              <a:gd name="adj" fmla="val 6755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5 &gt; 4"/>
          <p:cNvSpPr/>
          <p:nvPr userDrawn="1"/>
        </p:nvSpPr>
        <p:spPr>
          <a:xfrm>
            <a:off x="3712056" y="-2382"/>
            <a:ext cx="8479944" cy="686038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6357577 w 6531024"/>
              <a:gd name="connsiteY3" fmla="*/ 264319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60381 h 6860381"/>
              <a:gd name="connsiteX1" fmla="*/ 4411903 w 6531024"/>
              <a:gd name="connsiteY1" fmla="*/ 2381 h 6860381"/>
              <a:gd name="connsiteX2" fmla="*/ 6359958 w 6531024"/>
              <a:gd name="connsiteY2" fmla="*/ 0 h 6860381"/>
              <a:gd name="connsiteX3" fmla="*/ 6531024 w 6531024"/>
              <a:gd name="connsiteY3" fmla="*/ 2381 h 6860381"/>
              <a:gd name="connsiteX4" fmla="*/ 6357577 w 6531024"/>
              <a:gd name="connsiteY4" fmla="*/ 266700 h 6860381"/>
              <a:gd name="connsiteX5" fmla="*/ 2119121 w 6531024"/>
              <a:gd name="connsiteY5" fmla="*/ 6860381 h 6860381"/>
              <a:gd name="connsiteX6" fmla="*/ 0 w 6531024"/>
              <a:gd name="connsiteY6" fmla="*/ 6860381 h 6860381"/>
              <a:gd name="connsiteX0" fmla="*/ 0 w 6359958"/>
              <a:gd name="connsiteY0" fmla="*/ 6860381 h 6860381"/>
              <a:gd name="connsiteX1" fmla="*/ 4411903 w 6359958"/>
              <a:gd name="connsiteY1" fmla="*/ 2381 h 6860381"/>
              <a:gd name="connsiteX2" fmla="*/ 6359958 w 6359958"/>
              <a:gd name="connsiteY2" fmla="*/ 0 h 6860381"/>
              <a:gd name="connsiteX3" fmla="*/ 6357577 w 6359958"/>
              <a:gd name="connsiteY3" fmla="*/ 266700 h 6860381"/>
              <a:gd name="connsiteX4" fmla="*/ 2119121 w 6359958"/>
              <a:gd name="connsiteY4" fmla="*/ 6860381 h 6860381"/>
              <a:gd name="connsiteX5" fmla="*/ 0 w 6359958"/>
              <a:gd name="connsiteY5" fmla="*/ 6860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9958" h="6860381">
                <a:moveTo>
                  <a:pt x="0" y="6860381"/>
                </a:moveTo>
                <a:lnTo>
                  <a:pt x="4411903" y="2381"/>
                </a:lnTo>
                <a:lnTo>
                  <a:pt x="6359958" y="0"/>
                </a:lnTo>
                <a:cubicBezTo>
                  <a:pt x="6359164" y="88900"/>
                  <a:pt x="6358371" y="177800"/>
                  <a:pt x="6357577" y="266700"/>
                </a:cubicBezTo>
                <a:lnTo>
                  <a:pt x="2119121" y="6860381"/>
                </a:lnTo>
                <a:lnTo>
                  <a:pt x="0" y="686038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45 &gt; 5"/>
          <p:cNvSpPr/>
          <p:nvPr userDrawn="1"/>
        </p:nvSpPr>
        <p:spPr>
          <a:xfrm>
            <a:off x="6531925" y="261938"/>
            <a:ext cx="5660075" cy="6596062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4245056 w 6531024"/>
              <a:gd name="connsiteY4" fmla="*/ 3552825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6531024 w 6531024"/>
              <a:gd name="connsiteY2" fmla="*/ 0 h 6858000"/>
              <a:gd name="connsiteX3" fmla="*/ 4245056 w 6531024"/>
              <a:gd name="connsiteY3" fmla="*/ 3552825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4245056"/>
              <a:gd name="connsiteY0" fmla="*/ 6596062 h 6596062"/>
              <a:gd name="connsiteX1" fmla="*/ 4245056 w 4245056"/>
              <a:gd name="connsiteY1" fmla="*/ 0 h 6596062"/>
              <a:gd name="connsiteX2" fmla="*/ 4245056 w 4245056"/>
              <a:gd name="connsiteY2" fmla="*/ 3290887 h 6596062"/>
              <a:gd name="connsiteX3" fmla="*/ 2119121 w 4245056"/>
              <a:gd name="connsiteY3" fmla="*/ 6596062 h 6596062"/>
              <a:gd name="connsiteX4" fmla="*/ 0 w 4245056"/>
              <a:gd name="connsiteY4" fmla="*/ 6596062 h 659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5056" h="6596062">
                <a:moveTo>
                  <a:pt x="0" y="6596062"/>
                </a:moveTo>
                <a:lnTo>
                  <a:pt x="4245056" y="0"/>
                </a:lnTo>
                <a:lnTo>
                  <a:pt x="4245056" y="3290887"/>
                </a:lnTo>
                <a:lnTo>
                  <a:pt x="2119121" y="6596062"/>
                </a:lnTo>
                <a:lnTo>
                  <a:pt x="0" y="6596062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-672752" y="13716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-672752" y="27432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672752" y="41148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-672752" y="54864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48768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73152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97536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kdörtgen 18"/>
          <p:cNvSpPr/>
          <p:nvPr userDrawn="1"/>
        </p:nvSpPr>
        <p:spPr>
          <a:xfrm>
            <a:off x="2976331" y="1"/>
            <a:ext cx="9264352" cy="1086421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  <a:gs pos="61000">
                <a:schemeClr val="bg1">
                  <a:lumMod val="85000"/>
                  <a:alpha val="6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5" name="Düz Bağlayıcı 14"/>
          <p:cNvCxnSpPr/>
          <p:nvPr userDrawn="1"/>
        </p:nvCxnSpPr>
        <p:spPr>
          <a:xfrm>
            <a:off x="24384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45 &gt; 1"/>
          <p:cNvSpPr/>
          <p:nvPr userDrawn="1"/>
        </p:nvSpPr>
        <p:spPr>
          <a:xfrm>
            <a:off x="1" y="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 flip="none" rotWithShape="1">
            <a:gsLst>
              <a:gs pos="0">
                <a:srgbClr val="003192"/>
              </a:gs>
              <a:gs pos="100000">
                <a:srgbClr val="25C6FF"/>
              </a:gs>
            </a:gsLst>
            <a:lin ang="0" scaled="0"/>
            <a:tileRect/>
          </a:gradFill>
          <a:ln w="38100">
            <a:noFill/>
          </a:ln>
          <a:effectLst>
            <a:outerShdw dist="38100" algn="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4" name="Metin kutusu 23"/>
          <p:cNvSpPr txBox="1"/>
          <p:nvPr userDrawn="1"/>
        </p:nvSpPr>
        <p:spPr>
          <a:xfrm>
            <a:off x="719403" y="584708"/>
            <a:ext cx="2279388" cy="468028"/>
          </a:xfrm>
          <a:prstGeom prst="rect">
            <a:avLst/>
          </a:prstGeom>
          <a:noFill/>
          <a:effectLst/>
        </p:spPr>
        <p:txBody>
          <a:bodyPr wrap="square" rtlCol="0" anchor="ctr">
            <a:noAutofit/>
          </a:bodyPr>
          <a:lstStyle>
            <a:defPPr>
              <a:defRPr lang="tr-TR"/>
            </a:defPPr>
            <a:lvl1pPr algn="ctr">
              <a:defRPr sz="4000">
                <a:latin typeface="Gotham" pitchFamily="2" charset="-94"/>
              </a:defRPr>
            </a:lvl1pPr>
          </a:lstStyle>
          <a:p>
            <a:r>
              <a:rPr lang="tr-TR" sz="2400" b="1" kern="1200" spc="0" baseline="0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R&amp;D</a:t>
            </a:r>
          </a:p>
        </p:txBody>
      </p:sp>
      <p:sp>
        <p:nvSpPr>
          <p:cNvPr id="17" name="Dikdörtgen 16"/>
          <p:cNvSpPr/>
          <p:nvPr userDrawn="1"/>
        </p:nvSpPr>
        <p:spPr>
          <a:xfrm>
            <a:off x="1" y="1086422"/>
            <a:ext cx="12191999" cy="5771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Metin kutusu 25"/>
          <p:cNvSpPr txBox="1"/>
          <p:nvPr userDrawn="1"/>
        </p:nvSpPr>
        <p:spPr>
          <a:xfrm>
            <a:off x="3407701" y="692700"/>
            <a:ext cx="8208000" cy="252000"/>
          </a:xfrm>
          <a:prstGeom prst="rect">
            <a:avLst/>
          </a:prstGeom>
          <a:noFill/>
          <a:effectLst/>
        </p:spPr>
        <p:txBody>
          <a:bodyPr wrap="square" rtlCol="0" anchor="t">
            <a:noAutofit/>
          </a:bodyPr>
          <a:lstStyle>
            <a:defPPr>
              <a:defRPr lang="tr-TR"/>
            </a:defPPr>
            <a:lvl1pPr algn="ctr">
              <a:defRPr sz="6000">
                <a:solidFill>
                  <a:schemeClr val="bg1">
                    <a:lumMod val="95000"/>
                  </a:schemeClr>
                </a:solidFill>
                <a:latin typeface="Gotham" pitchFamily="2" charset="-94"/>
              </a:defRPr>
            </a:lvl1pPr>
          </a:lstStyle>
          <a:p>
            <a:pPr marL="0" algn="l" defTabSz="914400" rtl="0" eaLnBrk="1" latinLnBrk="0" hangingPunct="1"/>
            <a:r>
              <a:rPr lang="tr-TR" sz="17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…İn </a:t>
            </a:r>
            <a:r>
              <a:rPr lang="tr-TR" sz="17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order</a:t>
            </a:r>
            <a:r>
              <a:rPr lang="tr-TR" sz="17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to</a:t>
            </a:r>
            <a:r>
              <a:rPr lang="tr-TR" sz="17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surpass</a:t>
            </a:r>
            <a:r>
              <a:rPr lang="tr-TR" sz="17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ourselves</a:t>
            </a:r>
            <a:endParaRPr lang="tr-TR" sz="1700" kern="1200" dirty="0">
              <a:solidFill>
                <a:schemeClr val="tx1">
                  <a:lumMod val="85000"/>
                  <a:lumOff val="15000"/>
                </a:schemeClr>
              </a:solidFill>
              <a:latin typeface="Segoe Prin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60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26" grpId="0"/>
      <p:bldP spid="26" grpId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Özel Düze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5 &gt; 1"/>
          <p:cNvSpPr/>
          <p:nvPr userDrawn="1"/>
        </p:nvSpPr>
        <p:spPr>
          <a:xfrm>
            <a:off x="-3174" y="-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45 &gt; 2"/>
          <p:cNvSpPr/>
          <p:nvPr userDrawn="1"/>
        </p:nvSpPr>
        <p:spPr>
          <a:xfrm>
            <a:off x="-6350" y="0"/>
            <a:ext cx="6797369" cy="6858000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1437760 w 6531024"/>
              <a:gd name="connsiteY5" fmla="*/ 6855619 h 6858000"/>
              <a:gd name="connsiteX6" fmla="*/ 0 w 6531024"/>
              <a:gd name="connsiteY6" fmla="*/ 6858000 h 6858000"/>
              <a:gd name="connsiteX0" fmla="*/ 4763 w 5098027"/>
              <a:gd name="connsiteY0" fmla="*/ 6855619 h 6858000"/>
              <a:gd name="connsiteX1" fmla="*/ 0 w 5098027"/>
              <a:gd name="connsiteY1" fmla="*/ 4631531 h 6858000"/>
              <a:gd name="connsiteX2" fmla="*/ 2978906 w 5098027"/>
              <a:gd name="connsiteY2" fmla="*/ 0 h 6858000"/>
              <a:gd name="connsiteX3" fmla="*/ 5098027 w 5098027"/>
              <a:gd name="connsiteY3" fmla="*/ 0 h 6858000"/>
              <a:gd name="connsiteX4" fmla="*/ 686124 w 5098027"/>
              <a:gd name="connsiteY4" fmla="*/ 6858000 h 6858000"/>
              <a:gd name="connsiteX5" fmla="*/ 4763 w 5098027"/>
              <a:gd name="connsiteY5" fmla="*/ 6855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8027" h="6858000">
                <a:moveTo>
                  <a:pt x="4763" y="6855619"/>
                </a:moveTo>
                <a:cubicBezTo>
                  <a:pt x="3175" y="6114256"/>
                  <a:pt x="1588" y="5372894"/>
                  <a:pt x="0" y="4631531"/>
                </a:cubicBezTo>
                <a:lnTo>
                  <a:pt x="2978906" y="0"/>
                </a:lnTo>
                <a:lnTo>
                  <a:pt x="5098027" y="0"/>
                </a:lnTo>
                <a:lnTo>
                  <a:pt x="686124" y="6858000"/>
                </a:lnTo>
                <a:lnTo>
                  <a:pt x="4763" y="6855619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45 &gt; 3"/>
          <p:cNvSpPr/>
          <p:nvPr userDrawn="1"/>
        </p:nvSpPr>
        <p:spPr>
          <a:xfrm>
            <a:off x="897523" y="0"/>
            <a:ext cx="8708032" cy="6858000"/>
          </a:xfrm>
          <a:prstGeom prst="parallelogram">
            <a:avLst>
              <a:gd name="adj" fmla="val 6755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5 &gt; 4"/>
          <p:cNvSpPr/>
          <p:nvPr userDrawn="1"/>
        </p:nvSpPr>
        <p:spPr>
          <a:xfrm>
            <a:off x="3712056" y="-2382"/>
            <a:ext cx="8479944" cy="686038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6357577 w 6531024"/>
              <a:gd name="connsiteY3" fmla="*/ 264319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60381 h 6860381"/>
              <a:gd name="connsiteX1" fmla="*/ 4411903 w 6531024"/>
              <a:gd name="connsiteY1" fmla="*/ 2381 h 6860381"/>
              <a:gd name="connsiteX2" fmla="*/ 6359958 w 6531024"/>
              <a:gd name="connsiteY2" fmla="*/ 0 h 6860381"/>
              <a:gd name="connsiteX3" fmla="*/ 6531024 w 6531024"/>
              <a:gd name="connsiteY3" fmla="*/ 2381 h 6860381"/>
              <a:gd name="connsiteX4" fmla="*/ 6357577 w 6531024"/>
              <a:gd name="connsiteY4" fmla="*/ 266700 h 6860381"/>
              <a:gd name="connsiteX5" fmla="*/ 2119121 w 6531024"/>
              <a:gd name="connsiteY5" fmla="*/ 6860381 h 6860381"/>
              <a:gd name="connsiteX6" fmla="*/ 0 w 6531024"/>
              <a:gd name="connsiteY6" fmla="*/ 6860381 h 6860381"/>
              <a:gd name="connsiteX0" fmla="*/ 0 w 6359958"/>
              <a:gd name="connsiteY0" fmla="*/ 6860381 h 6860381"/>
              <a:gd name="connsiteX1" fmla="*/ 4411903 w 6359958"/>
              <a:gd name="connsiteY1" fmla="*/ 2381 h 6860381"/>
              <a:gd name="connsiteX2" fmla="*/ 6359958 w 6359958"/>
              <a:gd name="connsiteY2" fmla="*/ 0 h 6860381"/>
              <a:gd name="connsiteX3" fmla="*/ 6357577 w 6359958"/>
              <a:gd name="connsiteY3" fmla="*/ 266700 h 6860381"/>
              <a:gd name="connsiteX4" fmla="*/ 2119121 w 6359958"/>
              <a:gd name="connsiteY4" fmla="*/ 6860381 h 6860381"/>
              <a:gd name="connsiteX5" fmla="*/ 0 w 6359958"/>
              <a:gd name="connsiteY5" fmla="*/ 6860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9958" h="6860381">
                <a:moveTo>
                  <a:pt x="0" y="6860381"/>
                </a:moveTo>
                <a:lnTo>
                  <a:pt x="4411903" y="2381"/>
                </a:lnTo>
                <a:lnTo>
                  <a:pt x="6359958" y="0"/>
                </a:lnTo>
                <a:cubicBezTo>
                  <a:pt x="6359164" y="88900"/>
                  <a:pt x="6358371" y="177800"/>
                  <a:pt x="6357577" y="266700"/>
                </a:cubicBezTo>
                <a:lnTo>
                  <a:pt x="2119121" y="6860381"/>
                </a:lnTo>
                <a:lnTo>
                  <a:pt x="0" y="686038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45 &gt; 5"/>
          <p:cNvSpPr/>
          <p:nvPr userDrawn="1"/>
        </p:nvSpPr>
        <p:spPr>
          <a:xfrm>
            <a:off x="6531925" y="261938"/>
            <a:ext cx="5660075" cy="6596062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4245056 w 6531024"/>
              <a:gd name="connsiteY4" fmla="*/ 3552825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6531024 w 6531024"/>
              <a:gd name="connsiteY2" fmla="*/ 0 h 6858000"/>
              <a:gd name="connsiteX3" fmla="*/ 4245056 w 6531024"/>
              <a:gd name="connsiteY3" fmla="*/ 3552825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4245056"/>
              <a:gd name="connsiteY0" fmla="*/ 6596062 h 6596062"/>
              <a:gd name="connsiteX1" fmla="*/ 4245056 w 4245056"/>
              <a:gd name="connsiteY1" fmla="*/ 0 h 6596062"/>
              <a:gd name="connsiteX2" fmla="*/ 4245056 w 4245056"/>
              <a:gd name="connsiteY2" fmla="*/ 3290887 h 6596062"/>
              <a:gd name="connsiteX3" fmla="*/ 2119121 w 4245056"/>
              <a:gd name="connsiteY3" fmla="*/ 6596062 h 6596062"/>
              <a:gd name="connsiteX4" fmla="*/ 0 w 4245056"/>
              <a:gd name="connsiteY4" fmla="*/ 6596062 h 659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5056" h="6596062">
                <a:moveTo>
                  <a:pt x="0" y="6596062"/>
                </a:moveTo>
                <a:lnTo>
                  <a:pt x="4245056" y="0"/>
                </a:lnTo>
                <a:lnTo>
                  <a:pt x="4245056" y="3290887"/>
                </a:lnTo>
                <a:lnTo>
                  <a:pt x="2119121" y="6596062"/>
                </a:lnTo>
                <a:lnTo>
                  <a:pt x="0" y="6596062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-672752" y="13716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-672752" y="27432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672752" y="41148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-672752" y="54864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48768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73152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97536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kdörtgen 18"/>
          <p:cNvSpPr/>
          <p:nvPr userDrawn="1"/>
        </p:nvSpPr>
        <p:spPr>
          <a:xfrm>
            <a:off x="2976331" y="1"/>
            <a:ext cx="9264352" cy="1086421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  <a:gs pos="61000">
                <a:schemeClr val="bg1">
                  <a:lumMod val="85000"/>
                  <a:alpha val="6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5" name="Düz Bağlayıcı 14"/>
          <p:cNvCxnSpPr/>
          <p:nvPr userDrawn="1"/>
        </p:nvCxnSpPr>
        <p:spPr>
          <a:xfrm>
            <a:off x="24384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45 &gt; 1"/>
          <p:cNvSpPr/>
          <p:nvPr userDrawn="1"/>
        </p:nvSpPr>
        <p:spPr>
          <a:xfrm>
            <a:off x="1" y="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 flip="none" rotWithShape="1">
            <a:gsLst>
              <a:gs pos="0">
                <a:srgbClr val="003192"/>
              </a:gs>
              <a:gs pos="100000">
                <a:srgbClr val="25C6FF"/>
              </a:gs>
            </a:gsLst>
            <a:lin ang="0" scaled="0"/>
            <a:tileRect/>
          </a:gradFill>
          <a:ln w="38100">
            <a:noFill/>
          </a:ln>
          <a:effectLst>
            <a:outerShdw dist="38100" algn="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7" name="Dikdörtgen 16"/>
          <p:cNvSpPr/>
          <p:nvPr userDrawn="1"/>
        </p:nvSpPr>
        <p:spPr>
          <a:xfrm>
            <a:off x="1" y="1086422"/>
            <a:ext cx="12191999" cy="5771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/>
          <p:cNvSpPr txBox="1"/>
          <p:nvPr userDrawn="1"/>
        </p:nvSpPr>
        <p:spPr>
          <a:xfrm>
            <a:off x="719403" y="584708"/>
            <a:ext cx="2279388" cy="468028"/>
          </a:xfrm>
          <a:prstGeom prst="rect">
            <a:avLst/>
          </a:prstGeom>
          <a:noFill/>
          <a:effectLst/>
        </p:spPr>
        <p:txBody>
          <a:bodyPr wrap="square" rtlCol="0" anchor="ctr">
            <a:noAutofit/>
          </a:bodyPr>
          <a:lstStyle>
            <a:defPPr>
              <a:defRPr lang="tr-TR"/>
            </a:defPPr>
            <a:lvl1pPr algn="ctr">
              <a:defRPr sz="4000">
                <a:latin typeface="Gotham" pitchFamily="2" charset="-94"/>
              </a:defRPr>
            </a:lvl1pPr>
          </a:lstStyle>
          <a:p>
            <a:r>
              <a:rPr lang="tr-TR" sz="2400" b="1" kern="1200" spc="0" baseline="0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R&amp;D</a:t>
            </a:r>
          </a:p>
        </p:txBody>
      </p:sp>
      <p:sp>
        <p:nvSpPr>
          <p:cNvPr id="23" name="Metin kutusu 22"/>
          <p:cNvSpPr txBox="1"/>
          <p:nvPr userDrawn="1"/>
        </p:nvSpPr>
        <p:spPr>
          <a:xfrm>
            <a:off x="3407701" y="692700"/>
            <a:ext cx="8208000" cy="252000"/>
          </a:xfrm>
          <a:prstGeom prst="rect">
            <a:avLst/>
          </a:prstGeom>
          <a:noFill/>
          <a:effectLst/>
        </p:spPr>
        <p:txBody>
          <a:bodyPr wrap="square" rtlCol="0" anchor="t">
            <a:noAutofit/>
          </a:bodyPr>
          <a:lstStyle>
            <a:defPPr>
              <a:defRPr lang="tr-TR"/>
            </a:defPPr>
            <a:lvl1pPr algn="ctr">
              <a:defRPr sz="6000">
                <a:solidFill>
                  <a:schemeClr val="bg1">
                    <a:lumMod val="95000"/>
                  </a:schemeClr>
                </a:solidFill>
                <a:latin typeface="Gotham" pitchFamily="2" charset="-94"/>
              </a:defRPr>
            </a:lvl1pPr>
          </a:lstStyle>
          <a:p>
            <a:pPr marL="0" algn="l" defTabSz="914400" rtl="0" eaLnBrk="1" latinLnBrk="0" hangingPunct="1"/>
            <a:r>
              <a:rPr lang="tr-TR" sz="17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…İn </a:t>
            </a:r>
            <a:r>
              <a:rPr lang="tr-TR" sz="17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order</a:t>
            </a:r>
            <a:r>
              <a:rPr lang="tr-TR" sz="17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to</a:t>
            </a:r>
            <a:r>
              <a:rPr lang="tr-TR" sz="17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surpass</a:t>
            </a:r>
            <a:r>
              <a:rPr lang="tr-TR" sz="17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ourselves</a:t>
            </a:r>
            <a:endParaRPr lang="tr-TR" sz="1700" kern="1200" dirty="0">
              <a:solidFill>
                <a:schemeClr val="tx1">
                  <a:lumMod val="85000"/>
                  <a:lumOff val="15000"/>
                </a:schemeClr>
              </a:solidFill>
              <a:latin typeface="Segoe Prin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45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Özel Düze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5 &gt; 1"/>
          <p:cNvSpPr/>
          <p:nvPr userDrawn="1"/>
        </p:nvSpPr>
        <p:spPr>
          <a:xfrm>
            <a:off x="-3174" y="-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45 &gt; 2"/>
          <p:cNvSpPr/>
          <p:nvPr userDrawn="1"/>
        </p:nvSpPr>
        <p:spPr>
          <a:xfrm>
            <a:off x="-6350" y="0"/>
            <a:ext cx="6797369" cy="6858000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1437760 w 6531024"/>
              <a:gd name="connsiteY5" fmla="*/ 6855619 h 6858000"/>
              <a:gd name="connsiteX6" fmla="*/ 0 w 6531024"/>
              <a:gd name="connsiteY6" fmla="*/ 6858000 h 6858000"/>
              <a:gd name="connsiteX0" fmla="*/ 4763 w 5098027"/>
              <a:gd name="connsiteY0" fmla="*/ 6855619 h 6858000"/>
              <a:gd name="connsiteX1" fmla="*/ 0 w 5098027"/>
              <a:gd name="connsiteY1" fmla="*/ 4631531 h 6858000"/>
              <a:gd name="connsiteX2" fmla="*/ 2978906 w 5098027"/>
              <a:gd name="connsiteY2" fmla="*/ 0 h 6858000"/>
              <a:gd name="connsiteX3" fmla="*/ 5098027 w 5098027"/>
              <a:gd name="connsiteY3" fmla="*/ 0 h 6858000"/>
              <a:gd name="connsiteX4" fmla="*/ 686124 w 5098027"/>
              <a:gd name="connsiteY4" fmla="*/ 6858000 h 6858000"/>
              <a:gd name="connsiteX5" fmla="*/ 4763 w 5098027"/>
              <a:gd name="connsiteY5" fmla="*/ 6855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8027" h="6858000">
                <a:moveTo>
                  <a:pt x="4763" y="6855619"/>
                </a:moveTo>
                <a:cubicBezTo>
                  <a:pt x="3175" y="6114256"/>
                  <a:pt x="1588" y="5372894"/>
                  <a:pt x="0" y="4631531"/>
                </a:cubicBezTo>
                <a:lnTo>
                  <a:pt x="2978906" y="0"/>
                </a:lnTo>
                <a:lnTo>
                  <a:pt x="5098027" y="0"/>
                </a:lnTo>
                <a:lnTo>
                  <a:pt x="686124" y="6858000"/>
                </a:lnTo>
                <a:lnTo>
                  <a:pt x="4763" y="6855619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45 &gt; 3"/>
          <p:cNvSpPr/>
          <p:nvPr userDrawn="1"/>
        </p:nvSpPr>
        <p:spPr>
          <a:xfrm>
            <a:off x="897523" y="0"/>
            <a:ext cx="8708032" cy="6858000"/>
          </a:xfrm>
          <a:prstGeom prst="parallelogram">
            <a:avLst>
              <a:gd name="adj" fmla="val 6755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5 &gt; 4"/>
          <p:cNvSpPr/>
          <p:nvPr userDrawn="1"/>
        </p:nvSpPr>
        <p:spPr>
          <a:xfrm>
            <a:off x="3712056" y="-2382"/>
            <a:ext cx="8479944" cy="686038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6357577 w 6531024"/>
              <a:gd name="connsiteY3" fmla="*/ 264319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60381 h 6860381"/>
              <a:gd name="connsiteX1" fmla="*/ 4411903 w 6531024"/>
              <a:gd name="connsiteY1" fmla="*/ 2381 h 6860381"/>
              <a:gd name="connsiteX2" fmla="*/ 6359958 w 6531024"/>
              <a:gd name="connsiteY2" fmla="*/ 0 h 6860381"/>
              <a:gd name="connsiteX3" fmla="*/ 6531024 w 6531024"/>
              <a:gd name="connsiteY3" fmla="*/ 2381 h 6860381"/>
              <a:gd name="connsiteX4" fmla="*/ 6357577 w 6531024"/>
              <a:gd name="connsiteY4" fmla="*/ 266700 h 6860381"/>
              <a:gd name="connsiteX5" fmla="*/ 2119121 w 6531024"/>
              <a:gd name="connsiteY5" fmla="*/ 6860381 h 6860381"/>
              <a:gd name="connsiteX6" fmla="*/ 0 w 6531024"/>
              <a:gd name="connsiteY6" fmla="*/ 6860381 h 6860381"/>
              <a:gd name="connsiteX0" fmla="*/ 0 w 6359958"/>
              <a:gd name="connsiteY0" fmla="*/ 6860381 h 6860381"/>
              <a:gd name="connsiteX1" fmla="*/ 4411903 w 6359958"/>
              <a:gd name="connsiteY1" fmla="*/ 2381 h 6860381"/>
              <a:gd name="connsiteX2" fmla="*/ 6359958 w 6359958"/>
              <a:gd name="connsiteY2" fmla="*/ 0 h 6860381"/>
              <a:gd name="connsiteX3" fmla="*/ 6357577 w 6359958"/>
              <a:gd name="connsiteY3" fmla="*/ 266700 h 6860381"/>
              <a:gd name="connsiteX4" fmla="*/ 2119121 w 6359958"/>
              <a:gd name="connsiteY4" fmla="*/ 6860381 h 6860381"/>
              <a:gd name="connsiteX5" fmla="*/ 0 w 6359958"/>
              <a:gd name="connsiteY5" fmla="*/ 6860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9958" h="6860381">
                <a:moveTo>
                  <a:pt x="0" y="6860381"/>
                </a:moveTo>
                <a:lnTo>
                  <a:pt x="4411903" y="2381"/>
                </a:lnTo>
                <a:lnTo>
                  <a:pt x="6359958" y="0"/>
                </a:lnTo>
                <a:cubicBezTo>
                  <a:pt x="6359164" y="88900"/>
                  <a:pt x="6358371" y="177800"/>
                  <a:pt x="6357577" y="266700"/>
                </a:cubicBezTo>
                <a:lnTo>
                  <a:pt x="2119121" y="6860381"/>
                </a:lnTo>
                <a:lnTo>
                  <a:pt x="0" y="686038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45 &gt; 5"/>
          <p:cNvSpPr/>
          <p:nvPr userDrawn="1"/>
        </p:nvSpPr>
        <p:spPr>
          <a:xfrm>
            <a:off x="6531925" y="261938"/>
            <a:ext cx="5660075" cy="6596062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4245056 w 6531024"/>
              <a:gd name="connsiteY4" fmla="*/ 3552825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6531024 w 6531024"/>
              <a:gd name="connsiteY2" fmla="*/ 0 h 6858000"/>
              <a:gd name="connsiteX3" fmla="*/ 4245056 w 6531024"/>
              <a:gd name="connsiteY3" fmla="*/ 3552825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4245056"/>
              <a:gd name="connsiteY0" fmla="*/ 6596062 h 6596062"/>
              <a:gd name="connsiteX1" fmla="*/ 4245056 w 4245056"/>
              <a:gd name="connsiteY1" fmla="*/ 0 h 6596062"/>
              <a:gd name="connsiteX2" fmla="*/ 4245056 w 4245056"/>
              <a:gd name="connsiteY2" fmla="*/ 3290887 h 6596062"/>
              <a:gd name="connsiteX3" fmla="*/ 2119121 w 4245056"/>
              <a:gd name="connsiteY3" fmla="*/ 6596062 h 6596062"/>
              <a:gd name="connsiteX4" fmla="*/ 0 w 4245056"/>
              <a:gd name="connsiteY4" fmla="*/ 6596062 h 659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5056" h="6596062">
                <a:moveTo>
                  <a:pt x="0" y="6596062"/>
                </a:moveTo>
                <a:lnTo>
                  <a:pt x="4245056" y="0"/>
                </a:lnTo>
                <a:lnTo>
                  <a:pt x="4245056" y="3290887"/>
                </a:lnTo>
                <a:lnTo>
                  <a:pt x="2119121" y="6596062"/>
                </a:lnTo>
                <a:lnTo>
                  <a:pt x="0" y="6596062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-672752" y="13716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-672752" y="27432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672752" y="41148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-672752" y="54864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48768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73152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97536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 userDrawn="1"/>
        </p:nvCxnSpPr>
        <p:spPr>
          <a:xfrm>
            <a:off x="24384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ikdörtgen 18"/>
          <p:cNvSpPr/>
          <p:nvPr userDrawn="1"/>
        </p:nvSpPr>
        <p:spPr>
          <a:xfrm>
            <a:off x="2927648" y="1"/>
            <a:ext cx="9264352" cy="1086421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  <a:gs pos="61000">
                <a:schemeClr val="bg1">
                  <a:lumMod val="85000"/>
                  <a:alpha val="6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Metin kutusu 22"/>
          <p:cNvSpPr txBox="1"/>
          <p:nvPr userDrawn="1"/>
        </p:nvSpPr>
        <p:spPr>
          <a:xfrm>
            <a:off x="3408683" y="692696"/>
            <a:ext cx="8832000" cy="252000"/>
          </a:xfrm>
          <a:prstGeom prst="rect">
            <a:avLst/>
          </a:prstGeom>
          <a:noFill/>
          <a:effectLst/>
        </p:spPr>
        <p:txBody>
          <a:bodyPr wrap="square" rtlCol="0" anchor="t">
            <a:noAutofit/>
          </a:bodyPr>
          <a:lstStyle>
            <a:defPPr>
              <a:defRPr lang="tr-TR"/>
            </a:defPPr>
            <a:lvl1pPr algn="ctr">
              <a:defRPr sz="6000">
                <a:solidFill>
                  <a:schemeClr val="bg1">
                    <a:lumMod val="95000"/>
                  </a:schemeClr>
                </a:solidFill>
                <a:latin typeface="Gotham" pitchFamily="2" charset="-94"/>
              </a:defRPr>
            </a:lvl1pPr>
          </a:lstStyle>
          <a:p>
            <a:pPr marL="0" algn="l" defTabSz="914400" rtl="0" eaLnBrk="1" latinLnBrk="0" hangingPunct="1"/>
            <a:r>
              <a:rPr lang="tr-TR" sz="1700" kern="1200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Consumer-</a:t>
            </a:r>
            <a:r>
              <a:rPr lang="tr-TR" sz="1700" kern="1200" spc="-1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friendly</a:t>
            </a:r>
            <a:r>
              <a:rPr lang="tr-TR" sz="1700" kern="1200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spc="-1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products</a:t>
            </a:r>
            <a:r>
              <a:rPr lang="tr-TR" sz="1700" kern="1200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spc="-1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from</a:t>
            </a:r>
            <a:r>
              <a:rPr lang="tr-TR" sz="1700" kern="1200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spc="-1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small</a:t>
            </a:r>
            <a:r>
              <a:rPr lang="tr-TR" sz="1700" kern="1200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spc="-1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to</a:t>
            </a:r>
            <a:r>
              <a:rPr lang="tr-TR" sz="1700" kern="1200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 </a:t>
            </a:r>
            <a:r>
              <a:rPr lang="tr-TR" sz="1700" kern="1200" spc="-1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  <a:ea typeface="+mn-ea"/>
                <a:cs typeface="+mn-cs"/>
              </a:rPr>
              <a:t>large</a:t>
            </a:r>
            <a:endParaRPr lang="tr-TR" sz="1700" kern="1200" spc="-100" baseline="0" dirty="0">
              <a:solidFill>
                <a:schemeClr val="tx1">
                  <a:lumMod val="85000"/>
                  <a:lumOff val="15000"/>
                </a:schemeClr>
              </a:solidFill>
              <a:latin typeface="Segoe Print" pitchFamily="2" charset="0"/>
              <a:ea typeface="+mn-ea"/>
              <a:cs typeface="+mn-cs"/>
            </a:endParaRPr>
          </a:p>
        </p:txBody>
      </p:sp>
      <p:sp>
        <p:nvSpPr>
          <p:cNvPr id="22" name="45 &gt; 1"/>
          <p:cNvSpPr/>
          <p:nvPr userDrawn="1"/>
        </p:nvSpPr>
        <p:spPr>
          <a:xfrm>
            <a:off x="1" y="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 flip="none" rotWithShape="1">
            <a:gsLst>
              <a:gs pos="0">
                <a:srgbClr val="001722"/>
              </a:gs>
              <a:gs pos="100000">
                <a:srgbClr val="006699"/>
              </a:gs>
            </a:gsLst>
            <a:lin ang="0" scaled="0"/>
            <a:tileRect/>
          </a:gradFill>
          <a:ln w="38100">
            <a:noFill/>
          </a:ln>
          <a:effectLst>
            <a:outerShdw dist="38100" algn="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tr-TR"/>
          </a:p>
        </p:txBody>
      </p:sp>
      <p:sp>
        <p:nvSpPr>
          <p:cNvPr id="21" name="Metin kutusu 20"/>
          <p:cNvSpPr txBox="1"/>
          <p:nvPr userDrawn="1"/>
        </p:nvSpPr>
        <p:spPr>
          <a:xfrm>
            <a:off x="763011" y="584708"/>
            <a:ext cx="2260648" cy="468028"/>
          </a:xfrm>
          <a:prstGeom prst="rect">
            <a:avLst/>
          </a:prstGeom>
          <a:noFill/>
          <a:effectLst/>
        </p:spPr>
        <p:txBody>
          <a:bodyPr wrap="square" rtlCol="0" anchor="ctr">
            <a:noAutofit/>
          </a:bodyPr>
          <a:lstStyle>
            <a:defPPr>
              <a:defRPr lang="tr-TR"/>
            </a:defPPr>
            <a:lvl1pPr algn="ctr">
              <a:defRPr sz="4000">
                <a:latin typeface="Gotham" pitchFamily="2" charset="-94"/>
              </a:defRPr>
            </a:lvl1pPr>
          </a:lstStyle>
          <a:p>
            <a:pPr marL="0" algn="ctr" defTabSz="914400" rtl="0" eaLnBrk="1" latinLnBrk="0" hangingPunct="1"/>
            <a:r>
              <a:rPr lang="tr-TR" sz="2400" b="1" kern="1200" spc="0" baseline="0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PRODUCTS</a:t>
            </a:r>
          </a:p>
        </p:txBody>
      </p:sp>
      <p:sp>
        <p:nvSpPr>
          <p:cNvPr id="17" name="Dikdörtgen 16"/>
          <p:cNvSpPr/>
          <p:nvPr userDrawn="1"/>
        </p:nvSpPr>
        <p:spPr>
          <a:xfrm>
            <a:off x="1" y="1086422"/>
            <a:ext cx="12191999" cy="5771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tr-TR" sz="2400" b="1" kern="1200" spc="0" baseline="0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87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Özel Düze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5 &gt; 1"/>
          <p:cNvSpPr/>
          <p:nvPr userDrawn="1"/>
        </p:nvSpPr>
        <p:spPr>
          <a:xfrm>
            <a:off x="-3174" y="-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45 &gt; 2"/>
          <p:cNvSpPr/>
          <p:nvPr userDrawn="1"/>
        </p:nvSpPr>
        <p:spPr>
          <a:xfrm>
            <a:off x="-6350" y="0"/>
            <a:ext cx="6797369" cy="6858000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1437760 w 6531024"/>
              <a:gd name="connsiteY5" fmla="*/ 6855619 h 6858000"/>
              <a:gd name="connsiteX6" fmla="*/ 0 w 6531024"/>
              <a:gd name="connsiteY6" fmla="*/ 6858000 h 6858000"/>
              <a:gd name="connsiteX0" fmla="*/ 4763 w 5098027"/>
              <a:gd name="connsiteY0" fmla="*/ 6855619 h 6858000"/>
              <a:gd name="connsiteX1" fmla="*/ 0 w 5098027"/>
              <a:gd name="connsiteY1" fmla="*/ 4631531 h 6858000"/>
              <a:gd name="connsiteX2" fmla="*/ 2978906 w 5098027"/>
              <a:gd name="connsiteY2" fmla="*/ 0 h 6858000"/>
              <a:gd name="connsiteX3" fmla="*/ 5098027 w 5098027"/>
              <a:gd name="connsiteY3" fmla="*/ 0 h 6858000"/>
              <a:gd name="connsiteX4" fmla="*/ 686124 w 5098027"/>
              <a:gd name="connsiteY4" fmla="*/ 6858000 h 6858000"/>
              <a:gd name="connsiteX5" fmla="*/ 4763 w 5098027"/>
              <a:gd name="connsiteY5" fmla="*/ 6855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8027" h="6858000">
                <a:moveTo>
                  <a:pt x="4763" y="6855619"/>
                </a:moveTo>
                <a:cubicBezTo>
                  <a:pt x="3175" y="6114256"/>
                  <a:pt x="1588" y="5372894"/>
                  <a:pt x="0" y="4631531"/>
                </a:cubicBezTo>
                <a:lnTo>
                  <a:pt x="2978906" y="0"/>
                </a:lnTo>
                <a:lnTo>
                  <a:pt x="5098027" y="0"/>
                </a:lnTo>
                <a:lnTo>
                  <a:pt x="686124" y="6858000"/>
                </a:lnTo>
                <a:lnTo>
                  <a:pt x="4763" y="6855619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45 &gt; 3"/>
          <p:cNvSpPr/>
          <p:nvPr userDrawn="1"/>
        </p:nvSpPr>
        <p:spPr>
          <a:xfrm>
            <a:off x="897523" y="0"/>
            <a:ext cx="8708032" cy="6858000"/>
          </a:xfrm>
          <a:prstGeom prst="parallelogram">
            <a:avLst>
              <a:gd name="adj" fmla="val 6755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5 &gt; 4"/>
          <p:cNvSpPr/>
          <p:nvPr userDrawn="1"/>
        </p:nvSpPr>
        <p:spPr>
          <a:xfrm>
            <a:off x="3712056" y="-2382"/>
            <a:ext cx="8479944" cy="686038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6357577 w 6531024"/>
              <a:gd name="connsiteY3" fmla="*/ 264319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60381 h 6860381"/>
              <a:gd name="connsiteX1" fmla="*/ 4411903 w 6531024"/>
              <a:gd name="connsiteY1" fmla="*/ 2381 h 6860381"/>
              <a:gd name="connsiteX2" fmla="*/ 6359958 w 6531024"/>
              <a:gd name="connsiteY2" fmla="*/ 0 h 6860381"/>
              <a:gd name="connsiteX3" fmla="*/ 6531024 w 6531024"/>
              <a:gd name="connsiteY3" fmla="*/ 2381 h 6860381"/>
              <a:gd name="connsiteX4" fmla="*/ 6357577 w 6531024"/>
              <a:gd name="connsiteY4" fmla="*/ 266700 h 6860381"/>
              <a:gd name="connsiteX5" fmla="*/ 2119121 w 6531024"/>
              <a:gd name="connsiteY5" fmla="*/ 6860381 h 6860381"/>
              <a:gd name="connsiteX6" fmla="*/ 0 w 6531024"/>
              <a:gd name="connsiteY6" fmla="*/ 6860381 h 6860381"/>
              <a:gd name="connsiteX0" fmla="*/ 0 w 6359958"/>
              <a:gd name="connsiteY0" fmla="*/ 6860381 h 6860381"/>
              <a:gd name="connsiteX1" fmla="*/ 4411903 w 6359958"/>
              <a:gd name="connsiteY1" fmla="*/ 2381 h 6860381"/>
              <a:gd name="connsiteX2" fmla="*/ 6359958 w 6359958"/>
              <a:gd name="connsiteY2" fmla="*/ 0 h 6860381"/>
              <a:gd name="connsiteX3" fmla="*/ 6357577 w 6359958"/>
              <a:gd name="connsiteY3" fmla="*/ 266700 h 6860381"/>
              <a:gd name="connsiteX4" fmla="*/ 2119121 w 6359958"/>
              <a:gd name="connsiteY4" fmla="*/ 6860381 h 6860381"/>
              <a:gd name="connsiteX5" fmla="*/ 0 w 6359958"/>
              <a:gd name="connsiteY5" fmla="*/ 6860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9958" h="6860381">
                <a:moveTo>
                  <a:pt x="0" y="6860381"/>
                </a:moveTo>
                <a:lnTo>
                  <a:pt x="4411903" y="2381"/>
                </a:lnTo>
                <a:lnTo>
                  <a:pt x="6359958" y="0"/>
                </a:lnTo>
                <a:cubicBezTo>
                  <a:pt x="6359164" y="88900"/>
                  <a:pt x="6358371" y="177800"/>
                  <a:pt x="6357577" y="266700"/>
                </a:cubicBezTo>
                <a:lnTo>
                  <a:pt x="2119121" y="6860381"/>
                </a:lnTo>
                <a:lnTo>
                  <a:pt x="0" y="686038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45 &gt; 5"/>
          <p:cNvSpPr/>
          <p:nvPr userDrawn="1"/>
        </p:nvSpPr>
        <p:spPr>
          <a:xfrm>
            <a:off x="6531925" y="261938"/>
            <a:ext cx="5660075" cy="6596062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4245056 w 6531024"/>
              <a:gd name="connsiteY4" fmla="*/ 3552825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6531024 w 6531024"/>
              <a:gd name="connsiteY2" fmla="*/ 0 h 6858000"/>
              <a:gd name="connsiteX3" fmla="*/ 4245056 w 6531024"/>
              <a:gd name="connsiteY3" fmla="*/ 3552825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4245056"/>
              <a:gd name="connsiteY0" fmla="*/ 6596062 h 6596062"/>
              <a:gd name="connsiteX1" fmla="*/ 4245056 w 4245056"/>
              <a:gd name="connsiteY1" fmla="*/ 0 h 6596062"/>
              <a:gd name="connsiteX2" fmla="*/ 4245056 w 4245056"/>
              <a:gd name="connsiteY2" fmla="*/ 3290887 h 6596062"/>
              <a:gd name="connsiteX3" fmla="*/ 2119121 w 4245056"/>
              <a:gd name="connsiteY3" fmla="*/ 6596062 h 6596062"/>
              <a:gd name="connsiteX4" fmla="*/ 0 w 4245056"/>
              <a:gd name="connsiteY4" fmla="*/ 6596062 h 659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5056" h="6596062">
                <a:moveTo>
                  <a:pt x="0" y="6596062"/>
                </a:moveTo>
                <a:lnTo>
                  <a:pt x="4245056" y="0"/>
                </a:lnTo>
                <a:lnTo>
                  <a:pt x="4245056" y="3290887"/>
                </a:lnTo>
                <a:lnTo>
                  <a:pt x="2119121" y="6596062"/>
                </a:lnTo>
                <a:lnTo>
                  <a:pt x="0" y="6596062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-672752" y="13716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-672752" y="27432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672752" y="41148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-672752" y="54864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48768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73152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97536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kdörtgen 22"/>
          <p:cNvSpPr/>
          <p:nvPr userDrawn="1"/>
        </p:nvSpPr>
        <p:spPr>
          <a:xfrm>
            <a:off x="2927648" y="1"/>
            <a:ext cx="9264352" cy="1086421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  <a:gs pos="61000">
                <a:schemeClr val="bg1">
                  <a:lumMod val="85000"/>
                  <a:alpha val="6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5" name="Düz Bağlayıcı 14"/>
          <p:cNvCxnSpPr/>
          <p:nvPr userDrawn="1"/>
        </p:nvCxnSpPr>
        <p:spPr>
          <a:xfrm>
            <a:off x="24384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45 &gt; 1"/>
          <p:cNvSpPr/>
          <p:nvPr userDrawn="1"/>
        </p:nvSpPr>
        <p:spPr>
          <a:xfrm>
            <a:off x="1" y="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 flip="none" rotWithShape="1">
            <a:gsLst>
              <a:gs pos="0">
                <a:srgbClr val="001722"/>
              </a:gs>
              <a:gs pos="100000">
                <a:srgbClr val="006699"/>
              </a:gs>
            </a:gsLst>
            <a:lin ang="0" scaled="0"/>
            <a:tileRect/>
          </a:gradFill>
          <a:ln w="38100">
            <a:noFill/>
          </a:ln>
          <a:effectLst>
            <a:outerShdw dist="38100" algn="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/>
          <p:cNvSpPr/>
          <p:nvPr userDrawn="1"/>
        </p:nvSpPr>
        <p:spPr>
          <a:xfrm>
            <a:off x="1" y="1086422"/>
            <a:ext cx="12191999" cy="5771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Metin kutusu 19"/>
          <p:cNvSpPr txBox="1"/>
          <p:nvPr userDrawn="1"/>
        </p:nvSpPr>
        <p:spPr>
          <a:xfrm>
            <a:off x="3311691" y="692696"/>
            <a:ext cx="9124716" cy="252000"/>
          </a:xfrm>
          <a:prstGeom prst="rect">
            <a:avLst/>
          </a:prstGeom>
          <a:noFill/>
          <a:effectLst/>
        </p:spPr>
        <p:txBody>
          <a:bodyPr wrap="square" rtlCol="0" anchor="t">
            <a:noAutofit/>
          </a:bodyPr>
          <a:lstStyle>
            <a:defPPr>
              <a:defRPr lang="tr-TR"/>
            </a:defPPr>
            <a:lvl1pPr algn="ctr">
              <a:defRPr sz="6000">
                <a:solidFill>
                  <a:schemeClr val="bg1">
                    <a:lumMod val="95000"/>
                  </a:schemeClr>
                </a:solidFill>
                <a:latin typeface="Gotham" pitchFamily="2" charset="-94"/>
              </a:defRPr>
            </a:lvl1pPr>
          </a:lstStyle>
          <a:p>
            <a:pPr algn="l"/>
            <a:r>
              <a:rPr lang="tr-TR" sz="1700" spc="-8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As </a:t>
            </a:r>
            <a:r>
              <a:rPr lang="tr-TR" sz="1700" spc="-8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large</a:t>
            </a:r>
            <a:r>
              <a:rPr lang="tr-TR" sz="1700" spc="-8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as a </a:t>
            </a:r>
            <a:r>
              <a:rPr lang="tr-TR" sz="1700" spc="-8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city</a:t>
            </a:r>
            <a:r>
              <a:rPr lang="tr-TR" sz="1700" spc="-8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</a:t>
            </a:r>
            <a:r>
              <a:rPr lang="tr-TR" sz="1700" spc="-8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and</a:t>
            </a:r>
            <a:r>
              <a:rPr lang="tr-TR" sz="1700" spc="-8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as </a:t>
            </a:r>
            <a:r>
              <a:rPr lang="tr-TR" sz="1700" spc="-8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productive</a:t>
            </a:r>
            <a:r>
              <a:rPr lang="tr-TR" sz="1700" spc="-8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as </a:t>
            </a:r>
            <a:r>
              <a:rPr lang="tr-TR" sz="1700" spc="-8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it’s</a:t>
            </a:r>
            <a:r>
              <a:rPr lang="tr-TR" sz="1700" spc="-8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 </a:t>
            </a:r>
            <a:r>
              <a:rPr lang="tr-TR" sz="1700" spc="-8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large</a:t>
            </a:r>
            <a:r>
              <a:rPr lang="tr-TR" sz="1700" spc="-8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rPr>
              <a:t>… Vestel City</a:t>
            </a:r>
          </a:p>
        </p:txBody>
      </p:sp>
      <p:sp>
        <p:nvSpPr>
          <p:cNvPr id="21" name="Metin kutusu 20"/>
          <p:cNvSpPr txBox="1"/>
          <p:nvPr userDrawn="1"/>
        </p:nvSpPr>
        <p:spPr>
          <a:xfrm>
            <a:off x="527381" y="584708"/>
            <a:ext cx="2612144" cy="468028"/>
          </a:xfrm>
          <a:prstGeom prst="rect">
            <a:avLst/>
          </a:prstGeom>
          <a:noFill/>
          <a:effectLst/>
        </p:spPr>
        <p:txBody>
          <a:bodyPr wrap="square" rtlCol="0" anchor="ctr">
            <a:noAutofit/>
          </a:bodyPr>
          <a:lstStyle>
            <a:defPPr>
              <a:defRPr lang="tr-TR"/>
            </a:defPPr>
            <a:lvl1pPr algn="ctr">
              <a:defRPr sz="4000">
                <a:latin typeface="Gotham" pitchFamily="2" charset="-94"/>
              </a:defRPr>
            </a:lvl1pPr>
          </a:lstStyle>
          <a:p>
            <a:r>
              <a:rPr lang="tr-TR" sz="24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PRODUCTION</a:t>
            </a:r>
          </a:p>
        </p:txBody>
      </p:sp>
    </p:spTree>
    <p:extLst>
      <p:ext uri="{BB962C8B-B14F-4D97-AF65-F5344CB8AC3E}">
        <p14:creationId xmlns:p14="http://schemas.microsoft.com/office/powerpoint/2010/main" val="394088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5925277"/>
            <a:ext cx="28448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5925277"/>
            <a:ext cx="3860800" cy="47625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45600" y="5925277"/>
            <a:ext cx="2844800" cy="476251"/>
          </a:xfrm>
          <a:ln/>
        </p:spPr>
        <p:txBody>
          <a:bodyPr/>
          <a:lstStyle>
            <a:lvl1pPr>
              <a:defRPr sz="1500"/>
            </a:lvl1pPr>
          </a:lstStyle>
          <a:p>
            <a:pPr>
              <a:defRPr/>
            </a:pPr>
            <a:fld id="{1A401E5F-D211-464D-A210-3E266726A76C}" type="slidenum">
              <a:rPr lang="tr-TR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half" idx="13"/>
          </p:nvPr>
        </p:nvSpPr>
        <p:spPr>
          <a:xfrm>
            <a:off x="609600" y="685805"/>
            <a:ext cx="5181600" cy="406399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pPr lvl="0"/>
            <a:endParaRPr lang="tr-TR" sz="2100" b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half" idx="14"/>
          </p:nvPr>
        </p:nvSpPr>
        <p:spPr>
          <a:xfrm>
            <a:off x="9448800" y="685803"/>
            <a:ext cx="2133600" cy="406399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pPr lvl="0"/>
            <a:endParaRPr lang="tr-TR" sz="2100" b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7240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Özel Düzen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5 &gt; 1"/>
          <p:cNvSpPr/>
          <p:nvPr userDrawn="1"/>
        </p:nvSpPr>
        <p:spPr>
          <a:xfrm>
            <a:off x="-3174" y="-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45 &gt; 2"/>
          <p:cNvSpPr/>
          <p:nvPr userDrawn="1"/>
        </p:nvSpPr>
        <p:spPr>
          <a:xfrm>
            <a:off x="-6350" y="0"/>
            <a:ext cx="6797369" cy="6858000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1432997 w 6531024"/>
              <a:gd name="connsiteY1" fmla="*/ 4631531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1437760 w 6531024"/>
              <a:gd name="connsiteY5" fmla="*/ 6855619 h 6858000"/>
              <a:gd name="connsiteX6" fmla="*/ 0 w 6531024"/>
              <a:gd name="connsiteY6" fmla="*/ 6858000 h 6858000"/>
              <a:gd name="connsiteX0" fmla="*/ 4763 w 5098027"/>
              <a:gd name="connsiteY0" fmla="*/ 6855619 h 6858000"/>
              <a:gd name="connsiteX1" fmla="*/ 0 w 5098027"/>
              <a:gd name="connsiteY1" fmla="*/ 4631531 h 6858000"/>
              <a:gd name="connsiteX2" fmla="*/ 2978906 w 5098027"/>
              <a:gd name="connsiteY2" fmla="*/ 0 h 6858000"/>
              <a:gd name="connsiteX3" fmla="*/ 5098027 w 5098027"/>
              <a:gd name="connsiteY3" fmla="*/ 0 h 6858000"/>
              <a:gd name="connsiteX4" fmla="*/ 686124 w 5098027"/>
              <a:gd name="connsiteY4" fmla="*/ 6858000 h 6858000"/>
              <a:gd name="connsiteX5" fmla="*/ 4763 w 5098027"/>
              <a:gd name="connsiteY5" fmla="*/ 6855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8027" h="6858000">
                <a:moveTo>
                  <a:pt x="4763" y="6855619"/>
                </a:moveTo>
                <a:cubicBezTo>
                  <a:pt x="3175" y="6114256"/>
                  <a:pt x="1588" y="5372894"/>
                  <a:pt x="0" y="4631531"/>
                </a:cubicBezTo>
                <a:lnTo>
                  <a:pt x="2978906" y="0"/>
                </a:lnTo>
                <a:lnTo>
                  <a:pt x="5098027" y="0"/>
                </a:lnTo>
                <a:lnTo>
                  <a:pt x="686124" y="6858000"/>
                </a:lnTo>
                <a:lnTo>
                  <a:pt x="4763" y="6855619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45 &gt; 3"/>
          <p:cNvSpPr/>
          <p:nvPr userDrawn="1"/>
        </p:nvSpPr>
        <p:spPr>
          <a:xfrm>
            <a:off x="897523" y="0"/>
            <a:ext cx="8708032" cy="6858000"/>
          </a:xfrm>
          <a:prstGeom prst="parallelogram">
            <a:avLst>
              <a:gd name="adj" fmla="val 67553"/>
            </a:avLst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5 &gt; 4"/>
          <p:cNvSpPr/>
          <p:nvPr userDrawn="1"/>
        </p:nvSpPr>
        <p:spPr>
          <a:xfrm>
            <a:off x="3712056" y="-2382"/>
            <a:ext cx="8479944" cy="686038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6357577 w 6531024"/>
              <a:gd name="connsiteY3" fmla="*/ 264319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60381 h 6860381"/>
              <a:gd name="connsiteX1" fmla="*/ 4411903 w 6531024"/>
              <a:gd name="connsiteY1" fmla="*/ 2381 h 6860381"/>
              <a:gd name="connsiteX2" fmla="*/ 6359958 w 6531024"/>
              <a:gd name="connsiteY2" fmla="*/ 0 h 6860381"/>
              <a:gd name="connsiteX3" fmla="*/ 6531024 w 6531024"/>
              <a:gd name="connsiteY3" fmla="*/ 2381 h 6860381"/>
              <a:gd name="connsiteX4" fmla="*/ 6357577 w 6531024"/>
              <a:gd name="connsiteY4" fmla="*/ 266700 h 6860381"/>
              <a:gd name="connsiteX5" fmla="*/ 2119121 w 6531024"/>
              <a:gd name="connsiteY5" fmla="*/ 6860381 h 6860381"/>
              <a:gd name="connsiteX6" fmla="*/ 0 w 6531024"/>
              <a:gd name="connsiteY6" fmla="*/ 6860381 h 6860381"/>
              <a:gd name="connsiteX0" fmla="*/ 0 w 6359958"/>
              <a:gd name="connsiteY0" fmla="*/ 6860381 h 6860381"/>
              <a:gd name="connsiteX1" fmla="*/ 4411903 w 6359958"/>
              <a:gd name="connsiteY1" fmla="*/ 2381 h 6860381"/>
              <a:gd name="connsiteX2" fmla="*/ 6359958 w 6359958"/>
              <a:gd name="connsiteY2" fmla="*/ 0 h 6860381"/>
              <a:gd name="connsiteX3" fmla="*/ 6357577 w 6359958"/>
              <a:gd name="connsiteY3" fmla="*/ 266700 h 6860381"/>
              <a:gd name="connsiteX4" fmla="*/ 2119121 w 6359958"/>
              <a:gd name="connsiteY4" fmla="*/ 6860381 h 6860381"/>
              <a:gd name="connsiteX5" fmla="*/ 0 w 6359958"/>
              <a:gd name="connsiteY5" fmla="*/ 6860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9958" h="6860381">
                <a:moveTo>
                  <a:pt x="0" y="6860381"/>
                </a:moveTo>
                <a:lnTo>
                  <a:pt x="4411903" y="2381"/>
                </a:lnTo>
                <a:lnTo>
                  <a:pt x="6359958" y="0"/>
                </a:lnTo>
                <a:cubicBezTo>
                  <a:pt x="6359164" y="88900"/>
                  <a:pt x="6358371" y="177800"/>
                  <a:pt x="6357577" y="266700"/>
                </a:cubicBezTo>
                <a:lnTo>
                  <a:pt x="2119121" y="6860381"/>
                </a:lnTo>
                <a:lnTo>
                  <a:pt x="0" y="6860381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45 &gt; 5"/>
          <p:cNvSpPr/>
          <p:nvPr userDrawn="1"/>
        </p:nvSpPr>
        <p:spPr>
          <a:xfrm>
            <a:off x="6531925" y="261938"/>
            <a:ext cx="5660075" cy="6596062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4245056 w 6531024"/>
              <a:gd name="connsiteY4" fmla="*/ 3552825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4245056 w 6531024"/>
              <a:gd name="connsiteY1" fmla="*/ 261938 h 6858000"/>
              <a:gd name="connsiteX2" fmla="*/ 6531024 w 6531024"/>
              <a:gd name="connsiteY2" fmla="*/ 0 h 6858000"/>
              <a:gd name="connsiteX3" fmla="*/ 4245056 w 6531024"/>
              <a:gd name="connsiteY3" fmla="*/ 3552825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4245056"/>
              <a:gd name="connsiteY0" fmla="*/ 6596062 h 6596062"/>
              <a:gd name="connsiteX1" fmla="*/ 4245056 w 4245056"/>
              <a:gd name="connsiteY1" fmla="*/ 0 h 6596062"/>
              <a:gd name="connsiteX2" fmla="*/ 4245056 w 4245056"/>
              <a:gd name="connsiteY2" fmla="*/ 3290887 h 6596062"/>
              <a:gd name="connsiteX3" fmla="*/ 2119121 w 4245056"/>
              <a:gd name="connsiteY3" fmla="*/ 6596062 h 6596062"/>
              <a:gd name="connsiteX4" fmla="*/ 0 w 4245056"/>
              <a:gd name="connsiteY4" fmla="*/ 6596062 h 659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5056" h="6596062">
                <a:moveTo>
                  <a:pt x="0" y="6596062"/>
                </a:moveTo>
                <a:lnTo>
                  <a:pt x="4245056" y="0"/>
                </a:lnTo>
                <a:lnTo>
                  <a:pt x="4245056" y="3290887"/>
                </a:lnTo>
                <a:lnTo>
                  <a:pt x="2119121" y="6596062"/>
                </a:lnTo>
                <a:lnTo>
                  <a:pt x="0" y="6596062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-672752" y="13716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-672752" y="27432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672752" y="41148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-672752" y="5486400"/>
            <a:ext cx="1353750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48768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73152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97536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 userDrawn="1"/>
        </p:nvCxnSpPr>
        <p:spPr>
          <a:xfrm>
            <a:off x="2438400" y="-459432"/>
            <a:ext cx="0" cy="7776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ikdörtgen 19"/>
          <p:cNvSpPr/>
          <p:nvPr userDrawn="1"/>
        </p:nvSpPr>
        <p:spPr>
          <a:xfrm>
            <a:off x="2927648" y="1"/>
            <a:ext cx="9264352" cy="1086421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  <a:gs pos="61000">
                <a:schemeClr val="bg1">
                  <a:lumMod val="85000"/>
                  <a:alpha val="64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45 &gt; 1"/>
          <p:cNvSpPr/>
          <p:nvPr userDrawn="1"/>
        </p:nvSpPr>
        <p:spPr>
          <a:xfrm>
            <a:off x="1" y="1"/>
            <a:ext cx="3970972" cy="4631531"/>
          </a:xfrm>
          <a:custGeom>
            <a:avLst/>
            <a:gdLst>
              <a:gd name="connsiteX0" fmla="*/ 0 w 6531024"/>
              <a:gd name="connsiteY0" fmla="*/ 6858000 h 6858000"/>
              <a:gd name="connsiteX1" fmla="*/ 4411903 w 6531024"/>
              <a:gd name="connsiteY1" fmla="*/ 0 h 6858000"/>
              <a:gd name="connsiteX2" fmla="*/ 6531024 w 6531024"/>
              <a:gd name="connsiteY2" fmla="*/ 0 h 6858000"/>
              <a:gd name="connsiteX3" fmla="*/ 2119121 w 6531024"/>
              <a:gd name="connsiteY3" fmla="*/ 6858000 h 6858000"/>
              <a:gd name="connsiteX4" fmla="*/ 0 w 6531024"/>
              <a:gd name="connsiteY4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2119121 w 6531024"/>
              <a:gd name="connsiteY4" fmla="*/ 6858000 h 6858000"/>
              <a:gd name="connsiteX5" fmla="*/ 0 w 6531024"/>
              <a:gd name="connsiteY5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2119121 w 6531024"/>
              <a:gd name="connsiteY5" fmla="*/ 6858000 h 6858000"/>
              <a:gd name="connsiteX6" fmla="*/ 0 w 6531024"/>
              <a:gd name="connsiteY6" fmla="*/ 6858000 h 6858000"/>
              <a:gd name="connsiteX0" fmla="*/ 0 w 6531024"/>
              <a:gd name="connsiteY0" fmla="*/ 6858000 h 6858000"/>
              <a:gd name="connsiteX1" fmla="*/ 3552795 w 6531024"/>
              <a:gd name="connsiteY1" fmla="*/ 1340644 h 6858000"/>
              <a:gd name="connsiteX2" fmla="*/ 4411903 w 6531024"/>
              <a:gd name="connsiteY2" fmla="*/ 0 h 6858000"/>
              <a:gd name="connsiteX3" fmla="*/ 6531024 w 6531024"/>
              <a:gd name="connsiteY3" fmla="*/ 0 h 6858000"/>
              <a:gd name="connsiteX4" fmla="*/ 3552795 w 6531024"/>
              <a:gd name="connsiteY4" fmla="*/ 4631531 h 6858000"/>
              <a:gd name="connsiteX5" fmla="*/ 0 w 6531024"/>
              <a:gd name="connsiteY5" fmla="*/ 6858000 h 6858000"/>
              <a:gd name="connsiteX0" fmla="*/ 0 w 2978229"/>
              <a:gd name="connsiteY0" fmla="*/ 4631531 h 4631531"/>
              <a:gd name="connsiteX1" fmla="*/ 0 w 2978229"/>
              <a:gd name="connsiteY1" fmla="*/ 1340644 h 4631531"/>
              <a:gd name="connsiteX2" fmla="*/ 859108 w 2978229"/>
              <a:gd name="connsiteY2" fmla="*/ 0 h 4631531"/>
              <a:gd name="connsiteX3" fmla="*/ 2978229 w 2978229"/>
              <a:gd name="connsiteY3" fmla="*/ 0 h 4631531"/>
              <a:gd name="connsiteX4" fmla="*/ 0 w 2978229"/>
              <a:gd name="connsiteY4" fmla="*/ 4631531 h 463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229" h="4631531">
                <a:moveTo>
                  <a:pt x="0" y="4631531"/>
                </a:moveTo>
                <a:lnTo>
                  <a:pt x="0" y="1340644"/>
                </a:lnTo>
                <a:lnTo>
                  <a:pt x="859108" y="0"/>
                </a:lnTo>
                <a:lnTo>
                  <a:pt x="2978229" y="0"/>
                </a:lnTo>
                <a:lnTo>
                  <a:pt x="0" y="4631531"/>
                </a:lnTo>
                <a:close/>
              </a:path>
            </a:pathLst>
          </a:custGeom>
          <a:gradFill flip="none" rotWithShape="1">
            <a:gsLst>
              <a:gs pos="0">
                <a:srgbClr val="003192"/>
              </a:gs>
              <a:gs pos="100000">
                <a:srgbClr val="25C6FF"/>
              </a:gs>
            </a:gsLst>
            <a:lin ang="0" scaled="0"/>
            <a:tileRect/>
          </a:gradFill>
          <a:ln w="38100">
            <a:noFill/>
          </a:ln>
          <a:effectLst>
            <a:outerShdw dist="38100" algn="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7" name="Dikdörtgen 16"/>
          <p:cNvSpPr/>
          <p:nvPr userDrawn="1"/>
        </p:nvSpPr>
        <p:spPr>
          <a:xfrm>
            <a:off x="1" y="1086422"/>
            <a:ext cx="12191999" cy="5771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/>
          <p:cNvSpPr txBox="1"/>
          <p:nvPr userDrawn="1"/>
        </p:nvSpPr>
        <p:spPr>
          <a:xfrm>
            <a:off x="318053" y="584708"/>
            <a:ext cx="2897627" cy="468028"/>
          </a:xfrm>
          <a:prstGeom prst="rect">
            <a:avLst/>
          </a:prstGeom>
          <a:noFill/>
          <a:effectLst/>
        </p:spPr>
        <p:txBody>
          <a:bodyPr wrap="square" rtlCol="0" anchor="ctr">
            <a:noAutofit/>
          </a:bodyPr>
          <a:lstStyle>
            <a:defPPr>
              <a:defRPr lang="tr-TR"/>
            </a:defPPr>
            <a:lvl1pPr algn="ctr">
              <a:defRPr sz="4000">
                <a:latin typeface="Gotham" pitchFamily="2" charset="-94"/>
              </a:defRPr>
            </a:lvl1pPr>
          </a:lstStyle>
          <a:p>
            <a:r>
              <a:rPr lang="tr-TR" sz="24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PRODUCTS</a:t>
            </a:r>
          </a:p>
        </p:txBody>
      </p:sp>
      <p:sp>
        <p:nvSpPr>
          <p:cNvPr id="23" name="Metin kutusu 22"/>
          <p:cNvSpPr txBox="1"/>
          <p:nvPr userDrawn="1"/>
        </p:nvSpPr>
        <p:spPr>
          <a:xfrm>
            <a:off x="954157" y="260648"/>
            <a:ext cx="2385392" cy="468028"/>
          </a:xfrm>
          <a:prstGeom prst="rect">
            <a:avLst/>
          </a:prstGeom>
          <a:noFill/>
          <a:effectLst/>
        </p:spPr>
        <p:txBody>
          <a:bodyPr wrap="square" rtlCol="0" anchor="ctr">
            <a:noAutofit/>
          </a:bodyPr>
          <a:lstStyle>
            <a:defPPr>
              <a:defRPr lang="tr-TR"/>
            </a:defPPr>
            <a:lvl1pPr algn="ctr">
              <a:defRPr sz="4000">
                <a:latin typeface="Gotham" pitchFamily="2" charset="-94"/>
              </a:defRPr>
            </a:lvl1pPr>
          </a:lstStyle>
          <a:p>
            <a:pPr algn="l"/>
            <a:r>
              <a:rPr lang="tr-TR" sz="1800" dirty="0">
                <a:solidFill>
                  <a:prstClr val="white"/>
                </a:solidFill>
                <a:latin typeface="Calibri" pitchFamily="34" charset="0"/>
              </a:rPr>
              <a:t>INNOVATIVE</a:t>
            </a:r>
          </a:p>
        </p:txBody>
      </p:sp>
    </p:spTree>
    <p:extLst>
      <p:ext uri="{BB962C8B-B14F-4D97-AF65-F5344CB8AC3E}">
        <p14:creationId xmlns:p14="http://schemas.microsoft.com/office/powerpoint/2010/main" val="45584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iriş TR"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9ACFBB3-7915-D9BB-A088-E34CBD1C9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923925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0">
                <a:solidFill>
                  <a:schemeClr val="tx1">
                    <a:lumMod val="65000"/>
                    <a:lumOff val="35000"/>
                  </a:schemeClr>
                </a:solidFill>
                <a:latin typeface="League Spartan Light" pitchFamily="2" charset="-9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2DA53C-AD72-CECE-4802-795FF744AD4F}"/>
              </a:ext>
            </a:extLst>
          </p:cNvPr>
          <p:cNvSpPr txBox="1"/>
          <p:nvPr userDrawn="1"/>
        </p:nvSpPr>
        <p:spPr>
          <a:xfrm>
            <a:off x="3426781" y="3240007"/>
            <a:ext cx="868266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4000" b="1" i="0" u="none" strike="noStrike" cap="none" spc="0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League Spartan" pitchFamily="2" charset="-94"/>
                <a:ea typeface="Helvetica Neue"/>
                <a:cs typeface="Helvetica Neue"/>
                <a:sym typeface="Helvetica Neue"/>
              </a:rPr>
              <a:t>Technology</a:t>
            </a:r>
            <a:r>
              <a:rPr kumimoji="0" lang="tr-TR" sz="4000" b="1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League Spartan" pitchFamily="2" charset="-94"/>
                <a:ea typeface="Helvetica Neue"/>
                <a:cs typeface="Helvetica Neue"/>
                <a:sym typeface="Helvetica Neue"/>
              </a:rPr>
              <a:t> Development &amp; Innovation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FillTx/>
              <a:latin typeface="League Spartan" pitchFamily="2" charset="-94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Picture 4" descr="A logo with a check mark&#10;&#10;Description automatically generated">
            <a:extLst>
              <a:ext uri="{FF2B5EF4-FFF2-40B4-BE49-F238E27FC236}">
                <a16:creationId xmlns:a16="http://schemas.microsoft.com/office/drawing/2014/main" id="{A84C5B4A-29CB-C91F-32AC-12235D04B3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425" y="3874005"/>
            <a:ext cx="2368550" cy="880536"/>
          </a:xfrm>
          <a:prstGeom prst="rect">
            <a:avLst/>
          </a:prstGeom>
        </p:spPr>
      </p:pic>
      <p:sp>
        <p:nvSpPr>
          <p:cNvPr id="7" name="Kullanıcı deneyimini nedir?">
            <a:extLst>
              <a:ext uri="{FF2B5EF4-FFF2-40B4-BE49-F238E27FC236}">
                <a16:creationId xmlns:a16="http://schemas.microsoft.com/office/drawing/2014/main" id="{088C7E17-323F-77D6-B544-7E3960228D8C}"/>
              </a:ext>
            </a:extLst>
          </p:cNvPr>
          <p:cNvSpPr txBox="1">
            <a:spLocks noGrp="1"/>
          </p:cNvSpPr>
          <p:nvPr>
            <p:ph type="body" sz="quarter" idx="30" hasCustomPrompt="1"/>
          </p:nvPr>
        </p:nvSpPr>
        <p:spPr>
          <a:xfrm>
            <a:off x="8319282" y="5739964"/>
            <a:ext cx="3458040" cy="23243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r" defTabSz="323843">
              <a:lnSpc>
                <a:spcPct val="80000"/>
              </a:lnSpc>
              <a:spcBef>
                <a:spcPts val="0"/>
              </a:spcBef>
              <a:buSzTx/>
              <a:buNone/>
              <a:tabLst>
                <a:tab pos="247644" algn="l"/>
                <a:tab pos="501638" algn="l"/>
                <a:tab pos="761981" algn="l"/>
                <a:tab pos="1009625" algn="l"/>
                <a:tab pos="1263619" algn="l"/>
                <a:tab pos="1517613" algn="l"/>
                <a:tab pos="1771606" algn="l"/>
                <a:tab pos="2019250" algn="l"/>
                <a:tab pos="2273243" algn="l"/>
                <a:tab pos="2527237" algn="l"/>
                <a:tab pos="2781230" algn="l"/>
                <a:tab pos="3035224" algn="l"/>
              </a:tabLst>
              <a:defRPr sz="1800" b="1" spc="120" baseline="0">
                <a:solidFill>
                  <a:schemeClr val="tx1">
                    <a:lumMod val="65000"/>
                    <a:lumOff val="35000"/>
                  </a:schemeClr>
                </a:solidFill>
                <a:latin typeface="League Spartan Thin SemiBold" pitchFamily="2" charset="-94"/>
                <a:ea typeface="League Spartan Thin SemiBold" pitchFamily="2" charset="-94"/>
                <a:cs typeface="Helvetica"/>
                <a:sym typeface="Helvetica"/>
              </a:defRPr>
            </a:lvl1pPr>
          </a:lstStyle>
          <a:p>
            <a:r>
              <a:rPr lang="tr-TR" dirty="0"/>
              <a:t>AD / SOYAD</a:t>
            </a:r>
            <a:endParaRPr dirty="0"/>
          </a:p>
        </p:txBody>
      </p:sp>
      <p:sp>
        <p:nvSpPr>
          <p:cNvPr id="8" name="Kullanıcı deneyimini nedir?">
            <a:extLst>
              <a:ext uri="{FF2B5EF4-FFF2-40B4-BE49-F238E27FC236}">
                <a16:creationId xmlns:a16="http://schemas.microsoft.com/office/drawing/2014/main" id="{B04B121B-C7E1-D346-EB9C-5FC8EC2AC22E}"/>
              </a:ext>
            </a:extLst>
          </p:cNvPr>
          <p:cNvSpPr txBox="1">
            <a:spLocks noGrp="1"/>
          </p:cNvSpPr>
          <p:nvPr>
            <p:ph type="body" sz="quarter" idx="31" hasCustomPrompt="1"/>
          </p:nvPr>
        </p:nvSpPr>
        <p:spPr>
          <a:xfrm>
            <a:off x="8319282" y="6003995"/>
            <a:ext cx="3458040" cy="23243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r" defTabSz="323843">
              <a:lnSpc>
                <a:spcPct val="80000"/>
              </a:lnSpc>
              <a:spcBef>
                <a:spcPts val="0"/>
              </a:spcBef>
              <a:buSzTx/>
              <a:buNone/>
              <a:tabLst>
                <a:tab pos="247644" algn="l"/>
                <a:tab pos="501638" algn="l"/>
                <a:tab pos="761981" algn="l"/>
                <a:tab pos="1009625" algn="l"/>
                <a:tab pos="1263619" algn="l"/>
                <a:tab pos="1517613" algn="l"/>
                <a:tab pos="1771606" algn="l"/>
                <a:tab pos="2019250" algn="l"/>
                <a:tab pos="2273243" algn="l"/>
                <a:tab pos="2527237" algn="l"/>
                <a:tab pos="2781230" algn="l"/>
                <a:tab pos="3035224" algn="l"/>
              </a:tabLst>
              <a:defRPr sz="1800" b="0" spc="120" baseline="0">
                <a:solidFill>
                  <a:schemeClr val="tx1">
                    <a:lumMod val="65000"/>
                    <a:lumOff val="35000"/>
                  </a:schemeClr>
                </a:solidFill>
                <a:latin typeface="League Spartan Light" pitchFamily="2" charset="-94"/>
                <a:ea typeface="League Spartan Light" pitchFamily="2" charset="-94"/>
                <a:cs typeface="Helvetica"/>
                <a:sym typeface="Helvetica"/>
              </a:defRPr>
            </a:lvl1pPr>
          </a:lstStyle>
          <a:p>
            <a:r>
              <a:rPr lang="tr-TR" dirty="0"/>
              <a:t>Tarih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42882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3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 userDrawn="1"/>
        </p:nvPicPr>
        <p:blipFill rotWithShape="1"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8576" y="0"/>
            <a:ext cx="12220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FBC63-C649-42C3-9C85-0F873F8F0B35}" type="datetimeFigureOut">
              <a:rPr lang="id-ID" smtClean="0"/>
              <a:pPr/>
              <a:t>24/09/2025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6DFD3-2AF0-4B06-81C8-CF1C6F54D29C}" type="slidenum">
              <a:rPr lang="id-ID" smtClean="0"/>
              <a:pPr/>
              <a:t>‹#›</a:t>
            </a:fld>
            <a:endParaRPr lang="id-ID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09" y="6703602"/>
            <a:ext cx="520593" cy="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beyzas\Desktop\sunumtemplate\vestel_logo.png"/>
          <p:cNvPicPr>
            <a:picLocks noChangeAspect="1" noChangeArrowheads="1"/>
          </p:cNvPicPr>
          <p:nvPr userDrawn="1"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7631" y="6585958"/>
            <a:ext cx="838041" cy="27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06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59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70" r:id="rId20"/>
    <p:sldLayoutId id="2147483668" r:id="rId21"/>
    <p:sldLayoutId id="2147483667" r:id="rId22"/>
    <p:sldLayoutId id="2147483669" r:id="rId23"/>
    <p:sldLayoutId id="2147483672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C2FB47-95B3-731B-0050-B6E4BC3C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199" y="923925"/>
            <a:ext cx="11306629" cy="1325563"/>
          </a:xfrm>
        </p:spPr>
        <p:txBody>
          <a:bodyPr/>
          <a:lstStyle/>
          <a:p>
            <a:r>
              <a:rPr lang="tr-TR" b="1" dirty="0">
                <a:solidFill>
                  <a:srgbClr val="00B050"/>
                </a:solidFill>
              </a:rPr>
              <a:t>EUROGIA PO DAY PRESENTATION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34DC9CC-4F29-A9CB-DE69-9A8A5E913D7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19282" y="5739964"/>
            <a:ext cx="3458040" cy="227113"/>
          </a:xfrm>
        </p:spPr>
        <p:txBody>
          <a:bodyPr/>
          <a:lstStyle/>
          <a:p>
            <a:r>
              <a:rPr lang="tr-TR" dirty="0"/>
              <a:t>Dr. Anıl Erdoğan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08E20D-3F0A-3E6E-6229-B19B677B43A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tr-TR" dirty="0"/>
              <a:t>26.09.2025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712B29-0B24-FACC-AA6B-478D2327F3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10" t="9405" r="2627" b="6270"/>
          <a:stretch>
            <a:fillRect/>
          </a:stretch>
        </p:blipFill>
        <p:spPr>
          <a:xfrm>
            <a:off x="3128682" y="5425448"/>
            <a:ext cx="5477471" cy="138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6019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966821" y="706090"/>
            <a:ext cx="9419578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3200" dirty="0" err="1">
                <a:latin typeface="Corbel" panose="020B0503020204020204" pitchFamily="34" charset="0"/>
                <a:cs typeface="Times New Roman" panose="02020603050405020304" pitchFamily="18" charset="0"/>
              </a:rPr>
              <a:t>About</a:t>
            </a:r>
            <a:r>
              <a:rPr lang="tr-TR" sz="3200" dirty="0">
                <a:latin typeface="Corbel" panose="020B0503020204020204" pitchFamily="34" charset="0"/>
                <a:cs typeface="Times New Roman" panose="02020603050405020304" pitchFamily="18" charset="0"/>
              </a:rPr>
              <a:t> Vestel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3200" dirty="0" err="1">
                <a:latin typeface="Corbel" panose="020B0503020204020204" pitchFamily="34" charset="0"/>
                <a:cs typeface="Times New Roman" panose="02020603050405020304" pitchFamily="18" charset="0"/>
              </a:rPr>
              <a:t>Topics</a:t>
            </a:r>
            <a:r>
              <a:rPr lang="tr-TR" sz="3200" dirty="0"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latin typeface="Corbel" panose="020B0503020204020204" pitchFamily="34" charset="0"/>
                <a:cs typeface="Times New Roman" panose="02020603050405020304" pitchFamily="18" charset="0"/>
              </a:rPr>
              <a:t>Interested</a:t>
            </a:r>
            <a:r>
              <a:rPr lang="tr-TR" sz="3200" dirty="0">
                <a:latin typeface="Corbel" panose="020B0503020204020204" pitchFamily="34" charset="0"/>
                <a:cs typeface="Times New Roman" panose="02020603050405020304" pitchFamily="18" charset="0"/>
              </a:rPr>
              <a:t> in Vestel</a:t>
            </a:r>
          </a:p>
        </p:txBody>
      </p:sp>
      <p:sp>
        <p:nvSpPr>
          <p:cNvPr id="3" name="Başlık 1"/>
          <p:cNvSpPr txBox="1">
            <a:spLocks/>
          </p:cNvSpPr>
          <p:nvPr/>
        </p:nvSpPr>
        <p:spPr>
          <a:xfrm>
            <a:off x="492034" y="0"/>
            <a:ext cx="10369152" cy="7060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Outline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91318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6"/>
          <p:cNvCxnSpPr>
            <a:cxnSpLocks/>
          </p:cNvCxnSpPr>
          <p:nvPr/>
        </p:nvCxnSpPr>
        <p:spPr>
          <a:xfrm>
            <a:off x="2204" y="713064"/>
            <a:ext cx="12187592" cy="3599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Resim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1"/>
          <a:stretch/>
        </p:blipFill>
        <p:spPr>
          <a:xfrm>
            <a:off x="2207" y="732240"/>
            <a:ext cx="2136703" cy="5914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Resim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23" r="8472"/>
          <a:stretch/>
        </p:blipFill>
        <p:spPr>
          <a:xfrm>
            <a:off x="6389903" y="732241"/>
            <a:ext cx="2127914" cy="5914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Resim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1" r="37087"/>
          <a:stretch/>
        </p:blipFill>
        <p:spPr>
          <a:xfrm>
            <a:off x="4266831" y="732241"/>
            <a:ext cx="2123071" cy="5914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Resim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5" r="56847"/>
          <a:stretch/>
        </p:blipFill>
        <p:spPr>
          <a:xfrm>
            <a:off x="2138918" y="730904"/>
            <a:ext cx="2127914" cy="5914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817" y="5199140"/>
            <a:ext cx="3669026" cy="14479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813" y="732245"/>
            <a:ext cx="3671988" cy="1749211"/>
          </a:xfrm>
          <a:prstGeom prst="rect">
            <a:avLst/>
          </a:prstGeom>
        </p:spPr>
      </p:pic>
      <p:pic>
        <p:nvPicPr>
          <p:cNvPr id="9" name="Picture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810" y="2481451"/>
            <a:ext cx="3669025" cy="1414703"/>
          </a:xfrm>
          <a:prstGeom prst="rect">
            <a:avLst/>
          </a:prstGeom>
        </p:spPr>
      </p:pic>
      <p:pic>
        <p:nvPicPr>
          <p:cNvPr id="10" name="Picture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810" y="3896159"/>
            <a:ext cx="3669025" cy="1302983"/>
          </a:xfrm>
          <a:prstGeom prst="rect">
            <a:avLst/>
          </a:prstGeom>
        </p:spPr>
      </p:pic>
      <p:sp>
        <p:nvSpPr>
          <p:cNvPr id="11" name="TextBox 36"/>
          <p:cNvSpPr txBox="1"/>
          <p:nvPr/>
        </p:nvSpPr>
        <p:spPr>
          <a:xfrm>
            <a:off x="8517819" y="6183986"/>
            <a:ext cx="3597889" cy="563988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</a:effectLst>
        </p:spPr>
        <p:txBody>
          <a:bodyPr wrap="square" lIns="91407" tIns="45704" rIns="91407" bIns="45704" rtlCol="0">
            <a:spAutoFit/>
          </a:bodyPr>
          <a:lstStyle>
            <a:defPPr>
              <a:defRPr lang="id-ID"/>
            </a:defPPr>
            <a:lvl1pPr>
              <a:defRPr sz="4000" b="1" i="1">
                <a:ln>
                  <a:solidFill>
                    <a:srgbClr val="C00000">
                      <a:alpha val="92000"/>
                    </a:srgbClr>
                  </a:solidFill>
                </a:ln>
                <a:solidFill>
                  <a:schemeClr val="bg1"/>
                </a:solidFill>
              </a:defRPr>
            </a:lvl1pPr>
          </a:lstStyle>
          <a:p>
            <a:pPr defTabSz="1218834"/>
            <a:r>
              <a:rPr lang="tr-TR" sz="3065" dirty="0">
                <a:solidFill>
                  <a:srgbClr val="FFFFFF"/>
                </a:solidFill>
                <a:latin typeface="Calibri"/>
              </a:rPr>
              <a:t>TOURISM</a:t>
            </a:r>
          </a:p>
        </p:txBody>
      </p:sp>
      <p:sp>
        <p:nvSpPr>
          <p:cNvPr id="12" name="TextBox 38"/>
          <p:cNvSpPr txBox="1"/>
          <p:nvPr/>
        </p:nvSpPr>
        <p:spPr>
          <a:xfrm>
            <a:off x="8517819" y="4708967"/>
            <a:ext cx="3635307" cy="563988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</a:effectLst>
        </p:spPr>
        <p:txBody>
          <a:bodyPr wrap="square" lIns="91407" tIns="45704" rIns="91407" bIns="45704" rtlCol="0">
            <a:spAutoFit/>
          </a:bodyPr>
          <a:lstStyle>
            <a:defPPr>
              <a:defRPr lang="id-ID"/>
            </a:defPPr>
            <a:lvl1pPr>
              <a:defRPr sz="4000" b="1" i="1">
                <a:ln>
                  <a:solidFill>
                    <a:srgbClr val="C00000">
                      <a:alpha val="92000"/>
                    </a:srgbClr>
                  </a:solidFill>
                </a:ln>
                <a:solidFill>
                  <a:schemeClr val="bg1"/>
                </a:solidFill>
              </a:defRPr>
            </a:lvl1pPr>
          </a:lstStyle>
          <a:p>
            <a:pPr defTabSz="1218834"/>
            <a:r>
              <a:rPr lang="tr-TR" sz="3065" dirty="0">
                <a:solidFill>
                  <a:srgbClr val="FFFFFF"/>
                </a:solidFill>
                <a:latin typeface="Calibri"/>
              </a:rPr>
              <a:t>NICKEL MINING</a:t>
            </a:r>
          </a:p>
        </p:txBody>
      </p:sp>
      <p:sp>
        <p:nvSpPr>
          <p:cNvPr id="13" name="TextBox 40"/>
          <p:cNvSpPr txBox="1"/>
          <p:nvPr/>
        </p:nvSpPr>
        <p:spPr>
          <a:xfrm>
            <a:off x="8517819" y="3445990"/>
            <a:ext cx="3597889" cy="563988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</a:effectLst>
        </p:spPr>
        <p:txBody>
          <a:bodyPr wrap="square" lIns="91407" tIns="45704" rIns="91407" bIns="45704" rtlCol="0">
            <a:spAutoFit/>
          </a:bodyPr>
          <a:lstStyle>
            <a:defPPr>
              <a:defRPr lang="id-ID"/>
            </a:defPPr>
            <a:lvl1pPr>
              <a:defRPr sz="4000" b="1" i="1">
                <a:ln>
                  <a:solidFill>
                    <a:srgbClr val="C00000">
                      <a:alpha val="92000"/>
                    </a:srgbClr>
                  </a:solidFill>
                </a:ln>
                <a:solidFill>
                  <a:schemeClr val="bg1"/>
                </a:solidFill>
              </a:defRPr>
            </a:lvl1pPr>
          </a:lstStyle>
          <a:p>
            <a:pPr defTabSz="1218834"/>
            <a:r>
              <a:rPr lang="tr-TR" sz="3065" dirty="0">
                <a:solidFill>
                  <a:srgbClr val="FFFFFF"/>
                </a:solidFill>
                <a:latin typeface="Calibri"/>
              </a:rPr>
              <a:t>FACTORING</a:t>
            </a:r>
          </a:p>
        </p:txBody>
      </p:sp>
      <p:sp>
        <p:nvSpPr>
          <p:cNvPr id="14" name="TextBox 41"/>
          <p:cNvSpPr txBox="1"/>
          <p:nvPr/>
        </p:nvSpPr>
        <p:spPr>
          <a:xfrm>
            <a:off x="8480390" y="2000935"/>
            <a:ext cx="3635308" cy="563988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</a:effectLst>
        </p:spPr>
        <p:txBody>
          <a:bodyPr wrap="square" lIns="91407" tIns="45704" rIns="91407" bIns="45704" rtlCol="0">
            <a:spAutoFit/>
          </a:bodyPr>
          <a:lstStyle>
            <a:defPPr>
              <a:defRPr lang="id-ID"/>
            </a:defPPr>
            <a:lvl1pPr>
              <a:defRPr sz="4000" b="1" i="1">
                <a:ln>
                  <a:solidFill>
                    <a:srgbClr val="C00000">
                      <a:alpha val="92000"/>
                    </a:srgbClr>
                  </a:solidFill>
                </a:ln>
                <a:solidFill>
                  <a:schemeClr val="bg1"/>
                </a:solidFill>
              </a:defRPr>
            </a:lvl1pPr>
          </a:lstStyle>
          <a:p>
            <a:pPr defTabSz="1218834"/>
            <a:r>
              <a:rPr lang="tr-TR" sz="3065" dirty="0">
                <a:solidFill>
                  <a:srgbClr val="FFFFFF"/>
                </a:solidFill>
                <a:latin typeface="Calibri"/>
              </a:rPr>
              <a:t>SOCIAL FOUNDATION</a:t>
            </a:r>
          </a:p>
        </p:txBody>
      </p:sp>
      <p:sp>
        <p:nvSpPr>
          <p:cNvPr id="15" name="TextBox 20"/>
          <p:cNvSpPr txBox="1"/>
          <p:nvPr/>
        </p:nvSpPr>
        <p:spPr>
          <a:xfrm rot="16200000">
            <a:off x="140354" y="4583684"/>
            <a:ext cx="3132044" cy="994776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</a:effectLst>
        </p:spPr>
        <p:txBody>
          <a:bodyPr wrap="square" lIns="91407" tIns="45704" rIns="91407" bIns="45704" rtlCol="0">
            <a:spAutoFit/>
          </a:bodyPr>
          <a:lstStyle/>
          <a:p>
            <a:pPr defTabSz="1218834"/>
            <a:r>
              <a:rPr lang="tr-TR" sz="5865" b="1" i="1" dirty="0">
                <a:ln>
                  <a:solidFill>
                    <a:srgbClr val="C00000">
                      <a:alpha val="92000"/>
                    </a:srgbClr>
                  </a:solidFill>
                </a:ln>
                <a:solidFill>
                  <a:srgbClr val="FFFFFF"/>
                </a:solidFill>
                <a:latin typeface="Calibri"/>
              </a:rPr>
              <a:t>VESTEL</a:t>
            </a:r>
          </a:p>
        </p:txBody>
      </p:sp>
      <p:sp>
        <p:nvSpPr>
          <p:cNvPr id="16" name="TextBox 21"/>
          <p:cNvSpPr txBox="1"/>
          <p:nvPr/>
        </p:nvSpPr>
        <p:spPr>
          <a:xfrm rot="16200000">
            <a:off x="1269960" y="3677484"/>
            <a:ext cx="5054050" cy="912786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</a:effectLst>
        </p:spPr>
        <p:txBody>
          <a:bodyPr wrap="square" lIns="91407" tIns="45704" rIns="91407" bIns="45704" rtlCol="0">
            <a:spAutoFit/>
          </a:bodyPr>
          <a:lstStyle>
            <a:defPPr>
              <a:defRPr lang="id-ID"/>
            </a:defPPr>
            <a:lvl1pPr>
              <a:defRPr sz="4000" b="1" i="1">
                <a:ln>
                  <a:solidFill>
                    <a:srgbClr val="C00000">
                      <a:alpha val="92000"/>
                    </a:srgbClr>
                  </a:solidFill>
                </a:ln>
                <a:solidFill>
                  <a:schemeClr val="bg1"/>
                </a:solidFill>
              </a:defRPr>
            </a:lvl1pPr>
          </a:lstStyle>
          <a:p>
            <a:pPr defTabSz="1218834"/>
            <a:r>
              <a:rPr lang="tr-TR" sz="5332" dirty="0">
                <a:solidFill>
                  <a:srgbClr val="FFFFFF"/>
                </a:solidFill>
                <a:latin typeface="Calibri"/>
              </a:rPr>
              <a:t>REAL ESTATE</a:t>
            </a:r>
          </a:p>
        </p:txBody>
      </p:sp>
      <p:sp>
        <p:nvSpPr>
          <p:cNvPr id="17" name="TextBox 22"/>
          <p:cNvSpPr txBox="1"/>
          <p:nvPr/>
        </p:nvSpPr>
        <p:spPr>
          <a:xfrm rot="16200000">
            <a:off x="4350948" y="4607314"/>
            <a:ext cx="3132044" cy="912786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</a:effectLst>
        </p:spPr>
        <p:txBody>
          <a:bodyPr wrap="square" lIns="91407" tIns="45704" rIns="91407" bIns="45704" rtlCol="0">
            <a:spAutoFit/>
          </a:bodyPr>
          <a:lstStyle>
            <a:defPPr>
              <a:defRPr lang="id-ID"/>
            </a:defPPr>
            <a:lvl1pPr>
              <a:defRPr sz="4000" b="1" i="1">
                <a:ln>
                  <a:solidFill>
                    <a:srgbClr val="C00000">
                      <a:alpha val="92000"/>
                    </a:srgbClr>
                  </a:solidFill>
                </a:ln>
                <a:solidFill>
                  <a:schemeClr val="bg1"/>
                </a:solidFill>
              </a:defRPr>
            </a:lvl1pPr>
          </a:lstStyle>
          <a:p>
            <a:pPr defTabSz="1218834"/>
            <a:r>
              <a:rPr lang="tr-TR" sz="5332" dirty="0">
                <a:solidFill>
                  <a:srgbClr val="FFFFFF"/>
                </a:solidFill>
                <a:latin typeface="Calibri"/>
              </a:rPr>
              <a:t>ENERGY</a:t>
            </a:r>
          </a:p>
        </p:txBody>
      </p:sp>
      <p:sp>
        <p:nvSpPr>
          <p:cNvPr id="18" name="TextBox 23"/>
          <p:cNvSpPr txBox="1"/>
          <p:nvPr/>
        </p:nvSpPr>
        <p:spPr>
          <a:xfrm rot="16200000">
            <a:off x="5864625" y="4000514"/>
            <a:ext cx="4366702" cy="912786"/>
          </a:xfrm>
          <a:prstGeom prst="rect">
            <a:avLst/>
          </a:prstGeom>
          <a:noFill/>
          <a:effectLst>
            <a:outerShdw dist="50800" dir="5400000" algn="ctr" rotWithShape="0">
              <a:srgbClr val="000000"/>
            </a:outerShdw>
          </a:effectLst>
        </p:spPr>
        <p:txBody>
          <a:bodyPr wrap="square" lIns="91407" tIns="45704" rIns="91407" bIns="45704" rtlCol="0">
            <a:spAutoFit/>
          </a:bodyPr>
          <a:lstStyle>
            <a:defPPr>
              <a:defRPr lang="id-ID"/>
            </a:defPPr>
            <a:lvl1pPr>
              <a:defRPr sz="4000" b="1" i="1">
                <a:ln>
                  <a:solidFill>
                    <a:srgbClr val="C00000">
                      <a:alpha val="92000"/>
                    </a:srgbClr>
                  </a:solidFill>
                </a:ln>
                <a:solidFill>
                  <a:schemeClr val="bg1"/>
                </a:solidFill>
              </a:defRPr>
            </a:lvl1pPr>
          </a:lstStyle>
          <a:p>
            <a:pPr defTabSz="1218834"/>
            <a:r>
              <a:rPr lang="tr-TR" sz="5332" dirty="0">
                <a:solidFill>
                  <a:srgbClr val="FFFFFF"/>
                </a:solidFill>
                <a:latin typeface="Calibri"/>
              </a:rPr>
              <a:t>TEXTILE</a:t>
            </a:r>
          </a:p>
        </p:txBody>
      </p:sp>
      <p:pic>
        <p:nvPicPr>
          <p:cNvPr id="1026" name="Picture 2" descr="C:\Users\erkaner\Desktop\genel2\zorlu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096" y="66379"/>
            <a:ext cx="2693749" cy="61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63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1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1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2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2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3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3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4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4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5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5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6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6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7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7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8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8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A60D092-015B-222B-668A-21A2397E9652}"/>
              </a:ext>
            </a:extLst>
          </p:cNvPr>
          <p:cNvSpPr txBox="1"/>
          <p:nvPr/>
        </p:nvSpPr>
        <p:spPr>
          <a:xfrm>
            <a:off x="285867" y="86219"/>
            <a:ext cx="6094520" cy="98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</a:t>
            </a:r>
            <a:r>
              <a:rPr lang="en-CA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Veste</a:t>
            </a:r>
            <a:r>
              <a:rPr lang="tr-TR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CA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F48640-B03B-CE50-9F58-E5D198EA6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55" y="1239650"/>
            <a:ext cx="10794764" cy="499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35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263" y="-26584"/>
            <a:ext cx="12186345" cy="690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/>
        </p:nvCxnSpPr>
        <p:spPr>
          <a:xfrm>
            <a:off x="7592582" y="1820914"/>
            <a:ext cx="0" cy="236826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15913" y="4189178"/>
            <a:ext cx="776668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056661" y="4628039"/>
            <a:ext cx="0" cy="535441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7" idx="4"/>
          </p:cNvCxnSpPr>
          <p:nvPr/>
        </p:nvCxnSpPr>
        <p:spPr>
          <a:xfrm flipH="1">
            <a:off x="4152234" y="1874382"/>
            <a:ext cx="4488" cy="1842584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177073" y="2616844"/>
            <a:ext cx="361824" cy="1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472427" y="2566396"/>
            <a:ext cx="113287" cy="106933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645" tIns="44824" rIns="89645" bIns="44824" rtlCol="0" anchor="ctr"/>
          <a:lstStyle/>
          <a:p>
            <a:pPr algn="ctr" defTabSz="914171"/>
            <a:endParaRPr lang="id-ID" sz="1900">
              <a:solidFill>
                <a:prstClr val="white"/>
              </a:solidFill>
              <a:latin typeface="League Spartan" pitchFamily="2" charset="-94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3538897" y="2693305"/>
            <a:ext cx="0" cy="964018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5126051" y="4388064"/>
            <a:ext cx="2752978" cy="1275835"/>
            <a:chOff x="7424033" y="3189263"/>
            <a:chExt cx="2753974" cy="1275834"/>
          </a:xfrm>
        </p:grpSpPr>
        <p:grpSp>
          <p:nvGrpSpPr>
            <p:cNvPr id="52" name="Grup 5"/>
            <p:cNvGrpSpPr/>
            <p:nvPr/>
          </p:nvGrpSpPr>
          <p:grpSpPr>
            <a:xfrm>
              <a:off x="7504926" y="3189263"/>
              <a:ext cx="2673081" cy="1275834"/>
              <a:chOff x="8311310" y="3013475"/>
              <a:chExt cx="1203609" cy="1098506"/>
            </a:xfrm>
          </p:grpSpPr>
          <p:sp>
            <p:nvSpPr>
              <p:cNvPr id="53" name="TextBox 27"/>
              <p:cNvSpPr txBox="1"/>
              <p:nvPr/>
            </p:nvSpPr>
            <p:spPr>
              <a:xfrm>
                <a:off x="8311312" y="3860290"/>
                <a:ext cx="1203607" cy="25169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1300" b="1" dirty="0">
                    <a:solidFill>
                      <a:schemeClr val="bg1"/>
                    </a:solidFill>
                    <a:latin typeface="League Spartan" pitchFamily="2" charset="-94"/>
                  </a:rPr>
                  <a:t>Refrigerator 1</a:t>
                </a:r>
                <a:endParaRPr lang="id-ID" sz="1300" b="1" dirty="0">
                  <a:solidFill>
                    <a:schemeClr val="bg1"/>
                  </a:solidFill>
                  <a:latin typeface="League Spartan" pitchFamily="2" charset="-94"/>
                </a:endParaRPr>
              </a:p>
            </p:txBody>
          </p:sp>
          <p:sp>
            <p:nvSpPr>
              <p:cNvPr id="54" name="Dikdörtgen 53"/>
              <p:cNvSpPr/>
              <p:nvPr/>
            </p:nvSpPr>
            <p:spPr>
              <a:xfrm>
                <a:off x="8311310" y="3013475"/>
                <a:ext cx="1203607" cy="83883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defTabSz="914171"/>
                <a:r>
                  <a:rPr lang="tr-TR" sz="1600" b="1" u="sng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Total: 66.900 m</a:t>
                </a:r>
                <a:r>
                  <a:rPr lang="tr-TR" sz="1600" b="1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²</a:t>
                </a:r>
              </a:p>
              <a:p>
                <a:pPr algn="r" defTabSz="914171"/>
                <a:r>
                  <a:rPr lang="tr-TR" sz="1400" b="1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Production: 58.400 m²</a:t>
                </a:r>
              </a:p>
              <a:p>
                <a:pPr algn="r" defTabSz="914171"/>
                <a:r>
                  <a:rPr lang="tr-TR" sz="1400" b="1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Warehouse: 8.500 m²</a:t>
                </a:r>
              </a:p>
            </p:txBody>
          </p:sp>
        </p:grpSp>
        <p:pic>
          <p:nvPicPr>
            <p:cNvPr id="21" name="Picture 1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24033" y="3296415"/>
              <a:ext cx="701351" cy="701351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</p:grpSp>
      <p:grpSp>
        <p:nvGrpSpPr>
          <p:cNvPr id="55" name="Grup 8"/>
          <p:cNvGrpSpPr/>
          <p:nvPr/>
        </p:nvGrpSpPr>
        <p:grpSpPr>
          <a:xfrm>
            <a:off x="6652285" y="693329"/>
            <a:ext cx="2467352" cy="1020570"/>
            <a:chOff x="10195760" y="1651014"/>
            <a:chExt cx="1592393" cy="1079630"/>
          </a:xfrm>
        </p:grpSpPr>
        <p:sp>
          <p:nvSpPr>
            <p:cNvPr id="56" name="TextBox 31"/>
            <p:cNvSpPr txBox="1"/>
            <p:nvPr/>
          </p:nvSpPr>
          <p:spPr>
            <a:xfrm>
              <a:off x="10195760" y="2421407"/>
              <a:ext cx="1592392" cy="30923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r-TR" sz="1300" b="1" dirty="0">
                  <a:solidFill>
                    <a:schemeClr val="bg1"/>
                  </a:solidFill>
                  <a:latin typeface="League Spartan" pitchFamily="2" charset="-94"/>
                </a:rPr>
                <a:t>Washing Machine</a:t>
              </a:r>
              <a:endParaRPr lang="id-ID" sz="1300" b="1" dirty="0">
                <a:solidFill>
                  <a:schemeClr val="bg1"/>
                </a:solidFill>
                <a:latin typeface="League Spartan" pitchFamily="2" charset="-94"/>
              </a:endParaRPr>
            </a:p>
          </p:txBody>
        </p:sp>
        <p:sp>
          <p:nvSpPr>
            <p:cNvPr id="57" name="Dikdörtgen 56"/>
            <p:cNvSpPr/>
            <p:nvPr/>
          </p:nvSpPr>
          <p:spPr>
            <a:xfrm>
              <a:off x="10195760" y="1651014"/>
              <a:ext cx="1592393" cy="79155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171"/>
              <a:r>
                <a:rPr lang="tr-TR" sz="1600" b="1" u="sng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Total: 43.500 m²</a:t>
              </a:r>
            </a:p>
            <a:p>
              <a:pPr algn="r" defTabSz="914171"/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Production: 31.000 m²</a:t>
              </a:r>
            </a:p>
            <a:p>
              <a:pPr algn="r" defTabSz="914171"/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Warehouse: 12.500 m²</a:t>
              </a:r>
              <a:endParaRPr lang="tr-TR" sz="1600" b="1" dirty="0">
                <a:solidFill>
                  <a:prstClr val="white"/>
                </a:solidFill>
                <a:latin typeface="League Spartan" pitchFamily="2" charset="-94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up 9"/>
          <p:cNvGrpSpPr/>
          <p:nvPr/>
        </p:nvGrpSpPr>
        <p:grpSpPr>
          <a:xfrm>
            <a:off x="4949642" y="2082996"/>
            <a:ext cx="2449450" cy="1191284"/>
            <a:chOff x="6935158" y="1306237"/>
            <a:chExt cx="1275858" cy="1260223"/>
          </a:xfrm>
        </p:grpSpPr>
        <p:sp>
          <p:nvSpPr>
            <p:cNvPr id="60" name="TextBox 35"/>
            <p:cNvSpPr txBox="1"/>
            <p:nvPr/>
          </p:nvSpPr>
          <p:spPr>
            <a:xfrm>
              <a:off x="6935158" y="2257223"/>
              <a:ext cx="1275858" cy="309237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300" b="1" dirty="0">
                  <a:solidFill>
                    <a:schemeClr val="bg1"/>
                  </a:solidFill>
                  <a:latin typeface="League Spartan" pitchFamily="2" charset="-94"/>
                </a:rPr>
                <a:t>TV</a:t>
              </a:r>
              <a:endParaRPr lang="id-ID" sz="1300" b="1" dirty="0">
                <a:solidFill>
                  <a:schemeClr val="bg1"/>
                </a:solidFill>
                <a:latin typeface="League Spartan" pitchFamily="2" charset="-94"/>
              </a:endParaRPr>
            </a:p>
          </p:txBody>
        </p:sp>
        <p:sp>
          <p:nvSpPr>
            <p:cNvPr id="61" name="Dikdörtgen 60"/>
            <p:cNvSpPr/>
            <p:nvPr/>
          </p:nvSpPr>
          <p:spPr>
            <a:xfrm>
              <a:off x="6935158" y="1306237"/>
              <a:ext cx="1275858" cy="9509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171"/>
              <a:r>
                <a:rPr lang="tr-TR" sz="1600" b="1" u="sng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Total: </a:t>
              </a:r>
              <a:r>
                <a:rPr lang="en-US" sz="1600" b="1" u="sng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46.000</a:t>
              </a:r>
              <a:r>
                <a:rPr lang="tr-TR" sz="1600" b="1" u="sng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 m²</a:t>
              </a:r>
            </a:p>
            <a:p>
              <a:pPr algn="r" defTabSz="914171"/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Production: </a:t>
              </a:r>
              <a:r>
                <a:rPr lang="en-US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30.000</a:t>
              </a:r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 m²</a:t>
              </a:r>
            </a:p>
            <a:p>
              <a:pPr algn="r" defTabSz="914171"/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Warehouse: </a:t>
              </a:r>
              <a:r>
                <a:rPr lang="en-US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16.000</a:t>
              </a:r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 m²</a:t>
              </a:r>
            </a:p>
          </p:txBody>
        </p:sp>
      </p:grpSp>
      <p:grpSp>
        <p:nvGrpSpPr>
          <p:cNvPr id="62" name="Grup 11"/>
          <p:cNvGrpSpPr/>
          <p:nvPr/>
        </p:nvGrpSpPr>
        <p:grpSpPr>
          <a:xfrm>
            <a:off x="2895473" y="621591"/>
            <a:ext cx="2611323" cy="1093495"/>
            <a:chOff x="5940871" y="1035149"/>
            <a:chExt cx="909411" cy="879060"/>
          </a:xfrm>
        </p:grpSpPr>
        <p:sp>
          <p:nvSpPr>
            <p:cNvPr id="63" name="TextBox 39"/>
            <p:cNvSpPr txBox="1"/>
            <p:nvPr/>
          </p:nvSpPr>
          <p:spPr>
            <a:xfrm>
              <a:off x="5940872" y="1679213"/>
              <a:ext cx="909410" cy="2349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 defTabSz="914171"/>
              <a:r>
                <a:rPr lang="tr-TR" sz="1300" b="1" dirty="0">
                  <a:solidFill>
                    <a:schemeClr val="bg1"/>
                  </a:solidFill>
                  <a:latin typeface="League Spartan" pitchFamily="2" charset="-94"/>
                </a:rPr>
                <a:t>Cooking Appliances</a:t>
              </a:r>
              <a:endParaRPr lang="id-ID" sz="1300" b="1" dirty="0">
                <a:solidFill>
                  <a:prstClr val="white"/>
                </a:solidFill>
                <a:latin typeface="League Spartan" pitchFamily="2" charset="-94"/>
              </a:endParaRPr>
            </a:p>
          </p:txBody>
        </p:sp>
        <p:sp>
          <p:nvSpPr>
            <p:cNvPr id="64" name="Dikdörtgen 63"/>
            <p:cNvSpPr/>
            <p:nvPr/>
          </p:nvSpPr>
          <p:spPr>
            <a:xfrm>
              <a:off x="5940871" y="1035149"/>
              <a:ext cx="909411" cy="63472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171"/>
              <a:r>
                <a:rPr lang="tr-TR" sz="1600" b="1" u="sng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Total: 44.500 m²</a:t>
              </a:r>
            </a:p>
            <a:p>
              <a:pPr algn="r" defTabSz="914171"/>
              <a:r>
                <a:rPr lang="tr-TR" sz="15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Production: 34.500 m²</a:t>
              </a:r>
            </a:p>
            <a:p>
              <a:pPr algn="r" defTabSz="914171"/>
              <a:r>
                <a:rPr lang="tr-TR" sz="15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Warehouse: 10.000 m²</a:t>
              </a: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443" y="649238"/>
            <a:ext cx="1445718" cy="73426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661438" y="1975039"/>
            <a:ext cx="2515642" cy="1184371"/>
            <a:chOff x="1611086" y="867023"/>
            <a:chExt cx="2516551" cy="1184370"/>
          </a:xfrm>
        </p:grpSpPr>
        <p:grpSp>
          <p:nvGrpSpPr>
            <p:cNvPr id="65" name="Grup 12"/>
            <p:cNvGrpSpPr/>
            <p:nvPr/>
          </p:nvGrpSpPr>
          <p:grpSpPr>
            <a:xfrm>
              <a:off x="1611086" y="952280"/>
              <a:ext cx="2516551" cy="1099113"/>
              <a:chOff x="3340711" y="1295777"/>
              <a:chExt cx="856506" cy="895552"/>
            </a:xfrm>
          </p:grpSpPr>
          <p:sp>
            <p:nvSpPr>
              <p:cNvPr id="66" name="TextBox 43"/>
              <p:cNvSpPr txBox="1"/>
              <p:nvPr/>
            </p:nvSpPr>
            <p:spPr>
              <a:xfrm>
                <a:off x="3340712" y="1953148"/>
                <a:ext cx="856505" cy="238181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 defTabSz="914171"/>
                <a:r>
                  <a:rPr lang="tr-TR" sz="1300" b="1" dirty="0">
                    <a:solidFill>
                      <a:prstClr val="white"/>
                    </a:solidFill>
                    <a:latin typeface="League Spartan" pitchFamily="2" charset="-94"/>
                  </a:rPr>
                  <a:t>Air Conditioner</a:t>
                </a:r>
                <a:endParaRPr lang="id-ID" sz="1300" b="1" dirty="0">
                  <a:solidFill>
                    <a:prstClr val="white"/>
                  </a:solidFill>
                  <a:latin typeface="League Spartan" pitchFamily="2" charset="-94"/>
                </a:endParaRPr>
              </a:p>
            </p:txBody>
          </p:sp>
          <p:sp>
            <p:nvSpPr>
              <p:cNvPr id="67" name="Dikdörtgen 66"/>
              <p:cNvSpPr/>
              <p:nvPr/>
            </p:nvSpPr>
            <p:spPr>
              <a:xfrm>
                <a:off x="3340711" y="1295777"/>
                <a:ext cx="856505" cy="672774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defTabSz="914171"/>
                <a:r>
                  <a:rPr lang="tr-TR" sz="1600" b="1" u="sng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Total: 19.200m²</a:t>
                </a:r>
                <a:endParaRPr lang="tr-TR" sz="1400" b="1" u="sng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endParaRPr>
              </a:p>
              <a:p>
                <a:pPr algn="r" defTabSz="914171"/>
                <a:r>
                  <a:rPr lang="tr-TR" sz="1400" b="1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Production: 14.200 m²</a:t>
                </a:r>
              </a:p>
              <a:p>
                <a:pPr algn="r" defTabSz="914171"/>
                <a:r>
                  <a:rPr lang="tr-TR" sz="1400" b="1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Warehouse: 5.000 m²</a:t>
                </a:r>
              </a:p>
              <a:p>
                <a:pPr algn="r" defTabSz="914171"/>
                <a:endParaRPr lang="tr-TR" sz="16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119" y="867023"/>
              <a:ext cx="635111" cy="459732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234011" y="3500991"/>
            <a:ext cx="2659769" cy="1050205"/>
            <a:chOff x="-133907" y="2298058"/>
            <a:chExt cx="2660732" cy="1050203"/>
          </a:xfrm>
        </p:grpSpPr>
        <p:grpSp>
          <p:nvGrpSpPr>
            <p:cNvPr id="68" name="Grup 6"/>
            <p:cNvGrpSpPr/>
            <p:nvPr/>
          </p:nvGrpSpPr>
          <p:grpSpPr>
            <a:xfrm>
              <a:off x="63500" y="2298058"/>
              <a:ext cx="2463325" cy="1050203"/>
              <a:chOff x="2023056" y="1899783"/>
              <a:chExt cx="1106007" cy="1110980"/>
            </a:xfrm>
          </p:grpSpPr>
          <p:sp>
            <p:nvSpPr>
              <p:cNvPr id="69" name="TextBox 23"/>
              <p:cNvSpPr txBox="1"/>
              <p:nvPr/>
            </p:nvSpPr>
            <p:spPr>
              <a:xfrm>
                <a:off x="2023056" y="2701526"/>
                <a:ext cx="1106007" cy="30923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 defTabSz="914171"/>
                <a:r>
                  <a:rPr lang="tr-TR" sz="1300" b="1" dirty="0">
                    <a:solidFill>
                      <a:prstClr val="white"/>
                    </a:solidFill>
                    <a:latin typeface="League Spartan" pitchFamily="2" charset="-94"/>
                  </a:rPr>
                  <a:t>Refrigerator 2</a:t>
                </a:r>
                <a:endParaRPr lang="id-ID" sz="1300" b="1" dirty="0">
                  <a:solidFill>
                    <a:prstClr val="white"/>
                  </a:solidFill>
                  <a:latin typeface="League Spartan" pitchFamily="2" charset="-94"/>
                </a:endParaRPr>
              </a:p>
            </p:txBody>
          </p:sp>
          <p:sp>
            <p:nvSpPr>
              <p:cNvPr id="70" name="Dikdörtgen 69"/>
              <p:cNvSpPr/>
              <p:nvPr/>
            </p:nvSpPr>
            <p:spPr>
              <a:xfrm>
                <a:off x="2023056" y="1899783"/>
                <a:ext cx="1106007" cy="79155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defTabSz="914171"/>
                <a:r>
                  <a:rPr lang="tr-TR" sz="1400" b="1" u="sng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Total: 90.100 m²</a:t>
                </a:r>
              </a:p>
              <a:p>
                <a:pPr algn="r" defTabSz="914171"/>
                <a:r>
                  <a:rPr lang="tr-TR" sz="1400" b="1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Production: 54.500 m²</a:t>
                </a:r>
              </a:p>
              <a:p>
                <a:pPr algn="r" defTabSz="914171"/>
                <a:r>
                  <a:rPr lang="tr-TR" sz="1400" b="1" dirty="0">
                    <a:solidFill>
                      <a:prstClr val="white"/>
                    </a:solidFill>
                    <a:latin typeface="League Spartan" pitchFamily="2" charset="-94"/>
                    <a:cs typeface="Arial" panose="020B0604020202020204" pitchFamily="34" charset="0"/>
                  </a:rPr>
                  <a:t>Warehouse: 35.600 m²</a:t>
                </a:r>
              </a:p>
            </p:txBody>
          </p:sp>
        </p:grpSp>
        <p:pic>
          <p:nvPicPr>
            <p:cNvPr id="45" name="Picture 1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33907" y="2440110"/>
              <a:ext cx="822894" cy="822894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</p:grpSp>
      <p:cxnSp>
        <p:nvCxnSpPr>
          <p:cNvPr id="50" name="Straight Connector 49"/>
          <p:cNvCxnSpPr>
            <a:cxnSpLocks/>
          </p:cNvCxnSpPr>
          <p:nvPr/>
        </p:nvCxnSpPr>
        <p:spPr>
          <a:xfrm>
            <a:off x="7155512" y="3274280"/>
            <a:ext cx="20358" cy="65866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4100078" y="1767448"/>
            <a:ext cx="113287" cy="106933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645" tIns="44824" rIns="89645" bIns="44824" rtlCol="0" anchor="ctr"/>
          <a:lstStyle/>
          <a:p>
            <a:pPr algn="ctr" defTabSz="914171"/>
            <a:endParaRPr lang="id-ID" sz="1900">
              <a:solidFill>
                <a:prstClr val="white"/>
              </a:solidFill>
              <a:latin typeface="League Spartan" pitchFamily="2" charset="-9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91986" y="5671993"/>
            <a:ext cx="275663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prstClr val="white"/>
                </a:solidFill>
                <a:latin typeface="League Spartan" pitchFamily="2" charset="-94"/>
              </a:rPr>
              <a:t>V</a:t>
            </a:r>
            <a:r>
              <a:rPr lang="en-US" b="1" dirty="0" err="1">
                <a:solidFill>
                  <a:prstClr val="white"/>
                </a:solidFill>
                <a:latin typeface="League Spartan" pitchFamily="2" charset="-94"/>
              </a:rPr>
              <a:t>estel</a:t>
            </a:r>
            <a:r>
              <a:rPr lang="en-US" b="1" dirty="0">
                <a:solidFill>
                  <a:prstClr val="white"/>
                </a:solidFill>
                <a:latin typeface="League Spartan" pitchFamily="2" charset="-94"/>
              </a:rPr>
              <a:t> City</a:t>
            </a:r>
            <a:r>
              <a:rPr lang="tr-TR" b="1" dirty="0">
                <a:solidFill>
                  <a:prstClr val="white"/>
                </a:solidFill>
                <a:latin typeface="League Spartan" pitchFamily="2" charset="-94"/>
              </a:rPr>
              <a:t> Total:</a:t>
            </a:r>
          </a:p>
          <a:p>
            <a:pPr algn="ctr"/>
            <a:r>
              <a:rPr lang="tr-TR" b="1" dirty="0">
                <a:solidFill>
                  <a:prstClr val="white"/>
                </a:solidFill>
                <a:latin typeface="League Spartan" pitchFamily="2" charset="-94"/>
              </a:rPr>
              <a:t>1.</a:t>
            </a:r>
            <a:r>
              <a:rPr lang="en-US" b="1" dirty="0">
                <a:solidFill>
                  <a:prstClr val="white"/>
                </a:solidFill>
                <a:latin typeface="League Spartan" pitchFamily="2" charset="-94"/>
              </a:rPr>
              <a:t>3</a:t>
            </a:r>
            <a:r>
              <a:rPr lang="tr-TR" b="1" dirty="0">
                <a:solidFill>
                  <a:prstClr val="white"/>
                </a:solidFill>
                <a:latin typeface="League Spartan" pitchFamily="2" charset="-94"/>
              </a:rPr>
              <a:t> million </a:t>
            </a:r>
            <a:r>
              <a:rPr lang="tr-TR" b="1" dirty="0">
                <a:solidFill>
                  <a:prstClr val="white"/>
                </a:solidFill>
                <a:latin typeface="League Spartan" pitchFamily="2" charset="-94"/>
                <a:cs typeface="Arial" panose="020B0604020202020204" pitchFamily="34" charset="0"/>
              </a:rPr>
              <a:t>m²</a:t>
            </a:r>
          </a:p>
        </p:txBody>
      </p:sp>
      <p:pic>
        <p:nvPicPr>
          <p:cNvPr id="5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533" y="3846833"/>
            <a:ext cx="3755324" cy="6846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299" y="4291123"/>
            <a:ext cx="4037873" cy="673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4030" y="4953344"/>
            <a:ext cx="377187" cy="599101"/>
          </a:xfrm>
          <a:prstGeom prst="rect">
            <a:avLst/>
          </a:prstGeom>
        </p:spPr>
      </p:pic>
      <p:grpSp>
        <p:nvGrpSpPr>
          <p:cNvPr id="71" name="Grup 8"/>
          <p:cNvGrpSpPr/>
          <p:nvPr/>
        </p:nvGrpSpPr>
        <p:grpSpPr>
          <a:xfrm>
            <a:off x="9477158" y="4631871"/>
            <a:ext cx="2467352" cy="1035956"/>
            <a:chOff x="10195760" y="1651014"/>
            <a:chExt cx="1592393" cy="1095907"/>
          </a:xfrm>
        </p:grpSpPr>
        <p:sp>
          <p:nvSpPr>
            <p:cNvPr id="72" name="TextBox 31"/>
            <p:cNvSpPr txBox="1"/>
            <p:nvPr/>
          </p:nvSpPr>
          <p:spPr>
            <a:xfrm>
              <a:off x="10195760" y="2421408"/>
              <a:ext cx="1592392" cy="32551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r-TR" sz="1400" b="1" dirty="0" err="1">
                  <a:solidFill>
                    <a:schemeClr val="bg1"/>
                  </a:solidFill>
                  <a:latin typeface="League Spartan" pitchFamily="2" charset="-94"/>
                </a:rPr>
                <a:t>Tumble</a:t>
              </a:r>
              <a:r>
                <a:rPr lang="tr-TR" sz="1400" b="1" dirty="0">
                  <a:solidFill>
                    <a:schemeClr val="bg1"/>
                  </a:solidFill>
                  <a:latin typeface="League Spartan" pitchFamily="2" charset="-94"/>
                </a:rPr>
                <a:t> </a:t>
              </a:r>
              <a:r>
                <a:rPr lang="tr-TR" sz="1400" b="1" dirty="0" err="1">
                  <a:solidFill>
                    <a:schemeClr val="bg1"/>
                  </a:solidFill>
                  <a:latin typeface="League Spartan" pitchFamily="2" charset="-94"/>
                </a:rPr>
                <a:t>Dryer</a:t>
              </a:r>
              <a:endParaRPr lang="tr-TR" sz="1300" b="1" dirty="0">
                <a:solidFill>
                  <a:schemeClr val="bg1"/>
                </a:solidFill>
                <a:latin typeface="League Spartan" pitchFamily="2" charset="-94"/>
              </a:endParaRPr>
            </a:p>
          </p:txBody>
        </p:sp>
        <p:sp>
          <p:nvSpPr>
            <p:cNvPr id="73" name="Dikdörtgen 56"/>
            <p:cNvSpPr/>
            <p:nvPr/>
          </p:nvSpPr>
          <p:spPr>
            <a:xfrm>
              <a:off x="10195760" y="1651014"/>
              <a:ext cx="1592393" cy="7915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171"/>
              <a:r>
                <a:rPr lang="tr-TR" sz="1600" b="1" u="sng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Total:62.000 m²</a:t>
              </a:r>
            </a:p>
            <a:p>
              <a:pPr algn="r" defTabSz="914171"/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Production: 33.000 m²</a:t>
              </a:r>
            </a:p>
            <a:p>
              <a:pPr algn="r" defTabSz="914171"/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Warehouse: 30.000 m²</a:t>
              </a:r>
              <a:endParaRPr lang="tr-TR" sz="1600" b="1" dirty="0">
                <a:solidFill>
                  <a:prstClr val="white"/>
                </a:solidFill>
                <a:latin typeface="League Spartan" pitchFamily="2" charset="-94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C:\Users\mehmetsar.ZHCORP\Downloads\gorseller\9KG CONDENSER F4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718" y="4478474"/>
            <a:ext cx="63388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0" name="Straight Connector 30"/>
          <p:cNvCxnSpPr/>
          <p:nvPr/>
        </p:nvCxnSpPr>
        <p:spPr>
          <a:xfrm>
            <a:off x="10415480" y="3220813"/>
            <a:ext cx="0" cy="70901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33"/>
          <p:cNvCxnSpPr/>
          <p:nvPr/>
        </p:nvCxnSpPr>
        <p:spPr>
          <a:xfrm>
            <a:off x="9057345" y="5152304"/>
            <a:ext cx="370373" cy="1117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7536017" y="1768614"/>
            <a:ext cx="113287" cy="106933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645" tIns="44824" rIns="89645" bIns="44824" rtlCol="0" anchor="ctr"/>
          <a:lstStyle/>
          <a:p>
            <a:pPr algn="ctr" defTabSz="914171"/>
            <a:endParaRPr lang="id-ID" sz="1900">
              <a:solidFill>
                <a:prstClr val="white"/>
              </a:solidFill>
              <a:latin typeface="League Spartan" pitchFamily="2" charset="-94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9332306" y="5098838"/>
            <a:ext cx="113287" cy="106933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645" tIns="44824" rIns="89645" bIns="44824" rtlCol="0" anchor="ctr"/>
          <a:lstStyle/>
          <a:p>
            <a:pPr algn="ctr" defTabSz="914171"/>
            <a:endParaRPr lang="id-ID" sz="1900">
              <a:solidFill>
                <a:prstClr val="white"/>
              </a:solidFill>
              <a:latin typeface="League Spartan" pitchFamily="2" charset="-94"/>
            </a:endParaRPr>
          </a:p>
        </p:txBody>
      </p:sp>
      <p:pic>
        <p:nvPicPr>
          <p:cNvPr id="7" name="Resim 11" descr="metin, giysi kurutucusu içeren bir resim&#10;&#10;Açıklama otomatik olarak oluşturuldu">
            <a:extLst>
              <a:ext uri="{FF2B5EF4-FFF2-40B4-BE49-F238E27FC236}">
                <a16:creationId xmlns:a16="http://schemas.microsoft.com/office/drawing/2014/main" id="{FB862436-1674-99F4-3836-DB21641F60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43923" y="791330"/>
            <a:ext cx="399758" cy="552248"/>
          </a:xfrm>
          <a:prstGeom prst="rect">
            <a:avLst/>
          </a:prstGeom>
        </p:spPr>
      </p:pic>
      <p:grpSp>
        <p:nvGrpSpPr>
          <p:cNvPr id="74" name="Grup 9"/>
          <p:cNvGrpSpPr/>
          <p:nvPr/>
        </p:nvGrpSpPr>
        <p:grpSpPr>
          <a:xfrm>
            <a:off x="9218964" y="1928070"/>
            <a:ext cx="2449450" cy="1191284"/>
            <a:chOff x="6935158" y="1306237"/>
            <a:chExt cx="1275858" cy="1260223"/>
          </a:xfrm>
        </p:grpSpPr>
        <p:sp>
          <p:nvSpPr>
            <p:cNvPr id="75" name="TextBox 35"/>
            <p:cNvSpPr txBox="1"/>
            <p:nvPr/>
          </p:nvSpPr>
          <p:spPr>
            <a:xfrm>
              <a:off x="6935158" y="2257223"/>
              <a:ext cx="1275858" cy="309237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r-TR" sz="1300" b="1" dirty="0" err="1">
                  <a:solidFill>
                    <a:schemeClr val="bg1"/>
                  </a:solidFill>
                  <a:latin typeface="League Spartan" pitchFamily="2" charset="-94"/>
                </a:rPr>
                <a:t>Dishwasher</a:t>
              </a:r>
              <a:endParaRPr lang="id-ID" sz="1300" b="1" dirty="0">
                <a:solidFill>
                  <a:schemeClr val="bg1"/>
                </a:solidFill>
                <a:latin typeface="League Spartan" pitchFamily="2" charset="-94"/>
              </a:endParaRPr>
            </a:p>
          </p:txBody>
        </p:sp>
        <p:sp>
          <p:nvSpPr>
            <p:cNvPr id="76" name="Dikdörtgen 75"/>
            <p:cNvSpPr/>
            <p:nvPr/>
          </p:nvSpPr>
          <p:spPr>
            <a:xfrm>
              <a:off x="6935158" y="1306237"/>
              <a:ext cx="1275858" cy="9509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171"/>
              <a:r>
                <a:rPr lang="tr-TR" sz="1600" b="1" u="sng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Total: 97.700 m²</a:t>
              </a:r>
            </a:p>
            <a:p>
              <a:pPr algn="r" defTabSz="914171"/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Production: 51.000 m²</a:t>
              </a:r>
            </a:p>
            <a:p>
              <a:pPr algn="r" defTabSz="914171"/>
              <a:r>
                <a:rPr lang="tr-TR" sz="1400" b="1" dirty="0">
                  <a:solidFill>
                    <a:prstClr val="white"/>
                  </a:solidFill>
                  <a:latin typeface="League Spartan" pitchFamily="2" charset="-94"/>
                  <a:cs typeface="Arial" panose="020B0604020202020204" pitchFamily="34" charset="0"/>
                </a:rPr>
                <a:t>Warehouse: 46.700 m²</a:t>
              </a:r>
            </a:p>
          </p:txBody>
        </p:sp>
      </p:grpSp>
      <p:pic>
        <p:nvPicPr>
          <p:cNvPr id="77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006" y="2081127"/>
            <a:ext cx="836303" cy="557486"/>
          </a:xfrm>
          <a:prstGeom prst="rect">
            <a:avLst/>
          </a:prstGeom>
        </p:spPr>
      </p:pic>
      <p:pic>
        <p:nvPicPr>
          <p:cNvPr id="4" name="Resim 6">
            <a:extLst>
              <a:ext uri="{FF2B5EF4-FFF2-40B4-BE49-F238E27FC236}">
                <a16:creationId xmlns:a16="http://schemas.microsoft.com/office/drawing/2014/main" id="{5E022451-4F57-A3C4-4478-1F3808EE71B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349" y="2141671"/>
            <a:ext cx="530184" cy="336881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E6F492E9-BEC4-827C-2377-0FFFE300DE72}"/>
              </a:ext>
            </a:extLst>
          </p:cNvPr>
          <p:cNvSpPr/>
          <p:nvPr/>
        </p:nvSpPr>
        <p:spPr>
          <a:xfrm>
            <a:off x="7101059" y="3257823"/>
            <a:ext cx="113287" cy="106933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645" tIns="44824" rIns="89645" bIns="44824" rtlCol="0" anchor="ctr"/>
          <a:lstStyle/>
          <a:p>
            <a:pPr algn="ctr" defTabSz="914171"/>
            <a:endParaRPr lang="id-ID" sz="1900">
              <a:solidFill>
                <a:prstClr val="white"/>
              </a:solidFill>
              <a:latin typeface="League Spartan" pitchFamily="2" charset="-94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9CB66C3-2582-98FE-7C73-A59A4D6E85CC}"/>
              </a:ext>
            </a:extLst>
          </p:cNvPr>
          <p:cNvSpPr/>
          <p:nvPr/>
        </p:nvSpPr>
        <p:spPr>
          <a:xfrm>
            <a:off x="10347510" y="3109383"/>
            <a:ext cx="113287" cy="106933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645" tIns="44824" rIns="89645" bIns="44824" rtlCol="0" anchor="ctr"/>
          <a:lstStyle/>
          <a:p>
            <a:pPr algn="ctr" defTabSz="914171"/>
            <a:endParaRPr lang="id-ID" sz="1900">
              <a:solidFill>
                <a:prstClr val="white"/>
              </a:solidFill>
              <a:latin typeface="League Spartan" pitchFamily="2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83099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7" grpId="0" animBg="1"/>
      <p:bldP spid="8" grpId="0"/>
      <p:bldP spid="25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E015E8-13A1-391A-7579-24A3038D60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9"/>
          <a:stretch/>
        </p:blipFill>
        <p:spPr>
          <a:xfrm>
            <a:off x="285867" y="814056"/>
            <a:ext cx="11269146" cy="53987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1741D2-5DDB-24AC-9AF0-693B33D07D8C}"/>
              </a:ext>
            </a:extLst>
          </p:cNvPr>
          <p:cNvSpPr txBox="1"/>
          <p:nvPr/>
        </p:nvSpPr>
        <p:spPr>
          <a:xfrm>
            <a:off x="285867" y="71545"/>
            <a:ext cx="6094520" cy="742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Vestel</a:t>
            </a:r>
          </a:p>
        </p:txBody>
      </p:sp>
    </p:spTree>
    <p:extLst>
      <p:ext uri="{BB962C8B-B14F-4D97-AF65-F5344CB8AC3E}">
        <p14:creationId xmlns:p14="http://schemas.microsoft.com/office/powerpoint/2010/main" val="3269502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1491401" y="3982933"/>
            <a:ext cx="0" cy="728922"/>
          </a:xfrm>
          <a:prstGeom prst="line">
            <a:avLst/>
          </a:prstGeom>
          <a:ln>
            <a:solidFill>
              <a:srgbClr val="0B8F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346475" y="3999643"/>
            <a:ext cx="0" cy="728922"/>
          </a:xfrm>
          <a:prstGeom prst="line">
            <a:avLst/>
          </a:prstGeom>
          <a:ln>
            <a:solidFill>
              <a:srgbClr val="768D5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263800" y="2576413"/>
            <a:ext cx="0" cy="728922"/>
          </a:xfrm>
          <a:prstGeom prst="line">
            <a:avLst/>
          </a:prstGeom>
          <a:ln>
            <a:solidFill>
              <a:srgbClr val="AB894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863038" y="1918749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AB8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27AE61"/>
              </a:solidFill>
              <a:latin typeface="FontAwesome" pitchFamily="2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5187446" y="3991623"/>
            <a:ext cx="0" cy="728922"/>
          </a:xfrm>
          <a:prstGeom prst="line">
            <a:avLst/>
          </a:prstGeom>
          <a:ln>
            <a:solidFill>
              <a:srgbClr val="C8893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229821" y="1557194"/>
            <a:ext cx="2247699" cy="33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0"/>
            <a:r>
              <a:rPr lang="en-US" sz="1600" b="1" dirty="0">
                <a:solidFill>
                  <a:srgbClr val="AB894C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Cooking Appliances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27629" y="1901594"/>
            <a:ext cx="1715080" cy="33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8560"/>
            <a:endParaRPr lang="en-US" sz="1600" dirty="0">
              <a:solidFill>
                <a:srgbClr val="7E8C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1" name="Resim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509" y="2001265"/>
            <a:ext cx="413878" cy="583138"/>
          </a:xfrm>
          <a:prstGeom prst="rect">
            <a:avLst/>
          </a:prstGeom>
        </p:spPr>
      </p:pic>
      <p:cxnSp>
        <p:nvCxnSpPr>
          <p:cNvPr id="54" name="Straight Connector 53"/>
          <p:cNvCxnSpPr/>
          <p:nvPr/>
        </p:nvCxnSpPr>
        <p:spPr>
          <a:xfrm>
            <a:off x="8844411" y="3996857"/>
            <a:ext cx="0" cy="728922"/>
          </a:xfrm>
          <a:prstGeom prst="line">
            <a:avLst/>
          </a:prstGeom>
          <a:ln>
            <a:solidFill>
              <a:srgbClr val="FA212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153123" y="2577543"/>
            <a:ext cx="0" cy="728922"/>
          </a:xfrm>
          <a:prstGeom prst="line">
            <a:avLst/>
          </a:prstGeom>
          <a:ln>
            <a:solidFill>
              <a:srgbClr val="E67C2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752361" y="1919879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E67C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F39C11"/>
              </a:solidFill>
              <a:latin typeface="FontAwesome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825694" y="1505654"/>
            <a:ext cx="793623" cy="338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0"/>
            <a:r>
              <a:rPr lang="en-US" sz="1600" b="1" dirty="0">
                <a:solidFill>
                  <a:srgbClr val="E67C2E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Heater</a:t>
            </a:r>
          </a:p>
        </p:txBody>
      </p:sp>
      <p:pic>
        <p:nvPicPr>
          <p:cNvPr id="59" name="Picture 2" descr="C:\Users\mehmetsar.ZHCORP\Desktop\depositphotos_144666495-stock-illustration-electric-water-heater-ic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3" t="6944" r="24372" b="17863"/>
          <a:stretch/>
        </p:blipFill>
        <p:spPr bwMode="auto">
          <a:xfrm>
            <a:off x="5992162" y="2010788"/>
            <a:ext cx="349544" cy="61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5" name="Straight Connector 31"/>
          <p:cNvCxnSpPr>
            <a:cxnSpLocks/>
          </p:cNvCxnSpPr>
          <p:nvPr/>
        </p:nvCxnSpPr>
        <p:spPr>
          <a:xfrm flipH="1">
            <a:off x="11620069" y="2870486"/>
            <a:ext cx="6538" cy="397882"/>
          </a:xfrm>
          <a:prstGeom prst="line">
            <a:avLst/>
          </a:prstGeom>
          <a:ln>
            <a:solidFill>
              <a:srgbClr val="E84C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11219306" y="2123246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E84C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E84C3D"/>
              </a:solidFill>
              <a:latin typeface="FontAwesome" pitchFamily="2" charset="0"/>
            </a:endParaRPr>
          </a:p>
        </p:txBody>
      </p:sp>
      <p:sp>
        <p:nvSpPr>
          <p:cNvPr id="70" name="TextBox 40"/>
          <p:cNvSpPr txBox="1"/>
          <p:nvPr/>
        </p:nvSpPr>
        <p:spPr>
          <a:xfrm>
            <a:off x="10710322" y="1354866"/>
            <a:ext cx="1775775" cy="830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0"/>
            <a:r>
              <a:rPr lang="en-US" sz="16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New</a:t>
            </a:r>
          </a:p>
          <a:p>
            <a:pPr algn="ctr" defTabSz="1218560"/>
            <a:r>
              <a:rPr lang="en-US" sz="1600" b="1" dirty="0" err="1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Diswasher</a:t>
            </a:r>
            <a:endParaRPr lang="en-US" sz="1600" b="1" dirty="0">
              <a:solidFill>
                <a:srgbClr val="E84C3D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defTabSz="1218560"/>
            <a:r>
              <a:rPr lang="en-US" sz="16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Plant</a:t>
            </a:r>
          </a:p>
        </p:txBody>
      </p:sp>
      <p:pic>
        <p:nvPicPr>
          <p:cNvPr id="71" name="Resi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337" y="2264483"/>
            <a:ext cx="398541" cy="550297"/>
          </a:xfrm>
          <a:prstGeom prst="rect">
            <a:avLst/>
          </a:prstGeom>
        </p:spPr>
      </p:pic>
      <p:cxnSp>
        <p:nvCxnSpPr>
          <p:cNvPr id="80" name="Straight Connector 31"/>
          <p:cNvCxnSpPr/>
          <p:nvPr/>
        </p:nvCxnSpPr>
        <p:spPr>
          <a:xfrm flipV="1">
            <a:off x="11620068" y="3973417"/>
            <a:ext cx="0" cy="728922"/>
          </a:xfrm>
          <a:prstGeom prst="line">
            <a:avLst/>
          </a:prstGeom>
          <a:ln>
            <a:solidFill>
              <a:srgbClr val="E84C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031947" y="3271222"/>
            <a:ext cx="899467" cy="701837"/>
          </a:xfrm>
          <a:prstGeom prst="rect">
            <a:avLst/>
          </a:prstGeom>
          <a:solidFill>
            <a:srgbClr val="0B8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tr-TR" b="1" dirty="0">
                <a:solidFill>
                  <a:prstClr val="white"/>
                </a:solidFill>
                <a:latin typeface="Arial"/>
              </a:rPr>
              <a:t>1999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62587" y="3271222"/>
            <a:ext cx="899467" cy="701837"/>
          </a:xfrm>
          <a:prstGeom prst="rect">
            <a:avLst/>
          </a:prstGeom>
          <a:solidFill>
            <a:srgbClr val="1B9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2000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83507" y="3271222"/>
            <a:ext cx="899467" cy="701837"/>
          </a:xfrm>
          <a:prstGeom prst="rect">
            <a:avLst/>
          </a:prstGeom>
          <a:solidFill>
            <a:srgbClr val="768D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04427" y="3271222"/>
            <a:ext cx="899467" cy="701837"/>
          </a:xfrm>
          <a:prstGeom prst="rect">
            <a:avLst/>
          </a:prstGeom>
          <a:solidFill>
            <a:srgbClr val="AB8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05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25346" y="3271222"/>
            <a:ext cx="899467" cy="701837"/>
          </a:xfrm>
          <a:prstGeom prst="rect">
            <a:avLst/>
          </a:prstGeom>
          <a:solidFill>
            <a:srgbClr val="C88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07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46267" y="3271222"/>
            <a:ext cx="899467" cy="701837"/>
          </a:xfrm>
          <a:prstGeom prst="rect">
            <a:avLst/>
          </a:prstGeom>
          <a:solidFill>
            <a:srgbClr val="E67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409025" y="3267909"/>
            <a:ext cx="899467" cy="708465"/>
          </a:xfrm>
          <a:prstGeom prst="rect">
            <a:avLst/>
          </a:prstGeom>
          <a:solidFill>
            <a:srgbClr val="FA21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18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4" name="Rectangle 51"/>
          <p:cNvSpPr/>
          <p:nvPr/>
        </p:nvSpPr>
        <p:spPr>
          <a:xfrm>
            <a:off x="11170336" y="3268248"/>
            <a:ext cx="899467" cy="70778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23</a:t>
            </a:r>
          </a:p>
        </p:txBody>
      </p:sp>
      <p:sp>
        <p:nvSpPr>
          <p:cNvPr id="85" name="Rectangle 51"/>
          <p:cNvSpPr/>
          <p:nvPr/>
        </p:nvSpPr>
        <p:spPr>
          <a:xfrm>
            <a:off x="10250865" y="3268248"/>
            <a:ext cx="899467" cy="70778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22</a:t>
            </a:r>
          </a:p>
        </p:txBody>
      </p:sp>
      <p:sp>
        <p:nvSpPr>
          <p:cNvPr id="86" name="Rectangle 51"/>
          <p:cNvSpPr/>
          <p:nvPr/>
        </p:nvSpPr>
        <p:spPr>
          <a:xfrm>
            <a:off x="9329945" y="3267909"/>
            <a:ext cx="899467" cy="708465"/>
          </a:xfrm>
          <a:prstGeom prst="rect">
            <a:avLst/>
          </a:prstGeom>
          <a:solidFill>
            <a:srgbClr val="F62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19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7" name="Rectangle 15"/>
          <p:cNvSpPr/>
          <p:nvPr/>
        </p:nvSpPr>
        <p:spPr>
          <a:xfrm>
            <a:off x="7478279" y="3271222"/>
            <a:ext cx="899467" cy="701837"/>
          </a:xfrm>
          <a:prstGeom prst="rect">
            <a:avLst/>
          </a:prstGeom>
          <a:solidFill>
            <a:srgbClr val="F74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8" name="Rectangle 15"/>
          <p:cNvSpPr/>
          <p:nvPr/>
        </p:nvSpPr>
        <p:spPr>
          <a:xfrm>
            <a:off x="6567186" y="3271222"/>
            <a:ext cx="899467" cy="701837"/>
          </a:xfrm>
          <a:prstGeom prst="rect">
            <a:avLst/>
          </a:prstGeom>
          <a:solidFill>
            <a:srgbClr val="F46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en-US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</a:t>
            </a:r>
            <a:r>
              <a:rPr lang="tr-TR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9" name="Rectangle 7"/>
          <p:cNvSpPr/>
          <p:nvPr/>
        </p:nvSpPr>
        <p:spPr>
          <a:xfrm>
            <a:off x="120749" y="3271222"/>
            <a:ext cx="899467" cy="701837"/>
          </a:xfrm>
          <a:prstGeom prst="rect">
            <a:avLst/>
          </a:prstGeom>
          <a:solidFill>
            <a:srgbClr val="138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r>
              <a:rPr lang="tr-TR" b="1" dirty="0">
                <a:solidFill>
                  <a:prstClr val="white"/>
                </a:solidFill>
                <a:latin typeface="Arial"/>
              </a:rPr>
              <a:t>1984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91" name="Straight Connector 31"/>
          <p:cNvCxnSpPr>
            <a:cxnSpLocks/>
          </p:cNvCxnSpPr>
          <p:nvPr/>
        </p:nvCxnSpPr>
        <p:spPr>
          <a:xfrm flipH="1">
            <a:off x="10667435" y="1497328"/>
            <a:ext cx="36011" cy="1729294"/>
          </a:xfrm>
          <a:prstGeom prst="line">
            <a:avLst/>
          </a:prstGeom>
          <a:ln>
            <a:solidFill>
              <a:srgbClr val="E84C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>
            <a:off x="10328907" y="827402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E84C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E84C3D"/>
              </a:solidFill>
              <a:latin typeface="FontAwesome" pitchFamily="2" charset="0"/>
            </a:endParaRPr>
          </a:p>
        </p:txBody>
      </p:sp>
      <p:cxnSp>
        <p:nvCxnSpPr>
          <p:cNvPr id="107" name="Straight Connector 35"/>
          <p:cNvCxnSpPr/>
          <p:nvPr/>
        </p:nvCxnSpPr>
        <p:spPr>
          <a:xfrm>
            <a:off x="7930980" y="2576413"/>
            <a:ext cx="0" cy="728922"/>
          </a:xfrm>
          <a:prstGeom prst="line">
            <a:avLst/>
          </a:prstGeom>
          <a:ln>
            <a:solidFill>
              <a:srgbClr val="F7442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7530218" y="1918749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F744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F39C11"/>
              </a:solidFill>
              <a:latin typeface="FontAwesome" pitchFamily="2" charset="0"/>
            </a:endParaRPr>
          </a:p>
        </p:txBody>
      </p:sp>
      <p:sp>
        <p:nvSpPr>
          <p:cNvPr id="105" name="TextBox 45"/>
          <p:cNvSpPr txBox="1"/>
          <p:nvPr/>
        </p:nvSpPr>
        <p:spPr>
          <a:xfrm>
            <a:off x="7403634" y="1510580"/>
            <a:ext cx="1200692" cy="338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0"/>
            <a:r>
              <a:rPr lang="tr-TR" sz="1600" b="1" dirty="0" err="1">
                <a:solidFill>
                  <a:srgbClr val="F74420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Android</a:t>
            </a:r>
            <a:r>
              <a:rPr lang="tr-TR" sz="1600" b="1" dirty="0">
                <a:solidFill>
                  <a:srgbClr val="F74420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 TV</a:t>
            </a:r>
            <a:endParaRPr lang="en-US" sz="1600" b="1" dirty="0">
              <a:solidFill>
                <a:srgbClr val="F74420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11" name="Straight Connector 31"/>
          <p:cNvCxnSpPr/>
          <p:nvPr/>
        </p:nvCxnSpPr>
        <p:spPr>
          <a:xfrm>
            <a:off x="6993551" y="4011839"/>
            <a:ext cx="0" cy="728922"/>
          </a:xfrm>
          <a:prstGeom prst="line">
            <a:avLst/>
          </a:prstGeom>
          <a:ln>
            <a:solidFill>
              <a:srgbClr val="E84C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9"/>
          <p:cNvCxnSpPr>
            <a:endCxn id="117" idx="4"/>
          </p:cNvCxnSpPr>
          <p:nvPr/>
        </p:nvCxnSpPr>
        <p:spPr>
          <a:xfrm>
            <a:off x="576862" y="2640141"/>
            <a:ext cx="0" cy="679796"/>
          </a:xfrm>
          <a:prstGeom prst="line">
            <a:avLst/>
          </a:prstGeom>
          <a:ln>
            <a:solidFill>
              <a:srgbClr val="1382E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Oval 117"/>
          <p:cNvSpPr/>
          <p:nvPr/>
        </p:nvSpPr>
        <p:spPr>
          <a:xfrm>
            <a:off x="178268" y="1933352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138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8D44AD"/>
              </a:solidFill>
              <a:latin typeface="FontAwesome" pitchFamily="2" charset="0"/>
            </a:endParaRPr>
          </a:p>
        </p:txBody>
      </p:sp>
      <p:sp>
        <p:nvSpPr>
          <p:cNvPr id="120" name="TextBox 41"/>
          <p:cNvSpPr txBox="1"/>
          <p:nvPr/>
        </p:nvSpPr>
        <p:spPr>
          <a:xfrm>
            <a:off x="-82076" y="1315753"/>
            <a:ext cx="1695153" cy="584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0"/>
            <a:r>
              <a:rPr lang="tr-TR" sz="1600" b="1" dirty="0">
                <a:solidFill>
                  <a:srgbClr val="1382E2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Vestel</a:t>
            </a:r>
          </a:p>
          <a:p>
            <a:pPr algn="ctr" defTabSz="1218560"/>
            <a:r>
              <a:rPr lang="tr-TR" sz="1600" b="1" dirty="0" err="1">
                <a:solidFill>
                  <a:srgbClr val="1382E2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Establishment</a:t>
            </a:r>
            <a:endParaRPr lang="en-US" sz="1600" b="1" dirty="0">
              <a:solidFill>
                <a:srgbClr val="1382E2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98" name="Straight Connector 31"/>
          <p:cNvCxnSpPr>
            <a:cxnSpLocks/>
          </p:cNvCxnSpPr>
          <p:nvPr/>
        </p:nvCxnSpPr>
        <p:spPr>
          <a:xfrm flipV="1">
            <a:off x="9789986" y="3938945"/>
            <a:ext cx="4120" cy="714313"/>
          </a:xfrm>
          <a:prstGeom prst="line">
            <a:avLst/>
          </a:prstGeom>
          <a:ln>
            <a:solidFill>
              <a:srgbClr val="E84C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286331" y="3926750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127302" y="3918731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8784266" y="3923965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6933406" y="3938946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431257" y="3910042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9" name="Oval 98"/>
          <p:cNvSpPr/>
          <p:nvPr/>
        </p:nvSpPr>
        <p:spPr>
          <a:xfrm flipV="1">
            <a:off x="9757186" y="3909772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2421912" y="2631587"/>
            <a:ext cx="0" cy="728922"/>
          </a:xfrm>
          <a:prstGeom prst="line">
            <a:avLst/>
          </a:prstGeom>
          <a:ln>
            <a:solidFill>
              <a:srgbClr val="1B978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021150" y="1924797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1B97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8D44AD"/>
              </a:solidFill>
              <a:latin typeface="FontAwesome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48920" y="1587541"/>
            <a:ext cx="2228320" cy="33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0"/>
            <a:r>
              <a:rPr lang="en-US" sz="1600" b="1" dirty="0">
                <a:solidFill>
                  <a:srgbClr val="1B9780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Air Conditioner</a:t>
            </a:r>
          </a:p>
        </p:txBody>
      </p:sp>
      <p:pic>
        <p:nvPicPr>
          <p:cNvPr id="48" name="Resim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589" y="2164843"/>
            <a:ext cx="708649" cy="289981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2361768" y="3191053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203656" y="3185004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92979" y="3186134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1559924" y="3188514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10604442" y="3202535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7870836" y="3185004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516718" y="3199607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24" name="TextBox 40"/>
          <p:cNvSpPr txBox="1"/>
          <p:nvPr/>
        </p:nvSpPr>
        <p:spPr>
          <a:xfrm>
            <a:off x="8903662" y="974460"/>
            <a:ext cx="1595435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0"/>
            <a:r>
              <a:rPr lang="tr-TR" sz="16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Automotive</a:t>
            </a:r>
          </a:p>
          <a:p>
            <a:pPr algn="ctr" defTabSz="1218560"/>
            <a:r>
              <a:rPr lang="tr-TR" sz="1600" b="1" dirty="0" err="1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Display</a:t>
            </a:r>
            <a:endParaRPr lang="en-US" sz="1600" b="1" dirty="0">
              <a:solidFill>
                <a:srgbClr val="E84C3D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5" name="Resim 1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9153" y="2024432"/>
            <a:ext cx="599132" cy="599132"/>
          </a:xfrm>
          <a:prstGeom prst="rect">
            <a:avLst/>
          </a:prstGeom>
        </p:spPr>
      </p:pic>
      <p:pic>
        <p:nvPicPr>
          <p:cNvPr id="131" name="Resim 130"/>
          <p:cNvPicPr>
            <a:picLocks noChangeAspect="1"/>
          </p:cNvPicPr>
          <p:nvPr/>
        </p:nvPicPr>
        <p:blipFill rotWithShape="1">
          <a:blip r:embed="rId8"/>
          <a:srcRect t="8683" b="9585"/>
          <a:stretch/>
        </p:blipFill>
        <p:spPr>
          <a:xfrm>
            <a:off x="249693" y="2070771"/>
            <a:ext cx="641579" cy="524369"/>
          </a:xfrm>
          <a:prstGeom prst="rect">
            <a:avLst/>
          </a:prstGeom>
        </p:spPr>
      </p:pic>
      <p:cxnSp>
        <p:nvCxnSpPr>
          <p:cNvPr id="134" name="Straight Connector 19"/>
          <p:cNvCxnSpPr/>
          <p:nvPr/>
        </p:nvCxnSpPr>
        <p:spPr>
          <a:xfrm>
            <a:off x="1481679" y="1554700"/>
            <a:ext cx="0" cy="1801068"/>
          </a:xfrm>
          <a:prstGeom prst="line">
            <a:avLst/>
          </a:prstGeom>
          <a:ln>
            <a:solidFill>
              <a:srgbClr val="0B8F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Oval 134"/>
          <p:cNvSpPr/>
          <p:nvPr/>
        </p:nvSpPr>
        <p:spPr>
          <a:xfrm>
            <a:off x="1080917" y="722745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8F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8D44AD"/>
              </a:solidFill>
              <a:latin typeface="FontAwesome" pitchFamily="2" charset="0"/>
            </a:endParaRPr>
          </a:p>
        </p:txBody>
      </p:sp>
      <p:sp>
        <p:nvSpPr>
          <p:cNvPr id="136" name="TextBox 41"/>
          <p:cNvSpPr txBox="1"/>
          <p:nvPr/>
        </p:nvSpPr>
        <p:spPr>
          <a:xfrm>
            <a:off x="568342" y="123366"/>
            <a:ext cx="1826676" cy="584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0"/>
            <a:r>
              <a:rPr lang="tr-TR" sz="1600" b="1" dirty="0" err="1">
                <a:solidFill>
                  <a:srgbClr val="0B8FB6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Plasma</a:t>
            </a:r>
            <a:endParaRPr lang="tr-TR" sz="1600" b="1" dirty="0">
              <a:solidFill>
                <a:srgbClr val="0B8FB6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defTabSz="1218560"/>
            <a:r>
              <a:rPr lang="tr-TR" sz="1600" b="1" dirty="0">
                <a:solidFill>
                  <a:srgbClr val="0B8FB6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TV </a:t>
            </a:r>
            <a:r>
              <a:rPr lang="tr-TR" sz="1600" b="1" dirty="0" err="1">
                <a:solidFill>
                  <a:srgbClr val="0B8FB6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Production</a:t>
            </a:r>
            <a:r>
              <a:rPr lang="tr-TR" sz="1600" b="1" dirty="0">
                <a:solidFill>
                  <a:srgbClr val="0B8FB6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1600" b="1" dirty="0">
              <a:solidFill>
                <a:srgbClr val="0B8FB6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1442767" y="3186312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40" name="Resim 139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037" y="852163"/>
            <a:ext cx="540730" cy="540730"/>
          </a:xfrm>
          <a:prstGeom prst="rect">
            <a:avLst/>
          </a:prstGeom>
        </p:spPr>
      </p:pic>
      <p:pic>
        <p:nvPicPr>
          <p:cNvPr id="148" name="Resim 147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6070" b="7855"/>
          <a:stretch/>
        </p:blipFill>
        <p:spPr>
          <a:xfrm>
            <a:off x="10388717" y="1116164"/>
            <a:ext cx="725286" cy="22429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090639" y="4744415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8F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2D3E50"/>
              </a:solidFill>
              <a:latin typeface="FontAwesome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45713" y="4744415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768D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297FB8"/>
              </a:solidFill>
              <a:latin typeface="FontAwesome" pitchFamily="2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786684" y="4744415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C88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E84C3D"/>
              </a:solidFill>
              <a:latin typeface="FontAwesome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33053" y="5615079"/>
            <a:ext cx="1295247" cy="33847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1218560"/>
            <a:r>
              <a:rPr lang="en-US" sz="1600" b="1" dirty="0">
                <a:solidFill>
                  <a:srgbClr val="0B8FB6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Refrigerator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56053" y="5615079"/>
            <a:ext cx="1780845" cy="338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0"/>
            <a:r>
              <a:rPr lang="en-US" sz="1600" b="1" dirty="0">
                <a:solidFill>
                  <a:srgbClr val="768D58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Washing Machine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34520" y="5615079"/>
            <a:ext cx="1308068" cy="338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0"/>
            <a:r>
              <a:rPr lang="tr-TR" sz="1600" b="1" dirty="0">
                <a:solidFill>
                  <a:srgbClr val="C8893E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C8893E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DishWasher</a:t>
            </a:r>
            <a:endParaRPr lang="en-US" sz="1600" b="1" dirty="0">
              <a:solidFill>
                <a:srgbClr val="C8893E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7" name="Resim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266" y="4858614"/>
            <a:ext cx="264272" cy="573415"/>
          </a:xfrm>
          <a:prstGeom prst="rect">
            <a:avLst/>
          </a:prstGeom>
        </p:spPr>
      </p:pic>
      <p:pic>
        <p:nvPicPr>
          <p:cNvPr id="49" name="Resim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426" y="4863897"/>
            <a:ext cx="401891" cy="562852"/>
          </a:xfrm>
          <a:prstGeom prst="rect">
            <a:avLst/>
          </a:prstGeom>
        </p:spPr>
      </p:pic>
      <p:pic>
        <p:nvPicPr>
          <p:cNvPr id="50" name="Resi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194" y="4853288"/>
            <a:ext cx="422999" cy="584069"/>
          </a:xfrm>
          <a:prstGeom prst="rect">
            <a:avLst/>
          </a:prstGeom>
        </p:spPr>
      </p:pic>
      <p:sp>
        <p:nvSpPr>
          <p:cNvPr id="56" name="Oval 55"/>
          <p:cNvSpPr/>
          <p:nvPr/>
        </p:nvSpPr>
        <p:spPr>
          <a:xfrm>
            <a:off x="8443649" y="4744415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FA21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E84C3D"/>
              </a:solidFill>
              <a:latin typeface="FontAwesome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38392" y="5615079"/>
            <a:ext cx="835292" cy="584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0"/>
            <a:r>
              <a:rPr lang="en-US" sz="1600" b="1" dirty="0">
                <a:solidFill>
                  <a:srgbClr val="FA2128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Tumble</a:t>
            </a:r>
          </a:p>
          <a:p>
            <a:pPr algn="ctr" defTabSz="1218560"/>
            <a:r>
              <a:rPr lang="en-US" sz="1600" b="1" dirty="0">
                <a:solidFill>
                  <a:srgbClr val="FA2128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Dryer</a:t>
            </a:r>
          </a:p>
        </p:txBody>
      </p:sp>
      <p:pic>
        <p:nvPicPr>
          <p:cNvPr id="58" name="Resim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605" y="4840785"/>
            <a:ext cx="434897" cy="609078"/>
          </a:xfrm>
          <a:prstGeom prst="rect">
            <a:avLst/>
          </a:prstGeom>
        </p:spPr>
      </p:pic>
      <p:sp>
        <p:nvSpPr>
          <p:cNvPr id="82" name="Oval 81"/>
          <p:cNvSpPr/>
          <p:nvPr/>
        </p:nvSpPr>
        <p:spPr>
          <a:xfrm flipV="1">
            <a:off x="11219306" y="4744415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E84C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E84C3D"/>
              </a:solidFill>
              <a:latin typeface="FontAwesome" pitchFamily="2" charset="0"/>
            </a:endParaRPr>
          </a:p>
        </p:txBody>
      </p:sp>
      <p:sp>
        <p:nvSpPr>
          <p:cNvPr id="83" name="TextBox 40"/>
          <p:cNvSpPr txBox="1"/>
          <p:nvPr/>
        </p:nvSpPr>
        <p:spPr>
          <a:xfrm>
            <a:off x="11279451" y="5615079"/>
            <a:ext cx="801523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0"/>
            <a:r>
              <a:rPr lang="tr-TR" sz="14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OLED</a:t>
            </a:r>
          </a:p>
          <a:p>
            <a:pPr algn="ctr" defTabSz="1218560"/>
            <a:r>
              <a:rPr lang="tr-TR" sz="14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OCM</a:t>
            </a:r>
          </a:p>
          <a:p>
            <a:pPr algn="ctr" defTabSz="1218560"/>
            <a:r>
              <a:rPr lang="tr-TR" sz="14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ESS</a:t>
            </a:r>
            <a:endParaRPr lang="en-US" sz="1400" b="1" dirty="0">
              <a:solidFill>
                <a:srgbClr val="E84C3D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0" name="İçerik Yer Tutucusu 3">
            <a:extLst>
              <a:ext uri="{FF2B5EF4-FFF2-40B4-BE49-F238E27FC236}">
                <a16:creationId xmlns:a16="http://schemas.microsoft.com/office/drawing/2014/main" id="{E3CCDC5E-614A-F1C7-0560-4BA57DCCB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820" y="4931077"/>
            <a:ext cx="742499" cy="4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TextBox 40"/>
          <p:cNvSpPr txBox="1"/>
          <p:nvPr/>
        </p:nvSpPr>
        <p:spPr>
          <a:xfrm>
            <a:off x="9122336" y="5615079"/>
            <a:ext cx="1510276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0"/>
            <a:r>
              <a:rPr lang="tr-TR" sz="16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Automotive</a:t>
            </a:r>
          </a:p>
          <a:p>
            <a:pPr algn="ctr" defTabSz="1218560"/>
            <a:r>
              <a:rPr lang="tr-TR" sz="16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PCDBA</a:t>
            </a:r>
            <a:endParaRPr lang="en-US" sz="1600" b="1" dirty="0">
              <a:solidFill>
                <a:srgbClr val="E84C3D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6592789" y="4744415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E84C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E84C3D"/>
              </a:solidFill>
              <a:latin typeface="FontAwesome" pitchFamily="2" charset="0"/>
            </a:endParaRPr>
          </a:p>
        </p:txBody>
      </p:sp>
      <p:sp>
        <p:nvSpPr>
          <p:cNvPr id="114" name="TextBox 40"/>
          <p:cNvSpPr txBox="1"/>
          <p:nvPr/>
        </p:nvSpPr>
        <p:spPr>
          <a:xfrm>
            <a:off x="6223412" y="5615079"/>
            <a:ext cx="1631800" cy="584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0"/>
            <a:r>
              <a:rPr lang="tr-TR" sz="16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Visual Solutions</a:t>
            </a:r>
          </a:p>
          <a:p>
            <a:pPr algn="ctr" defTabSz="1218560"/>
            <a:r>
              <a:rPr lang="tr-TR" sz="1600" b="1" dirty="0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Smart </a:t>
            </a:r>
            <a:r>
              <a:rPr lang="tr-TR" sz="1600" b="1" dirty="0" err="1">
                <a:solidFill>
                  <a:srgbClr val="E84C3D"/>
                </a:solidFill>
                <a:latin typeface="League Spartan" pitchFamily="2" charset="-94"/>
                <a:ea typeface="Open Sans" panose="020B0606030504020204" pitchFamily="34" charset="0"/>
                <a:cs typeface="Open Sans" panose="020B0606030504020204" pitchFamily="34" charset="0"/>
              </a:rPr>
              <a:t>Boards</a:t>
            </a:r>
            <a:endParaRPr lang="en-US" sz="1600" b="1" dirty="0">
              <a:solidFill>
                <a:srgbClr val="E84C3D"/>
              </a:solidFill>
              <a:latin typeface="League Spartan" pitchFamily="2" charset="-9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 flipV="1">
            <a:off x="9412448" y="4744415"/>
            <a:ext cx="801524" cy="801814"/>
          </a:xfrm>
          <a:prstGeom prst="ellipse">
            <a:avLst/>
          </a:prstGeom>
          <a:solidFill>
            <a:schemeClr val="bg1"/>
          </a:solidFill>
          <a:ln w="12700">
            <a:solidFill>
              <a:srgbClr val="E84C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 sz="5297" dirty="0">
              <a:solidFill>
                <a:srgbClr val="E84C3D"/>
              </a:solidFill>
              <a:latin typeface="FontAwesome" pitchFamily="2" charset="0"/>
            </a:endParaRPr>
          </a:p>
        </p:txBody>
      </p:sp>
      <p:pic>
        <p:nvPicPr>
          <p:cNvPr id="127" name="Resim 126"/>
          <p:cNvPicPr>
            <a:picLocks noChangeAspect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19" t="14590" r="2919" b="12389"/>
          <a:stretch/>
        </p:blipFill>
        <p:spPr>
          <a:xfrm>
            <a:off x="6714495" y="4917794"/>
            <a:ext cx="586800" cy="455060"/>
          </a:xfrm>
          <a:prstGeom prst="rect">
            <a:avLst/>
          </a:prstGeom>
        </p:spPr>
      </p:pic>
      <p:pic>
        <p:nvPicPr>
          <p:cNvPr id="145" name="Resim 144"/>
          <p:cNvPicPr>
            <a:picLocks noChangeAspect="1"/>
          </p:cNvPicPr>
          <p:nvPr/>
        </p:nvPicPr>
        <p:blipFill>
          <a:blip r:embed="rId15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</a:blip>
          <a:srcRect l="-4754"/>
          <a:stretch>
            <a:fillRect/>
          </a:stretch>
        </p:blipFill>
        <p:spPr>
          <a:xfrm>
            <a:off x="9468692" y="4825656"/>
            <a:ext cx="669724" cy="639333"/>
          </a:xfrm>
          <a:custGeom>
            <a:avLst/>
            <a:gdLst>
              <a:gd name="connsiteX0" fmla="*/ 0 w 670121"/>
              <a:gd name="connsiteY0" fmla="*/ 557509 h 639712"/>
              <a:gd name="connsiteX1" fmla="*/ 30409 w 670121"/>
              <a:gd name="connsiteY1" fmla="*/ 557509 h 639712"/>
              <a:gd name="connsiteX2" fmla="*/ 30409 w 670121"/>
              <a:gd name="connsiteY2" fmla="*/ 626246 h 639712"/>
              <a:gd name="connsiteX3" fmla="*/ 0 w 670121"/>
              <a:gd name="connsiteY3" fmla="*/ 626246 h 639712"/>
              <a:gd name="connsiteX4" fmla="*/ 30409 w 670121"/>
              <a:gd name="connsiteY4" fmla="*/ 0 h 639712"/>
              <a:gd name="connsiteX5" fmla="*/ 670121 w 670121"/>
              <a:gd name="connsiteY5" fmla="*/ 0 h 639712"/>
              <a:gd name="connsiteX6" fmla="*/ 670121 w 670121"/>
              <a:gd name="connsiteY6" fmla="*/ 639712 h 639712"/>
              <a:gd name="connsiteX7" fmla="*/ 30409 w 670121"/>
              <a:gd name="connsiteY7" fmla="*/ 639712 h 639712"/>
              <a:gd name="connsiteX8" fmla="*/ 30409 w 670121"/>
              <a:gd name="connsiteY8" fmla="*/ 626246 h 639712"/>
              <a:gd name="connsiteX9" fmla="*/ 192535 w 670121"/>
              <a:gd name="connsiteY9" fmla="*/ 626246 h 639712"/>
              <a:gd name="connsiteX10" fmla="*/ 192535 w 670121"/>
              <a:gd name="connsiteY10" fmla="*/ 557509 h 639712"/>
              <a:gd name="connsiteX11" fmla="*/ 30409 w 670121"/>
              <a:gd name="connsiteY11" fmla="*/ 557509 h 63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121" h="639712">
                <a:moveTo>
                  <a:pt x="0" y="557509"/>
                </a:moveTo>
                <a:lnTo>
                  <a:pt x="30409" y="557509"/>
                </a:lnTo>
                <a:lnTo>
                  <a:pt x="30409" y="626246"/>
                </a:lnTo>
                <a:lnTo>
                  <a:pt x="0" y="626246"/>
                </a:lnTo>
                <a:close/>
                <a:moveTo>
                  <a:pt x="30409" y="0"/>
                </a:moveTo>
                <a:lnTo>
                  <a:pt x="670121" y="0"/>
                </a:lnTo>
                <a:lnTo>
                  <a:pt x="670121" y="639712"/>
                </a:lnTo>
                <a:lnTo>
                  <a:pt x="30409" y="639712"/>
                </a:lnTo>
                <a:lnTo>
                  <a:pt x="30409" y="626246"/>
                </a:lnTo>
                <a:lnTo>
                  <a:pt x="192535" y="626246"/>
                </a:lnTo>
                <a:lnTo>
                  <a:pt x="192535" y="557509"/>
                </a:lnTo>
                <a:lnTo>
                  <a:pt x="30409" y="557509"/>
                </a:lnTo>
                <a:close/>
              </a:path>
            </a:pathLst>
          </a:custGeom>
        </p:spPr>
      </p:pic>
      <p:pic>
        <p:nvPicPr>
          <p:cNvPr id="2" name="Resim 125">
            <a:extLst>
              <a:ext uri="{FF2B5EF4-FFF2-40B4-BE49-F238E27FC236}">
                <a16:creationId xmlns:a16="http://schemas.microsoft.com/office/drawing/2014/main" id="{2FDFA2C5-BBDD-5032-2C0E-90BE5207AA4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318" y="134988"/>
            <a:ext cx="2216185" cy="479464"/>
          </a:xfrm>
          <a:prstGeom prst="rect">
            <a:avLst/>
          </a:prstGeom>
        </p:spPr>
      </p:pic>
      <p:sp>
        <p:nvSpPr>
          <p:cNvPr id="81" name="Oval 80"/>
          <p:cNvSpPr/>
          <p:nvPr/>
        </p:nvSpPr>
        <p:spPr>
          <a:xfrm flipV="1">
            <a:off x="11559924" y="3932940"/>
            <a:ext cx="120288" cy="120331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0"/>
            <a:endParaRPr lang="en-US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606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6F158A-E838-0D02-5658-2310A079E8FA}"/>
              </a:ext>
            </a:extLst>
          </p:cNvPr>
          <p:cNvSpPr txBox="1"/>
          <p:nvPr/>
        </p:nvSpPr>
        <p:spPr>
          <a:xfrm>
            <a:off x="285867" y="71545"/>
            <a:ext cx="6094520" cy="742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Vestel</a:t>
            </a:r>
          </a:p>
        </p:txBody>
      </p:sp>
      <p:grpSp>
        <p:nvGrpSpPr>
          <p:cNvPr id="4" name="Group 214">
            <a:extLst>
              <a:ext uri="{FF2B5EF4-FFF2-40B4-BE49-F238E27FC236}">
                <a16:creationId xmlns:a16="http://schemas.microsoft.com/office/drawing/2014/main" id="{BADB2F46-84E6-5EAB-B17F-F83F11535567}"/>
              </a:ext>
            </a:extLst>
          </p:cNvPr>
          <p:cNvGrpSpPr/>
          <p:nvPr/>
        </p:nvGrpSpPr>
        <p:grpSpPr>
          <a:xfrm>
            <a:off x="8457768" y="1408415"/>
            <a:ext cx="1663064" cy="631190"/>
            <a:chOff x="2353056" y="6454140"/>
            <a:chExt cx="1663064" cy="631190"/>
          </a:xfrm>
        </p:grpSpPr>
        <p:sp>
          <p:nvSpPr>
            <p:cNvPr id="5" name="object 172">
              <a:extLst>
                <a:ext uri="{FF2B5EF4-FFF2-40B4-BE49-F238E27FC236}">
                  <a16:creationId xmlns:a16="http://schemas.microsoft.com/office/drawing/2014/main" id="{A05E6442-33E5-5A65-D305-6D901C18BCD2}"/>
                </a:ext>
              </a:extLst>
            </p:cNvPr>
            <p:cNvSpPr/>
            <p:nvPr/>
          </p:nvSpPr>
          <p:spPr>
            <a:xfrm>
              <a:off x="2353056" y="6454140"/>
              <a:ext cx="1663064" cy="631190"/>
            </a:xfrm>
            <a:prstGeom prst="roundRect">
              <a:avLst/>
            </a:prstGeom>
            <a:solidFill>
              <a:srgbClr val="C0504D"/>
            </a:solidFill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173">
              <a:extLst>
                <a:ext uri="{FF2B5EF4-FFF2-40B4-BE49-F238E27FC236}">
                  <a16:creationId xmlns:a16="http://schemas.microsoft.com/office/drawing/2014/main" id="{ACF3954D-C765-569D-FEB7-CDAE78AF09BF}"/>
                </a:ext>
              </a:extLst>
            </p:cNvPr>
            <p:cNvSpPr txBox="1"/>
            <p:nvPr/>
          </p:nvSpPr>
          <p:spPr>
            <a:xfrm>
              <a:off x="2577845" y="6860540"/>
              <a:ext cx="1213485" cy="175048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Most</a:t>
              </a:r>
              <a:r>
                <a:rPr kumimoji="0" lang="en-GB" sz="1050" b="1" i="0" u="none" strike="noStrike" kern="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energy</a:t>
              </a:r>
              <a:r>
                <a:rPr kumimoji="0" lang="en-GB" sz="1050" b="1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 </a:t>
              </a:r>
              <a:r>
                <a:rPr kumimoji="0" lang="en-GB" sz="1050" b="1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efficient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7" name="object 191">
              <a:extLst>
                <a:ext uri="{FF2B5EF4-FFF2-40B4-BE49-F238E27FC236}">
                  <a16:creationId xmlns:a16="http://schemas.microsoft.com/office/drawing/2014/main" id="{2071FA53-A88F-BC71-5757-4414845215E7}"/>
                </a:ext>
              </a:extLst>
            </p:cNvPr>
            <p:cNvSpPr/>
            <p:nvPr/>
          </p:nvSpPr>
          <p:spPr>
            <a:xfrm>
              <a:off x="3019805" y="6500621"/>
              <a:ext cx="332740" cy="358140"/>
            </a:xfrm>
            <a:custGeom>
              <a:avLst/>
              <a:gdLst/>
              <a:ahLst/>
              <a:cxnLst/>
              <a:rect l="l" t="t" r="r" b="b"/>
              <a:pathLst>
                <a:path w="332739" h="358140">
                  <a:moveTo>
                    <a:pt x="241045" y="265366"/>
                  </a:moveTo>
                  <a:lnTo>
                    <a:pt x="197612" y="321462"/>
                  </a:lnTo>
                  <a:lnTo>
                    <a:pt x="253999" y="358139"/>
                  </a:lnTo>
                  <a:lnTo>
                    <a:pt x="250401" y="336562"/>
                  </a:lnTo>
                  <a:lnTo>
                    <a:pt x="238886" y="336562"/>
                  </a:lnTo>
                  <a:lnTo>
                    <a:pt x="212851" y="319303"/>
                  </a:lnTo>
                  <a:lnTo>
                    <a:pt x="232282" y="293420"/>
                  </a:lnTo>
                  <a:lnTo>
                    <a:pt x="244555" y="293420"/>
                  </a:lnTo>
                  <a:lnTo>
                    <a:pt x="241045" y="265366"/>
                  </a:lnTo>
                  <a:close/>
                </a:path>
                <a:path w="332739" h="358140">
                  <a:moveTo>
                    <a:pt x="247522" y="319303"/>
                  </a:moveTo>
                  <a:lnTo>
                    <a:pt x="238886" y="321462"/>
                  </a:lnTo>
                  <a:lnTo>
                    <a:pt x="238886" y="336562"/>
                  </a:lnTo>
                  <a:lnTo>
                    <a:pt x="250401" y="336562"/>
                  </a:lnTo>
                  <a:lnTo>
                    <a:pt x="247522" y="319303"/>
                  </a:lnTo>
                  <a:close/>
                </a:path>
                <a:path w="332739" h="358140">
                  <a:moveTo>
                    <a:pt x="167258" y="0"/>
                  </a:moveTo>
                  <a:lnTo>
                    <a:pt x="122413" y="5866"/>
                  </a:lnTo>
                  <a:lnTo>
                    <a:pt x="82352" y="22465"/>
                  </a:lnTo>
                  <a:lnTo>
                    <a:pt x="48577" y="48293"/>
                  </a:lnTo>
                  <a:lnTo>
                    <a:pt x="22591" y="81848"/>
                  </a:lnTo>
                  <a:lnTo>
                    <a:pt x="5898" y="121627"/>
                  </a:lnTo>
                  <a:lnTo>
                    <a:pt x="0" y="166128"/>
                  </a:lnTo>
                  <a:lnTo>
                    <a:pt x="2889" y="197981"/>
                  </a:lnTo>
                  <a:lnTo>
                    <a:pt x="26574" y="256838"/>
                  </a:lnTo>
                  <a:lnTo>
                    <a:pt x="74689" y="303931"/>
                  </a:lnTo>
                  <a:lnTo>
                    <a:pt x="119564" y="323891"/>
                  </a:lnTo>
                  <a:lnTo>
                    <a:pt x="128143" y="325780"/>
                  </a:lnTo>
                  <a:lnTo>
                    <a:pt x="132461" y="327939"/>
                  </a:lnTo>
                  <a:lnTo>
                    <a:pt x="135915" y="314985"/>
                  </a:lnTo>
                  <a:lnTo>
                    <a:pt x="123825" y="314985"/>
                  </a:lnTo>
                  <a:lnTo>
                    <a:pt x="112361" y="310742"/>
                  </a:lnTo>
                  <a:lnTo>
                    <a:pt x="76479" y="292541"/>
                  </a:lnTo>
                  <a:lnTo>
                    <a:pt x="36512" y="251075"/>
                  </a:lnTo>
                  <a:lnTo>
                    <a:pt x="13652" y="196058"/>
                  </a:lnTo>
                  <a:lnTo>
                    <a:pt x="10794" y="166128"/>
                  </a:lnTo>
                  <a:lnTo>
                    <a:pt x="18727" y="116855"/>
                  </a:lnTo>
                  <a:lnTo>
                    <a:pt x="40852" y="74193"/>
                  </a:lnTo>
                  <a:lnTo>
                    <a:pt x="74656" y="40633"/>
                  </a:lnTo>
                  <a:lnTo>
                    <a:pt x="117629" y="18670"/>
                  </a:lnTo>
                  <a:lnTo>
                    <a:pt x="167258" y="10794"/>
                  </a:lnTo>
                  <a:lnTo>
                    <a:pt x="222843" y="10794"/>
                  </a:lnTo>
                  <a:lnTo>
                    <a:pt x="211141" y="5866"/>
                  </a:lnTo>
                  <a:lnTo>
                    <a:pt x="167258" y="0"/>
                  </a:lnTo>
                  <a:close/>
                </a:path>
                <a:path w="332739" h="358140">
                  <a:moveTo>
                    <a:pt x="193294" y="38861"/>
                  </a:moveTo>
                  <a:lnTo>
                    <a:pt x="89026" y="170433"/>
                  </a:lnTo>
                  <a:lnTo>
                    <a:pt x="132461" y="170433"/>
                  </a:lnTo>
                  <a:lnTo>
                    <a:pt x="102107" y="233006"/>
                  </a:lnTo>
                  <a:lnTo>
                    <a:pt x="147700" y="233006"/>
                  </a:lnTo>
                  <a:lnTo>
                    <a:pt x="123825" y="314985"/>
                  </a:lnTo>
                  <a:lnTo>
                    <a:pt x="135915" y="314985"/>
                  </a:lnTo>
                  <a:lnTo>
                    <a:pt x="160655" y="222224"/>
                  </a:lnTo>
                  <a:lnTo>
                    <a:pt x="119380" y="222224"/>
                  </a:lnTo>
                  <a:lnTo>
                    <a:pt x="149860" y="159651"/>
                  </a:lnTo>
                  <a:lnTo>
                    <a:pt x="112902" y="159651"/>
                  </a:lnTo>
                  <a:lnTo>
                    <a:pt x="169418" y="86359"/>
                  </a:lnTo>
                  <a:lnTo>
                    <a:pt x="180701" y="86359"/>
                  </a:lnTo>
                  <a:lnTo>
                    <a:pt x="193294" y="38861"/>
                  </a:lnTo>
                  <a:close/>
                </a:path>
                <a:path w="332739" h="358140">
                  <a:moveTo>
                    <a:pt x="244555" y="293420"/>
                  </a:moveTo>
                  <a:lnTo>
                    <a:pt x="232282" y="293420"/>
                  </a:lnTo>
                  <a:lnTo>
                    <a:pt x="236728" y="314985"/>
                  </a:lnTo>
                  <a:lnTo>
                    <a:pt x="243205" y="312826"/>
                  </a:lnTo>
                  <a:lnTo>
                    <a:pt x="250634" y="309119"/>
                  </a:lnTo>
                  <a:lnTo>
                    <a:pt x="263762" y="299885"/>
                  </a:lnTo>
                  <a:lnTo>
                    <a:pt x="245364" y="299885"/>
                  </a:lnTo>
                  <a:lnTo>
                    <a:pt x="244555" y="293420"/>
                  </a:lnTo>
                  <a:close/>
                </a:path>
                <a:path w="332739" h="358140">
                  <a:moveTo>
                    <a:pt x="180701" y="86359"/>
                  </a:moveTo>
                  <a:lnTo>
                    <a:pt x="169418" y="86359"/>
                  </a:lnTo>
                  <a:lnTo>
                    <a:pt x="158495" y="131571"/>
                  </a:lnTo>
                  <a:lnTo>
                    <a:pt x="193294" y="131571"/>
                  </a:lnTo>
                  <a:lnTo>
                    <a:pt x="167258" y="196329"/>
                  </a:lnTo>
                  <a:lnTo>
                    <a:pt x="217169" y="196329"/>
                  </a:lnTo>
                  <a:lnTo>
                    <a:pt x="154177" y="302044"/>
                  </a:lnTo>
                  <a:lnTo>
                    <a:pt x="162813" y="306362"/>
                  </a:lnTo>
                  <a:lnTo>
                    <a:pt x="236728" y="185546"/>
                  </a:lnTo>
                  <a:lnTo>
                    <a:pt x="182371" y="185546"/>
                  </a:lnTo>
                  <a:lnTo>
                    <a:pt x="208406" y="120776"/>
                  </a:lnTo>
                  <a:lnTo>
                    <a:pt x="171576" y="120776"/>
                  </a:lnTo>
                  <a:lnTo>
                    <a:pt x="180701" y="86359"/>
                  </a:lnTo>
                  <a:close/>
                </a:path>
                <a:path w="332739" h="358140">
                  <a:moveTo>
                    <a:pt x="222843" y="10794"/>
                  </a:moveTo>
                  <a:lnTo>
                    <a:pt x="167258" y="10794"/>
                  </a:lnTo>
                  <a:lnTo>
                    <a:pt x="215773" y="18670"/>
                  </a:lnTo>
                  <a:lnTo>
                    <a:pt x="258069" y="40633"/>
                  </a:lnTo>
                  <a:lnTo>
                    <a:pt x="291525" y="74193"/>
                  </a:lnTo>
                  <a:lnTo>
                    <a:pt x="313522" y="116855"/>
                  </a:lnTo>
                  <a:lnTo>
                    <a:pt x="321436" y="166128"/>
                  </a:lnTo>
                  <a:lnTo>
                    <a:pt x="320168" y="186790"/>
                  </a:lnTo>
                  <a:lnTo>
                    <a:pt x="309489" y="226500"/>
                  </a:lnTo>
                  <a:lnTo>
                    <a:pt x="285422" y="266213"/>
                  </a:lnTo>
                  <a:lnTo>
                    <a:pt x="256018" y="292979"/>
                  </a:lnTo>
                  <a:lnTo>
                    <a:pt x="245364" y="299885"/>
                  </a:lnTo>
                  <a:lnTo>
                    <a:pt x="263762" y="299885"/>
                  </a:lnTo>
                  <a:lnTo>
                    <a:pt x="308356" y="250266"/>
                  </a:lnTo>
                  <a:lnTo>
                    <a:pt x="326818" y="209002"/>
                  </a:lnTo>
                  <a:lnTo>
                    <a:pt x="332231" y="166128"/>
                  </a:lnTo>
                  <a:lnTo>
                    <a:pt x="326344" y="121627"/>
                  </a:lnTo>
                  <a:lnTo>
                    <a:pt x="309724" y="81848"/>
                  </a:lnTo>
                  <a:lnTo>
                    <a:pt x="283940" y="48293"/>
                  </a:lnTo>
                  <a:lnTo>
                    <a:pt x="250556" y="22465"/>
                  </a:lnTo>
                  <a:lnTo>
                    <a:pt x="222843" y="107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192">
              <a:extLst>
                <a:ext uri="{FF2B5EF4-FFF2-40B4-BE49-F238E27FC236}">
                  <a16:creationId xmlns:a16="http://schemas.microsoft.com/office/drawing/2014/main" id="{2EAA918F-91D5-0DC4-61D8-329D6CBDEEC7}"/>
                </a:ext>
              </a:extLst>
            </p:cNvPr>
            <p:cNvSpPr/>
            <p:nvPr/>
          </p:nvSpPr>
          <p:spPr>
            <a:xfrm>
              <a:off x="3019805" y="6500621"/>
              <a:ext cx="332740" cy="358140"/>
            </a:xfrm>
            <a:custGeom>
              <a:avLst/>
              <a:gdLst/>
              <a:ahLst/>
              <a:cxnLst/>
              <a:rect l="l" t="t" r="r" b="b"/>
              <a:pathLst>
                <a:path w="332739" h="358140">
                  <a:moveTo>
                    <a:pt x="253999" y="358139"/>
                  </a:moveTo>
                  <a:lnTo>
                    <a:pt x="221400" y="336935"/>
                  </a:lnTo>
                  <a:lnTo>
                    <a:pt x="204660" y="326047"/>
                  </a:lnTo>
                  <a:lnTo>
                    <a:pt x="198493" y="322035"/>
                  </a:lnTo>
                  <a:lnTo>
                    <a:pt x="197612" y="321462"/>
                  </a:lnTo>
                  <a:lnTo>
                    <a:pt x="222722" y="289031"/>
                  </a:lnTo>
                  <a:lnTo>
                    <a:pt x="235616" y="272378"/>
                  </a:lnTo>
                  <a:lnTo>
                    <a:pt x="240367" y="266242"/>
                  </a:lnTo>
                  <a:lnTo>
                    <a:pt x="241045" y="265366"/>
                  </a:lnTo>
                  <a:lnTo>
                    <a:pt x="243542" y="285322"/>
                  </a:lnTo>
                  <a:lnTo>
                    <a:pt x="244824" y="295570"/>
                  </a:lnTo>
                  <a:lnTo>
                    <a:pt x="245296" y="299345"/>
                  </a:lnTo>
                  <a:lnTo>
                    <a:pt x="285422" y="266213"/>
                  </a:lnTo>
                  <a:lnTo>
                    <a:pt x="309489" y="226500"/>
                  </a:lnTo>
                  <a:lnTo>
                    <a:pt x="320168" y="186790"/>
                  </a:lnTo>
                  <a:lnTo>
                    <a:pt x="321436" y="166128"/>
                  </a:lnTo>
                  <a:lnTo>
                    <a:pt x="313522" y="116855"/>
                  </a:lnTo>
                  <a:lnTo>
                    <a:pt x="291525" y="74193"/>
                  </a:lnTo>
                  <a:lnTo>
                    <a:pt x="258069" y="40633"/>
                  </a:lnTo>
                  <a:lnTo>
                    <a:pt x="215773" y="18670"/>
                  </a:lnTo>
                  <a:lnTo>
                    <a:pt x="167258" y="10794"/>
                  </a:lnTo>
                  <a:lnTo>
                    <a:pt x="117629" y="18670"/>
                  </a:lnTo>
                  <a:lnTo>
                    <a:pt x="74656" y="40633"/>
                  </a:lnTo>
                  <a:lnTo>
                    <a:pt x="40852" y="74193"/>
                  </a:lnTo>
                  <a:lnTo>
                    <a:pt x="18727" y="116855"/>
                  </a:lnTo>
                  <a:lnTo>
                    <a:pt x="10794" y="166128"/>
                  </a:lnTo>
                  <a:lnTo>
                    <a:pt x="13652" y="196058"/>
                  </a:lnTo>
                  <a:lnTo>
                    <a:pt x="36512" y="251075"/>
                  </a:lnTo>
                  <a:lnTo>
                    <a:pt x="76479" y="292541"/>
                  </a:lnTo>
                  <a:lnTo>
                    <a:pt x="112361" y="310742"/>
                  </a:lnTo>
                  <a:lnTo>
                    <a:pt x="123825" y="314985"/>
                  </a:lnTo>
                  <a:lnTo>
                    <a:pt x="137628" y="267591"/>
                  </a:lnTo>
                  <a:lnTo>
                    <a:pt x="144716" y="243254"/>
                  </a:lnTo>
                  <a:lnTo>
                    <a:pt x="147327" y="234287"/>
                  </a:lnTo>
                  <a:lnTo>
                    <a:pt x="147700" y="233006"/>
                  </a:lnTo>
                  <a:lnTo>
                    <a:pt x="121342" y="233006"/>
                  </a:lnTo>
                  <a:lnTo>
                    <a:pt x="107807" y="233006"/>
                  </a:lnTo>
                  <a:lnTo>
                    <a:pt x="102820" y="233006"/>
                  </a:lnTo>
                  <a:lnTo>
                    <a:pt x="102107" y="233006"/>
                  </a:lnTo>
                  <a:lnTo>
                    <a:pt x="119655" y="196831"/>
                  </a:lnTo>
                  <a:lnTo>
                    <a:pt x="128666" y="178255"/>
                  </a:lnTo>
                  <a:lnTo>
                    <a:pt x="131986" y="171411"/>
                  </a:lnTo>
                  <a:lnTo>
                    <a:pt x="132461" y="170433"/>
                  </a:lnTo>
                  <a:lnTo>
                    <a:pt x="107350" y="170433"/>
                  </a:lnTo>
                  <a:lnTo>
                    <a:pt x="94456" y="170433"/>
                  </a:lnTo>
                  <a:lnTo>
                    <a:pt x="89705" y="170433"/>
                  </a:lnTo>
                  <a:lnTo>
                    <a:pt x="89026" y="170433"/>
                  </a:lnTo>
                  <a:lnTo>
                    <a:pt x="149306" y="94368"/>
                  </a:lnTo>
                  <a:lnTo>
                    <a:pt x="180260" y="55308"/>
                  </a:lnTo>
                  <a:lnTo>
                    <a:pt x="191664" y="40917"/>
                  </a:lnTo>
                  <a:lnTo>
                    <a:pt x="193294" y="38861"/>
                  </a:lnTo>
                  <a:lnTo>
                    <a:pt x="180738" y="86219"/>
                  </a:lnTo>
                  <a:lnTo>
                    <a:pt x="174291" y="110537"/>
                  </a:lnTo>
                  <a:lnTo>
                    <a:pt x="171916" y="119497"/>
                  </a:lnTo>
                  <a:lnTo>
                    <a:pt x="171576" y="120776"/>
                  </a:lnTo>
                  <a:lnTo>
                    <a:pt x="192869" y="120776"/>
                  </a:lnTo>
                  <a:lnTo>
                    <a:pt x="203803" y="120776"/>
                  </a:lnTo>
                  <a:lnTo>
                    <a:pt x="207831" y="120776"/>
                  </a:lnTo>
                  <a:lnTo>
                    <a:pt x="208406" y="120776"/>
                  </a:lnTo>
                  <a:lnTo>
                    <a:pt x="193355" y="158222"/>
                  </a:lnTo>
                  <a:lnTo>
                    <a:pt x="185626" y="177450"/>
                  </a:lnTo>
                  <a:lnTo>
                    <a:pt x="182778" y="184534"/>
                  </a:lnTo>
                  <a:lnTo>
                    <a:pt x="182371" y="185546"/>
                  </a:lnTo>
                  <a:lnTo>
                    <a:pt x="213796" y="185546"/>
                  </a:lnTo>
                  <a:lnTo>
                    <a:pt x="229933" y="185546"/>
                  </a:lnTo>
                  <a:lnTo>
                    <a:pt x="235878" y="185546"/>
                  </a:lnTo>
                  <a:lnTo>
                    <a:pt x="236728" y="185546"/>
                  </a:lnTo>
                  <a:lnTo>
                    <a:pt x="193996" y="255393"/>
                  </a:lnTo>
                  <a:lnTo>
                    <a:pt x="172053" y="291260"/>
                  </a:lnTo>
                  <a:lnTo>
                    <a:pt x="163968" y="304474"/>
                  </a:lnTo>
                  <a:lnTo>
                    <a:pt x="162813" y="306362"/>
                  </a:lnTo>
                  <a:lnTo>
                    <a:pt x="154177" y="302044"/>
                  </a:lnTo>
                  <a:lnTo>
                    <a:pt x="190595" y="240927"/>
                  </a:lnTo>
                  <a:lnTo>
                    <a:pt x="209295" y="209543"/>
                  </a:lnTo>
                  <a:lnTo>
                    <a:pt x="216185" y="197981"/>
                  </a:lnTo>
                  <a:lnTo>
                    <a:pt x="217169" y="196329"/>
                  </a:lnTo>
                  <a:lnTo>
                    <a:pt x="188315" y="196329"/>
                  </a:lnTo>
                  <a:lnTo>
                    <a:pt x="173497" y="196329"/>
                  </a:lnTo>
                  <a:lnTo>
                    <a:pt x="168038" y="196329"/>
                  </a:lnTo>
                  <a:lnTo>
                    <a:pt x="167258" y="196329"/>
                  </a:lnTo>
                  <a:lnTo>
                    <a:pt x="182310" y="158891"/>
                  </a:lnTo>
                  <a:lnTo>
                    <a:pt x="190039" y="139666"/>
                  </a:lnTo>
                  <a:lnTo>
                    <a:pt x="192887" y="132583"/>
                  </a:lnTo>
                  <a:lnTo>
                    <a:pt x="193294" y="131571"/>
                  </a:lnTo>
                  <a:lnTo>
                    <a:pt x="173176" y="131571"/>
                  </a:lnTo>
                  <a:lnTo>
                    <a:pt x="162845" y="131571"/>
                  </a:lnTo>
                  <a:lnTo>
                    <a:pt x="159039" y="131571"/>
                  </a:lnTo>
                  <a:lnTo>
                    <a:pt x="158495" y="131571"/>
                  </a:lnTo>
                  <a:lnTo>
                    <a:pt x="164810" y="105433"/>
                  </a:lnTo>
                  <a:lnTo>
                    <a:pt x="168052" y="92011"/>
                  </a:lnTo>
                  <a:lnTo>
                    <a:pt x="169247" y="87066"/>
                  </a:lnTo>
                  <a:lnTo>
                    <a:pt x="169418" y="86359"/>
                  </a:lnTo>
                  <a:lnTo>
                    <a:pt x="136745" y="128731"/>
                  </a:lnTo>
                  <a:lnTo>
                    <a:pt x="119967" y="150490"/>
                  </a:lnTo>
                  <a:lnTo>
                    <a:pt x="113786" y="158506"/>
                  </a:lnTo>
                  <a:lnTo>
                    <a:pt x="112902" y="159651"/>
                  </a:lnTo>
                  <a:lnTo>
                    <a:pt x="134268" y="159651"/>
                  </a:lnTo>
                  <a:lnTo>
                    <a:pt x="145240" y="159651"/>
                  </a:lnTo>
                  <a:lnTo>
                    <a:pt x="149282" y="159651"/>
                  </a:lnTo>
                  <a:lnTo>
                    <a:pt x="149860" y="159651"/>
                  </a:lnTo>
                  <a:lnTo>
                    <a:pt x="132238" y="195826"/>
                  </a:lnTo>
                  <a:lnTo>
                    <a:pt x="123189" y="214402"/>
                  </a:lnTo>
                  <a:lnTo>
                    <a:pt x="119856" y="221246"/>
                  </a:lnTo>
                  <a:lnTo>
                    <a:pt x="119380" y="222224"/>
                  </a:lnTo>
                  <a:lnTo>
                    <a:pt x="143242" y="222224"/>
                  </a:lnTo>
                  <a:lnTo>
                    <a:pt x="155495" y="222224"/>
                  </a:lnTo>
                  <a:lnTo>
                    <a:pt x="160010" y="222224"/>
                  </a:lnTo>
                  <a:lnTo>
                    <a:pt x="160655" y="222224"/>
                  </a:lnTo>
                  <a:lnTo>
                    <a:pt x="144355" y="283340"/>
                  </a:lnTo>
                  <a:lnTo>
                    <a:pt x="135985" y="314725"/>
                  </a:lnTo>
                  <a:lnTo>
                    <a:pt x="132901" y="326287"/>
                  </a:lnTo>
                  <a:lnTo>
                    <a:pt x="132461" y="327939"/>
                  </a:lnTo>
                  <a:lnTo>
                    <a:pt x="128143" y="325780"/>
                  </a:lnTo>
                  <a:lnTo>
                    <a:pt x="119564" y="323891"/>
                  </a:lnTo>
                  <a:lnTo>
                    <a:pt x="100187" y="317147"/>
                  </a:lnTo>
                  <a:lnTo>
                    <a:pt x="47751" y="282625"/>
                  </a:lnTo>
                  <a:lnTo>
                    <a:pt x="11684" y="228420"/>
                  </a:lnTo>
                  <a:lnTo>
                    <a:pt x="0" y="166128"/>
                  </a:lnTo>
                  <a:lnTo>
                    <a:pt x="5898" y="121627"/>
                  </a:lnTo>
                  <a:lnTo>
                    <a:pt x="22591" y="81848"/>
                  </a:lnTo>
                  <a:lnTo>
                    <a:pt x="48577" y="48293"/>
                  </a:lnTo>
                  <a:lnTo>
                    <a:pt x="82352" y="22465"/>
                  </a:lnTo>
                  <a:lnTo>
                    <a:pt x="122413" y="5866"/>
                  </a:lnTo>
                  <a:lnTo>
                    <a:pt x="167258" y="0"/>
                  </a:lnTo>
                  <a:lnTo>
                    <a:pt x="211141" y="5866"/>
                  </a:lnTo>
                  <a:lnTo>
                    <a:pt x="250556" y="22465"/>
                  </a:lnTo>
                  <a:lnTo>
                    <a:pt x="283940" y="48293"/>
                  </a:lnTo>
                  <a:lnTo>
                    <a:pt x="309724" y="81848"/>
                  </a:lnTo>
                  <a:lnTo>
                    <a:pt x="326344" y="121627"/>
                  </a:lnTo>
                  <a:lnTo>
                    <a:pt x="332231" y="166128"/>
                  </a:lnTo>
                  <a:lnTo>
                    <a:pt x="330948" y="187463"/>
                  </a:lnTo>
                  <a:lnTo>
                    <a:pt x="319426" y="230138"/>
                  </a:lnTo>
                  <a:lnTo>
                    <a:pt x="287496" y="278247"/>
                  </a:lnTo>
                  <a:lnTo>
                    <a:pt x="250634" y="309119"/>
                  </a:lnTo>
                  <a:lnTo>
                    <a:pt x="236728" y="314985"/>
                  </a:lnTo>
                  <a:lnTo>
                    <a:pt x="232282" y="293420"/>
                  </a:lnTo>
                  <a:lnTo>
                    <a:pt x="221049" y="308384"/>
                  </a:lnTo>
                  <a:lnTo>
                    <a:pt x="215280" y="316068"/>
                  </a:lnTo>
                  <a:lnTo>
                    <a:pt x="213155" y="318898"/>
                  </a:lnTo>
                  <a:lnTo>
                    <a:pt x="212851" y="319303"/>
                  </a:lnTo>
                  <a:lnTo>
                    <a:pt x="227903" y="329281"/>
                  </a:lnTo>
                  <a:lnTo>
                    <a:pt x="235632" y="334405"/>
                  </a:lnTo>
                  <a:lnTo>
                    <a:pt x="238480" y="336293"/>
                  </a:lnTo>
                  <a:lnTo>
                    <a:pt x="238886" y="336562"/>
                  </a:lnTo>
                  <a:lnTo>
                    <a:pt x="238886" y="321462"/>
                  </a:lnTo>
                  <a:lnTo>
                    <a:pt x="247522" y="319303"/>
                  </a:lnTo>
                  <a:lnTo>
                    <a:pt x="253999" y="358139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Group 108">
            <a:extLst>
              <a:ext uri="{FF2B5EF4-FFF2-40B4-BE49-F238E27FC236}">
                <a16:creationId xmlns:a16="http://schemas.microsoft.com/office/drawing/2014/main" id="{6A46E7C3-18DD-43D9-DF2A-E7BC13AD4D96}"/>
              </a:ext>
            </a:extLst>
          </p:cNvPr>
          <p:cNvGrpSpPr/>
          <p:nvPr/>
        </p:nvGrpSpPr>
        <p:grpSpPr>
          <a:xfrm>
            <a:off x="40960" y="877317"/>
            <a:ext cx="12110080" cy="424180"/>
            <a:chOff x="452628" y="5256276"/>
            <a:chExt cx="5463540" cy="424180"/>
          </a:xfrm>
        </p:grpSpPr>
        <p:sp>
          <p:nvSpPr>
            <p:cNvPr id="10" name="object 151">
              <a:extLst>
                <a:ext uri="{FF2B5EF4-FFF2-40B4-BE49-F238E27FC236}">
                  <a16:creationId xmlns:a16="http://schemas.microsoft.com/office/drawing/2014/main" id="{7C176ED1-113A-D18D-4A09-54C5B404A2DA}"/>
                </a:ext>
              </a:extLst>
            </p:cNvPr>
            <p:cNvSpPr/>
            <p:nvPr/>
          </p:nvSpPr>
          <p:spPr>
            <a:xfrm>
              <a:off x="452628" y="5256276"/>
              <a:ext cx="5463540" cy="424180"/>
            </a:xfrm>
            <a:prstGeom prst="roundRect">
              <a:avLst/>
            </a:prstGeom>
            <a:solidFill>
              <a:srgbClr val="A40020"/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53">
              <a:extLst>
                <a:ext uri="{FF2B5EF4-FFF2-40B4-BE49-F238E27FC236}">
                  <a16:creationId xmlns:a16="http://schemas.microsoft.com/office/drawing/2014/main" id="{DCAF2137-69EB-DB81-BBEC-F6AAA9AFE8BB}"/>
                </a:ext>
              </a:extLst>
            </p:cNvPr>
            <p:cNvSpPr txBox="1"/>
            <p:nvPr/>
          </p:nvSpPr>
          <p:spPr>
            <a:xfrm>
              <a:off x="2585085" y="5322189"/>
              <a:ext cx="1200785" cy="258404"/>
            </a:xfrm>
            <a:prstGeom prst="rect">
              <a:avLst/>
            </a:prstGeom>
          </p:spPr>
          <p:txBody>
            <a:bodyPr vert="horz" wrap="square" lIns="0" tIns="12065" rIns="0" bIns="0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Key</a:t>
              </a:r>
              <a:r>
                <a:rPr kumimoji="0" lang="en-GB" sz="1600" b="1" i="0" u="none" strike="noStrike" kern="0" cap="none" spc="-6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 </a:t>
              </a:r>
              <a:r>
                <a:rPr kumimoji="0" lang="en-GB" sz="1600" b="1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attributes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12" name="Group 215">
            <a:extLst>
              <a:ext uri="{FF2B5EF4-FFF2-40B4-BE49-F238E27FC236}">
                <a16:creationId xmlns:a16="http://schemas.microsoft.com/office/drawing/2014/main" id="{D132A387-C875-1A21-3527-BD4451B3098A}"/>
              </a:ext>
            </a:extLst>
          </p:cNvPr>
          <p:cNvGrpSpPr/>
          <p:nvPr/>
        </p:nvGrpSpPr>
        <p:grpSpPr>
          <a:xfrm>
            <a:off x="2188932" y="1413283"/>
            <a:ext cx="1663064" cy="631190"/>
            <a:chOff x="2353056" y="5756148"/>
            <a:chExt cx="1663064" cy="631190"/>
          </a:xfrm>
        </p:grpSpPr>
        <p:sp>
          <p:nvSpPr>
            <p:cNvPr id="13" name="object 157">
              <a:extLst>
                <a:ext uri="{FF2B5EF4-FFF2-40B4-BE49-F238E27FC236}">
                  <a16:creationId xmlns:a16="http://schemas.microsoft.com/office/drawing/2014/main" id="{DC078FC7-6B62-6B89-E2BE-C5CBACB86057}"/>
                </a:ext>
              </a:extLst>
            </p:cNvPr>
            <p:cNvSpPr/>
            <p:nvPr/>
          </p:nvSpPr>
          <p:spPr>
            <a:xfrm>
              <a:off x="2353056" y="5756148"/>
              <a:ext cx="1663064" cy="631190"/>
            </a:xfrm>
            <a:prstGeom prst="roundRect">
              <a:avLst/>
            </a:prstGeom>
            <a:solidFill>
              <a:srgbClr val="C0504D"/>
            </a:solidFill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86">
              <a:extLst>
                <a:ext uri="{FF2B5EF4-FFF2-40B4-BE49-F238E27FC236}">
                  <a16:creationId xmlns:a16="http://schemas.microsoft.com/office/drawing/2014/main" id="{8071688A-38EC-A09B-B6BA-F7996AB25CE2}"/>
                </a:ext>
              </a:extLst>
            </p:cNvPr>
            <p:cNvSpPr/>
            <p:nvPr/>
          </p:nvSpPr>
          <p:spPr>
            <a:xfrm>
              <a:off x="3010661" y="5813297"/>
              <a:ext cx="346710" cy="358140"/>
            </a:xfrm>
            <a:custGeom>
              <a:avLst/>
              <a:gdLst/>
              <a:ahLst/>
              <a:cxnLst/>
              <a:rect l="l" t="t" r="r" b="b"/>
              <a:pathLst>
                <a:path w="346710" h="358139">
                  <a:moveTo>
                    <a:pt x="232663" y="0"/>
                  </a:moveTo>
                  <a:lnTo>
                    <a:pt x="105029" y="102361"/>
                  </a:lnTo>
                  <a:lnTo>
                    <a:pt x="0" y="102361"/>
                  </a:lnTo>
                  <a:lnTo>
                    <a:pt x="0" y="255777"/>
                  </a:lnTo>
                  <a:lnTo>
                    <a:pt x="105029" y="255777"/>
                  </a:lnTo>
                  <a:lnTo>
                    <a:pt x="232663" y="358139"/>
                  </a:lnTo>
                  <a:lnTo>
                    <a:pt x="232663" y="326897"/>
                  </a:lnTo>
                  <a:lnTo>
                    <a:pt x="218439" y="326897"/>
                  </a:lnTo>
                  <a:lnTo>
                    <a:pt x="110617" y="241553"/>
                  </a:lnTo>
                  <a:lnTo>
                    <a:pt x="14224" y="241553"/>
                  </a:lnTo>
                  <a:lnTo>
                    <a:pt x="14224" y="116585"/>
                  </a:lnTo>
                  <a:lnTo>
                    <a:pt x="110617" y="116585"/>
                  </a:lnTo>
                  <a:lnTo>
                    <a:pt x="218439" y="31241"/>
                  </a:lnTo>
                  <a:lnTo>
                    <a:pt x="232663" y="31241"/>
                  </a:lnTo>
                  <a:lnTo>
                    <a:pt x="232663" y="0"/>
                  </a:lnTo>
                  <a:close/>
                </a:path>
                <a:path w="346710" h="358139">
                  <a:moveTo>
                    <a:pt x="232663" y="31241"/>
                  </a:moveTo>
                  <a:lnTo>
                    <a:pt x="218439" y="31241"/>
                  </a:lnTo>
                  <a:lnTo>
                    <a:pt x="218439" y="122173"/>
                  </a:lnTo>
                  <a:lnTo>
                    <a:pt x="224155" y="127888"/>
                  </a:lnTo>
                  <a:lnTo>
                    <a:pt x="232912" y="138404"/>
                  </a:lnTo>
                  <a:lnTo>
                    <a:pt x="241157" y="152098"/>
                  </a:lnTo>
                  <a:lnTo>
                    <a:pt x="247282" y="167911"/>
                  </a:lnTo>
                  <a:lnTo>
                    <a:pt x="249682" y="184784"/>
                  </a:lnTo>
                  <a:lnTo>
                    <a:pt x="247239" y="198834"/>
                  </a:lnTo>
                  <a:lnTo>
                    <a:pt x="240807" y="214217"/>
                  </a:lnTo>
                  <a:lnTo>
                    <a:pt x="231733" y="229076"/>
                  </a:lnTo>
                  <a:lnTo>
                    <a:pt x="221361" y="241553"/>
                  </a:lnTo>
                  <a:lnTo>
                    <a:pt x="218439" y="244474"/>
                  </a:lnTo>
                  <a:lnTo>
                    <a:pt x="218439" y="326897"/>
                  </a:lnTo>
                  <a:lnTo>
                    <a:pt x="232663" y="326897"/>
                  </a:lnTo>
                  <a:lnTo>
                    <a:pt x="232663" y="250189"/>
                  </a:lnTo>
                  <a:lnTo>
                    <a:pt x="243546" y="235934"/>
                  </a:lnTo>
                  <a:lnTo>
                    <a:pt x="253618" y="219582"/>
                  </a:lnTo>
                  <a:lnTo>
                    <a:pt x="261024" y="202183"/>
                  </a:lnTo>
                  <a:lnTo>
                    <a:pt x="263905" y="184784"/>
                  </a:lnTo>
                  <a:lnTo>
                    <a:pt x="261899" y="167411"/>
                  </a:lnTo>
                  <a:lnTo>
                    <a:pt x="256428" y="150288"/>
                  </a:lnTo>
                  <a:lnTo>
                    <a:pt x="248314" y="134760"/>
                  </a:lnTo>
                  <a:lnTo>
                    <a:pt x="238379" y="122173"/>
                  </a:lnTo>
                  <a:lnTo>
                    <a:pt x="252603" y="107949"/>
                  </a:lnTo>
                  <a:lnTo>
                    <a:pt x="232663" y="107949"/>
                  </a:lnTo>
                  <a:lnTo>
                    <a:pt x="232663" y="31241"/>
                  </a:lnTo>
                  <a:close/>
                </a:path>
                <a:path w="346710" h="358139">
                  <a:moveTo>
                    <a:pt x="273695" y="105155"/>
                  </a:moveTo>
                  <a:lnTo>
                    <a:pt x="255397" y="105155"/>
                  </a:lnTo>
                  <a:lnTo>
                    <a:pt x="269116" y="124374"/>
                  </a:lnTo>
                  <a:lnTo>
                    <a:pt x="280193" y="143557"/>
                  </a:lnTo>
                  <a:lnTo>
                    <a:pt x="288079" y="162716"/>
                  </a:lnTo>
                  <a:lnTo>
                    <a:pt x="292226" y="181863"/>
                  </a:lnTo>
                  <a:lnTo>
                    <a:pt x="289554" y="206458"/>
                  </a:lnTo>
                  <a:lnTo>
                    <a:pt x="279130" y="229171"/>
                  </a:lnTo>
                  <a:lnTo>
                    <a:pt x="263919" y="250265"/>
                  </a:lnTo>
                  <a:lnTo>
                    <a:pt x="246887" y="270001"/>
                  </a:lnTo>
                  <a:lnTo>
                    <a:pt x="241173" y="272922"/>
                  </a:lnTo>
                  <a:lnTo>
                    <a:pt x="280924" y="315467"/>
                  </a:lnTo>
                  <a:lnTo>
                    <a:pt x="286512" y="309879"/>
                  </a:lnTo>
                  <a:lnTo>
                    <a:pt x="299383" y="295655"/>
                  </a:lnTo>
                  <a:lnTo>
                    <a:pt x="280924" y="295655"/>
                  </a:lnTo>
                  <a:lnTo>
                    <a:pt x="260985" y="272922"/>
                  </a:lnTo>
                  <a:lnTo>
                    <a:pt x="278072" y="254301"/>
                  </a:lnTo>
                  <a:lnTo>
                    <a:pt x="293290" y="232727"/>
                  </a:lnTo>
                  <a:lnTo>
                    <a:pt x="303722" y="208486"/>
                  </a:lnTo>
                  <a:lnTo>
                    <a:pt x="306450" y="181863"/>
                  </a:lnTo>
                  <a:lnTo>
                    <a:pt x="300168" y="151707"/>
                  </a:lnTo>
                  <a:lnTo>
                    <a:pt x="288004" y="125777"/>
                  </a:lnTo>
                  <a:lnTo>
                    <a:pt x="273695" y="105155"/>
                  </a:lnTo>
                  <a:close/>
                </a:path>
                <a:path w="346710" h="358139">
                  <a:moveTo>
                    <a:pt x="289433" y="59689"/>
                  </a:moveTo>
                  <a:lnTo>
                    <a:pt x="280924" y="71119"/>
                  </a:lnTo>
                  <a:lnTo>
                    <a:pt x="300063" y="93602"/>
                  </a:lnTo>
                  <a:lnTo>
                    <a:pt x="317071" y="121157"/>
                  </a:lnTo>
                  <a:lnTo>
                    <a:pt x="328769" y="151380"/>
                  </a:lnTo>
                  <a:lnTo>
                    <a:pt x="331977" y="181863"/>
                  </a:lnTo>
                  <a:lnTo>
                    <a:pt x="328769" y="216449"/>
                  </a:lnTo>
                  <a:lnTo>
                    <a:pt x="317071" y="247284"/>
                  </a:lnTo>
                  <a:lnTo>
                    <a:pt x="300063" y="273857"/>
                  </a:lnTo>
                  <a:lnTo>
                    <a:pt x="280924" y="295655"/>
                  </a:lnTo>
                  <a:lnTo>
                    <a:pt x="299383" y="295655"/>
                  </a:lnTo>
                  <a:lnTo>
                    <a:pt x="308232" y="285876"/>
                  </a:lnTo>
                  <a:lnTo>
                    <a:pt x="328072" y="256539"/>
                  </a:lnTo>
                  <a:lnTo>
                    <a:pt x="342054" y="221869"/>
                  </a:lnTo>
                  <a:lnTo>
                    <a:pt x="346201" y="181863"/>
                  </a:lnTo>
                  <a:lnTo>
                    <a:pt x="342493" y="147593"/>
                  </a:lnTo>
                  <a:lnTo>
                    <a:pt x="329485" y="114395"/>
                  </a:lnTo>
                  <a:lnTo>
                    <a:pt x="310643" y="84387"/>
                  </a:lnTo>
                  <a:lnTo>
                    <a:pt x="289433" y="59689"/>
                  </a:lnTo>
                  <a:close/>
                </a:path>
                <a:path w="346710" h="358139">
                  <a:moveTo>
                    <a:pt x="255397" y="85216"/>
                  </a:moveTo>
                  <a:lnTo>
                    <a:pt x="232663" y="107949"/>
                  </a:lnTo>
                  <a:lnTo>
                    <a:pt x="252603" y="107949"/>
                  </a:lnTo>
                  <a:lnTo>
                    <a:pt x="255397" y="105155"/>
                  </a:lnTo>
                  <a:lnTo>
                    <a:pt x="273695" y="105155"/>
                  </a:lnTo>
                  <a:lnTo>
                    <a:pt x="260985" y="90931"/>
                  </a:lnTo>
                  <a:lnTo>
                    <a:pt x="255397" y="852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187">
              <a:extLst>
                <a:ext uri="{FF2B5EF4-FFF2-40B4-BE49-F238E27FC236}">
                  <a16:creationId xmlns:a16="http://schemas.microsoft.com/office/drawing/2014/main" id="{709D2E32-95A6-73F4-F3DF-43740D7E587B}"/>
                </a:ext>
              </a:extLst>
            </p:cNvPr>
            <p:cNvSpPr/>
            <p:nvPr/>
          </p:nvSpPr>
          <p:spPr>
            <a:xfrm>
              <a:off x="3010661" y="5813297"/>
              <a:ext cx="346710" cy="358140"/>
            </a:xfrm>
            <a:custGeom>
              <a:avLst/>
              <a:gdLst/>
              <a:ahLst/>
              <a:cxnLst/>
              <a:rect l="l" t="t" r="r" b="b"/>
              <a:pathLst>
                <a:path w="346710" h="358139">
                  <a:moveTo>
                    <a:pt x="232663" y="358139"/>
                  </a:moveTo>
                  <a:lnTo>
                    <a:pt x="158875" y="298961"/>
                  </a:lnTo>
                  <a:lnTo>
                    <a:pt x="120983" y="268573"/>
                  </a:lnTo>
                  <a:lnTo>
                    <a:pt x="107023" y="257377"/>
                  </a:lnTo>
                  <a:lnTo>
                    <a:pt x="105029" y="255777"/>
                  </a:lnTo>
                  <a:lnTo>
                    <a:pt x="44309" y="255777"/>
                  </a:lnTo>
                  <a:lnTo>
                    <a:pt x="13128" y="255777"/>
                  </a:lnTo>
                  <a:lnTo>
                    <a:pt x="1641" y="255777"/>
                  </a:lnTo>
                  <a:lnTo>
                    <a:pt x="0" y="255777"/>
                  </a:lnTo>
                  <a:lnTo>
                    <a:pt x="0" y="167084"/>
                  </a:lnTo>
                  <a:lnTo>
                    <a:pt x="0" y="121538"/>
                  </a:lnTo>
                  <a:lnTo>
                    <a:pt x="0" y="104759"/>
                  </a:lnTo>
                  <a:lnTo>
                    <a:pt x="0" y="102361"/>
                  </a:lnTo>
                  <a:lnTo>
                    <a:pt x="60719" y="102361"/>
                  </a:lnTo>
                  <a:lnTo>
                    <a:pt x="91900" y="102361"/>
                  </a:lnTo>
                  <a:lnTo>
                    <a:pt x="103387" y="102361"/>
                  </a:lnTo>
                  <a:lnTo>
                    <a:pt x="105029" y="102361"/>
                  </a:lnTo>
                  <a:lnTo>
                    <a:pt x="178817" y="43183"/>
                  </a:lnTo>
                  <a:lnTo>
                    <a:pt x="216709" y="12795"/>
                  </a:lnTo>
                  <a:lnTo>
                    <a:pt x="230669" y="1599"/>
                  </a:lnTo>
                  <a:lnTo>
                    <a:pt x="232663" y="0"/>
                  </a:lnTo>
                  <a:lnTo>
                    <a:pt x="232663" y="62408"/>
                  </a:lnTo>
                  <a:lnTo>
                    <a:pt x="232663" y="94456"/>
                  </a:lnTo>
                  <a:lnTo>
                    <a:pt x="232663" y="106263"/>
                  </a:lnTo>
                  <a:lnTo>
                    <a:pt x="232663" y="107949"/>
                  </a:lnTo>
                  <a:lnTo>
                    <a:pt x="245806" y="94807"/>
                  </a:lnTo>
                  <a:lnTo>
                    <a:pt x="252555" y="88058"/>
                  </a:lnTo>
                  <a:lnTo>
                    <a:pt x="255041" y="85572"/>
                  </a:lnTo>
                  <a:lnTo>
                    <a:pt x="255397" y="85216"/>
                  </a:lnTo>
                  <a:lnTo>
                    <a:pt x="260985" y="90931"/>
                  </a:lnTo>
                  <a:lnTo>
                    <a:pt x="273696" y="105157"/>
                  </a:lnTo>
                  <a:lnTo>
                    <a:pt x="288004" y="125777"/>
                  </a:lnTo>
                  <a:lnTo>
                    <a:pt x="300168" y="151707"/>
                  </a:lnTo>
                  <a:lnTo>
                    <a:pt x="306450" y="181863"/>
                  </a:lnTo>
                  <a:lnTo>
                    <a:pt x="303722" y="208486"/>
                  </a:lnTo>
                  <a:lnTo>
                    <a:pt x="293290" y="232727"/>
                  </a:lnTo>
                  <a:lnTo>
                    <a:pt x="278072" y="254301"/>
                  </a:lnTo>
                  <a:lnTo>
                    <a:pt x="260985" y="272922"/>
                  </a:lnTo>
                  <a:lnTo>
                    <a:pt x="272512" y="286065"/>
                  </a:lnTo>
                  <a:lnTo>
                    <a:pt x="278431" y="292814"/>
                  </a:lnTo>
                  <a:lnTo>
                    <a:pt x="280612" y="295300"/>
                  </a:lnTo>
                  <a:lnTo>
                    <a:pt x="280924" y="295655"/>
                  </a:lnTo>
                  <a:lnTo>
                    <a:pt x="300063" y="273857"/>
                  </a:lnTo>
                  <a:lnTo>
                    <a:pt x="317071" y="247284"/>
                  </a:lnTo>
                  <a:lnTo>
                    <a:pt x="328769" y="216449"/>
                  </a:lnTo>
                  <a:lnTo>
                    <a:pt x="331977" y="181863"/>
                  </a:lnTo>
                  <a:lnTo>
                    <a:pt x="328769" y="151380"/>
                  </a:lnTo>
                  <a:lnTo>
                    <a:pt x="317071" y="121157"/>
                  </a:lnTo>
                  <a:lnTo>
                    <a:pt x="300063" y="93602"/>
                  </a:lnTo>
                  <a:lnTo>
                    <a:pt x="280924" y="71119"/>
                  </a:lnTo>
                  <a:lnTo>
                    <a:pt x="289433" y="59689"/>
                  </a:lnTo>
                  <a:lnTo>
                    <a:pt x="310643" y="84387"/>
                  </a:lnTo>
                  <a:lnTo>
                    <a:pt x="329485" y="114395"/>
                  </a:lnTo>
                  <a:lnTo>
                    <a:pt x="342493" y="147593"/>
                  </a:lnTo>
                  <a:lnTo>
                    <a:pt x="346201" y="181863"/>
                  </a:lnTo>
                  <a:lnTo>
                    <a:pt x="342054" y="221869"/>
                  </a:lnTo>
                  <a:lnTo>
                    <a:pt x="328072" y="256539"/>
                  </a:lnTo>
                  <a:lnTo>
                    <a:pt x="308232" y="285876"/>
                  </a:lnTo>
                  <a:lnTo>
                    <a:pt x="286512" y="309879"/>
                  </a:lnTo>
                  <a:lnTo>
                    <a:pt x="280924" y="315467"/>
                  </a:lnTo>
                  <a:lnTo>
                    <a:pt x="257942" y="290871"/>
                  </a:lnTo>
                  <a:lnTo>
                    <a:pt x="246141" y="278241"/>
                  </a:lnTo>
                  <a:lnTo>
                    <a:pt x="241794" y="273587"/>
                  </a:lnTo>
                  <a:lnTo>
                    <a:pt x="241173" y="272922"/>
                  </a:lnTo>
                  <a:lnTo>
                    <a:pt x="246887" y="270001"/>
                  </a:lnTo>
                  <a:lnTo>
                    <a:pt x="263919" y="250265"/>
                  </a:lnTo>
                  <a:lnTo>
                    <a:pt x="279130" y="229171"/>
                  </a:lnTo>
                  <a:lnTo>
                    <a:pt x="289554" y="206458"/>
                  </a:lnTo>
                  <a:lnTo>
                    <a:pt x="292226" y="181863"/>
                  </a:lnTo>
                  <a:lnTo>
                    <a:pt x="288079" y="162716"/>
                  </a:lnTo>
                  <a:lnTo>
                    <a:pt x="280193" y="143557"/>
                  </a:lnTo>
                  <a:lnTo>
                    <a:pt x="269116" y="124374"/>
                  </a:lnTo>
                  <a:lnTo>
                    <a:pt x="255397" y="105155"/>
                  </a:lnTo>
                  <a:lnTo>
                    <a:pt x="238379" y="122173"/>
                  </a:lnTo>
                  <a:lnTo>
                    <a:pt x="248314" y="134760"/>
                  </a:lnTo>
                  <a:lnTo>
                    <a:pt x="256428" y="150288"/>
                  </a:lnTo>
                  <a:lnTo>
                    <a:pt x="261899" y="167411"/>
                  </a:lnTo>
                  <a:lnTo>
                    <a:pt x="263905" y="184784"/>
                  </a:lnTo>
                  <a:lnTo>
                    <a:pt x="261024" y="202183"/>
                  </a:lnTo>
                  <a:lnTo>
                    <a:pt x="253618" y="219582"/>
                  </a:lnTo>
                  <a:lnTo>
                    <a:pt x="243546" y="235934"/>
                  </a:lnTo>
                  <a:lnTo>
                    <a:pt x="232663" y="250189"/>
                  </a:lnTo>
                  <a:lnTo>
                    <a:pt x="232663" y="358139"/>
                  </a:lnTo>
                  <a:close/>
                </a:path>
                <a:path w="346710" h="358139">
                  <a:moveTo>
                    <a:pt x="14224" y="241553"/>
                  </a:moveTo>
                  <a:lnTo>
                    <a:pt x="69951" y="241553"/>
                  </a:lnTo>
                  <a:lnTo>
                    <a:pt x="98567" y="241553"/>
                  </a:lnTo>
                  <a:lnTo>
                    <a:pt x="109110" y="241553"/>
                  </a:lnTo>
                  <a:lnTo>
                    <a:pt x="110617" y="241553"/>
                  </a:lnTo>
                  <a:lnTo>
                    <a:pt x="172952" y="290893"/>
                  </a:lnTo>
                  <a:lnTo>
                    <a:pt x="204962" y="316229"/>
                  </a:lnTo>
                  <a:lnTo>
                    <a:pt x="216755" y="325564"/>
                  </a:lnTo>
                  <a:lnTo>
                    <a:pt x="218439" y="326897"/>
                  </a:lnTo>
                  <a:lnTo>
                    <a:pt x="218439" y="279247"/>
                  </a:lnTo>
                  <a:lnTo>
                    <a:pt x="218439" y="254777"/>
                  </a:lnTo>
                  <a:lnTo>
                    <a:pt x="218439" y="245762"/>
                  </a:lnTo>
                  <a:lnTo>
                    <a:pt x="218439" y="244474"/>
                  </a:lnTo>
                  <a:lnTo>
                    <a:pt x="221361" y="241553"/>
                  </a:lnTo>
                  <a:lnTo>
                    <a:pt x="231733" y="229076"/>
                  </a:lnTo>
                  <a:lnTo>
                    <a:pt x="240807" y="214217"/>
                  </a:lnTo>
                  <a:lnTo>
                    <a:pt x="247239" y="198834"/>
                  </a:lnTo>
                  <a:lnTo>
                    <a:pt x="249682" y="184784"/>
                  </a:lnTo>
                  <a:lnTo>
                    <a:pt x="247282" y="167911"/>
                  </a:lnTo>
                  <a:lnTo>
                    <a:pt x="241157" y="152098"/>
                  </a:lnTo>
                  <a:lnTo>
                    <a:pt x="232912" y="138404"/>
                  </a:lnTo>
                  <a:lnTo>
                    <a:pt x="224155" y="127888"/>
                  </a:lnTo>
                  <a:lnTo>
                    <a:pt x="218439" y="122173"/>
                  </a:lnTo>
                  <a:lnTo>
                    <a:pt x="218439" y="69603"/>
                  </a:lnTo>
                  <a:lnTo>
                    <a:pt x="218439" y="42608"/>
                  </a:lnTo>
                  <a:lnTo>
                    <a:pt x="218439" y="32662"/>
                  </a:lnTo>
                  <a:lnTo>
                    <a:pt x="218439" y="31241"/>
                  </a:lnTo>
                  <a:lnTo>
                    <a:pt x="156104" y="80581"/>
                  </a:lnTo>
                  <a:lnTo>
                    <a:pt x="124094" y="105917"/>
                  </a:lnTo>
                  <a:lnTo>
                    <a:pt x="112301" y="115252"/>
                  </a:lnTo>
                  <a:lnTo>
                    <a:pt x="110617" y="116585"/>
                  </a:lnTo>
                  <a:lnTo>
                    <a:pt x="54889" y="116585"/>
                  </a:lnTo>
                  <a:lnTo>
                    <a:pt x="26273" y="116585"/>
                  </a:lnTo>
                  <a:lnTo>
                    <a:pt x="15730" y="116585"/>
                  </a:lnTo>
                  <a:lnTo>
                    <a:pt x="14224" y="116585"/>
                  </a:lnTo>
                  <a:lnTo>
                    <a:pt x="14224" y="241553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bject 158">
              <a:extLst>
                <a:ext uri="{FF2B5EF4-FFF2-40B4-BE49-F238E27FC236}">
                  <a16:creationId xmlns:a16="http://schemas.microsoft.com/office/drawing/2014/main" id="{FA1B1078-D3AC-5CD5-3333-192FEB7CE88D}"/>
                </a:ext>
              </a:extLst>
            </p:cNvPr>
            <p:cNvSpPr txBox="1"/>
            <p:nvPr/>
          </p:nvSpPr>
          <p:spPr>
            <a:xfrm>
              <a:off x="2859785" y="6162802"/>
              <a:ext cx="648335" cy="175048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Most</a:t>
              </a:r>
              <a:r>
                <a:rPr kumimoji="0" lang="en-GB" sz="1050" b="1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 </a:t>
              </a:r>
              <a:r>
                <a:rPr kumimoji="0" lang="en-GB" sz="1050" b="1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silent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17" name="Group 212">
            <a:extLst>
              <a:ext uri="{FF2B5EF4-FFF2-40B4-BE49-F238E27FC236}">
                <a16:creationId xmlns:a16="http://schemas.microsoft.com/office/drawing/2014/main" id="{70D2A03E-05A6-26BE-40BE-D0C344329CC1}"/>
              </a:ext>
            </a:extLst>
          </p:cNvPr>
          <p:cNvGrpSpPr/>
          <p:nvPr/>
        </p:nvGrpSpPr>
        <p:grpSpPr>
          <a:xfrm>
            <a:off x="40959" y="1413283"/>
            <a:ext cx="1663064" cy="631190"/>
            <a:chOff x="452627" y="5756147"/>
            <a:chExt cx="1663064" cy="631190"/>
          </a:xfrm>
        </p:grpSpPr>
        <p:sp>
          <p:nvSpPr>
            <p:cNvPr id="18" name="object 162">
              <a:extLst>
                <a:ext uri="{FF2B5EF4-FFF2-40B4-BE49-F238E27FC236}">
                  <a16:creationId xmlns:a16="http://schemas.microsoft.com/office/drawing/2014/main" id="{48260B92-4A17-E6AD-FB66-DBBF83856728}"/>
                </a:ext>
              </a:extLst>
            </p:cNvPr>
            <p:cNvSpPr/>
            <p:nvPr/>
          </p:nvSpPr>
          <p:spPr>
            <a:xfrm>
              <a:off x="452627" y="5756147"/>
              <a:ext cx="1663064" cy="631190"/>
            </a:xfrm>
            <a:prstGeom prst="roundRect">
              <a:avLst/>
            </a:prstGeom>
            <a:solidFill>
              <a:srgbClr val="C0504D"/>
            </a:solidFill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9" name="object 185">
              <a:extLst>
                <a:ext uri="{FF2B5EF4-FFF2-40B4-BE49-F238E27FC236}">
                  <a16:creationId xmlns:a16="http://schemas.microsoft.com/office/drawing/2014/main" id="{5854B167-CD60-B9F4-CE88-BD0DCF12E13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676" y="5821552"/>
              <a:ext cx="372109" cy="341630"/>
            </a:xfrm>
            <a:prstGeom prst="rect">
              <a:avLst/>
            </a:prstGeom>
          </p:spPr>
        </p:pic>
        <p:sp>
          <p:nvSpPr>
            <p:cNvPr id="20" name="object 163">
              <a:extLst>
                <a:ext uri="{FF2B5EF4-FFF2-40B4-BE49-F238E27FC236}">
                  <a16:creationId xmlns:a16="http://schemas.microsoft.com/office/drawing/2014/main" id="{FD0DE226-ECA6-76D1-3E33-D12777F611AE}"/>
                </a:ext>
              </a:extLst>
            </p:cNvPr>
            <p:cNvSpPr txBox="1"/>
            <p:nvPr/>
          </p:nvSpPr>
          <p:spPr>
            <a:xfrm>
              <a:off x="880973" y="6162802"/>
              <a:ext cx="803275" cy="175048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Most</a:t>
              </a:r>
              <a:r>
                <a:rPr kumimoji="0" lang="en-GB" sz="1050" b="1" i="0" u="none" strike="noStrike" kern="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 </a:t>
              </a:r>
              <a:r>
                <a:rPr kumimoji="0" lang="en-GB" sz="1050" b="1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hygienic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21" name="Group 217">
            <a:extLst>
              <a:ext uri="{FF2B5EF4-FFF2-40B4-BE49-F238E27FC236}">
                <a16:creationId xmlns:a16="http://schemas.microsoft.com/office/drawing/2014/main" id="{00AC190C-F07B-5EBF-69A5-3908EC9FA49A}"/>
              </a:ext>
            </a:extLst>
          </p:cNvPr>
          <p:cNvGrpSpPr/>
          <p:nvPr/>
        </p:nvGrpSpPr>
        <p:grpSpPr>
          <a:xfrm>
            <a:off x="4293774" y="1405557"/>
            <a:ext cx="1663064" cy="631190"/>
            <a:chOff x="4253483" y="5756147"/>
            <a:chExt cx="1663064" cy="631190"/>
          </a:xfrm>
        </p:grpSpPr>
        <p:sp>
          <p:nvSpPr>
            <p:cNvPr id="22" name="object 167">
              <a:extLst>
                <a:ext uri="{FF2B5EF4-FFF2-40B4-BE49-F238E27FC236}">
                  <a16:creationId xmlns:a16="http://schemas.microsoft.com/office/drawing/2014/main" id="{468B259E-8321-EFE2-C00E-67CA32E28EC7}"/>
                </a:ext>
              </a:extLst>
            </p:cNvPr>
            <p:cNvSpPr/>
            <p:nvPr/>
          </p:nvSpPr>
          <p:spPr>
            <a:xfrm>
              <a:off x="4253483" y="5756147"/>
              <a:ext cx="1663064" cy="631190"/>
            </a:xfrm>
            <a:prstGeom prst="roundRect">
              <a:avLst/>
            </a:prstGeom>
            <a:solidFill>
              <a:srgbClr val="C0504D"/>
            </a:solidFill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3" name="object 188">
              <a:extLst>
                <a:ext uri="{FF2B5EF4-FFF2-40B4-BE49-F238E27FC236}">
                  <a16:creationId xmlns:a16="http://schemas.microsoft.com/office/drawing/2014/main" id="{5FD8E449-206B-1C39-F841-AD9E558C28F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4292" y="5789548"/>
              <a:ext cx="404113" cy="405637"/>
            </a:xfrm>
            <a:prstGeom prst="rect">
              <a:avLst/>
            </a:prstGeom>
          </p:spPr>
        </p:pic>
        <p:sp>
          <p:nvSpPr>
            <p:cNvPr id="24" name="object 168">
              <a:extLst>
                <a:ext uri="{FF2B5EF4-FFF2-40B4-BE49-F238E27FC236}">
                  <a16:creationId xmlns:a16="http://schemas.microsoft.com/office/drawing/2014/main" id="{EE0FC92C-EA3B-835C-02CF-005294B8E636}"/>
                </a:ext>
              </a:extLst>
            </p:cNvPr>
            <p:cNvSpPr txBox="1"/>
            <p:nvPr/>
          </p:nvSpPr>
          <p:spPr>
            <a:xfrm>
              <a:off x="4370323" y="6162802"/>
              <a:ext cx="1430655" cy="175048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Least</a:t>
              </a:r>
              <a:r>
                <a:rPr kumimoji="0" lang="en-GB" sz="1050" b="1" i="0" u="none" strike="noStrike" kern="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water</a:t>
              </a:r>
              <a:r>
                <a:rPr kumimoji="0" lang="en-GB" sz="1050" b="1" i="0" u="none" strike="noStrike" kern="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 </a:t>
              </a:r>
              <a:r>
                <a:rPr kumimoji="0" lang="en-GB" sz="1050" b="1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consumption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25" name="Group 213">
            <a:extLst>
              <a:ext uri="{FF2B5EF4-FFF2-40B4-BE49-F238E27FC236}">
                <a16:creationId xmlns:a16="http://schemas.microsoft.com/office/drawing/2014/main" id="{41A36226-B60E-FD80-A8DE-E2AAB7769DD2}"/>
              </a:ext>
            </a:extLst>
          </p:cNvPr>
          <p:cNvGrpSpPr/>
          <p:nvPr/>
        </p:nvGrpSpPr>
        <p:grpSpPr>
          <a:xfrm>
            <a:off x="6398616" y="1405557"/>
            <a:ext cx="1663064" cy="631190"/>
            <a:chOff x="452627" y="6454140"/>
            <a:chExt cx="1663064" cy="631190"/>
          </a:xfrm>
        </p:grpSpPr>
        <p:sp>
          <p:nvSpPr>
            <p:cNvPr id="26" name="object 177">
              <a:extLst>
                <a:ext uri="{FF2B5EF4-FFF2-40B4-BE49-F238E27FC236}">
                  <a16:creationId xmlns:a16="http://schemas.microsoft.com/office/drawing/2014/main" id="{8E04CE7B-EEBA-99B7-1BFE-1786BF0DBDBD}"/>
                </a:ext>
              </a:extLst>
            </p:cNvPr>
            <p:cNvSpPr/>
            <p:nvPr/>
          </p:nvSpPr>
          <p:spPr>
            <a:xfrm>
              <a:off x="452627" y="6454140"/>
              <a:ext cx="1663064" cy="631190"/>
            </a:xfrm>
            <a:prstGeom prst="roundRect">
              <a:avLst/>
            </a:prstGeom>
            <a:solidFill>
              <a:srgbClr val="C0504D"/>
            </a:solidFill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object 189">
              <a:extLst>
                <a:ext uri="{FF2B5EF4-FFF2-40B4-BE49-F238E27FC236}">
                  <a16:creationId xmlns:a16="http://schemas.microsoft.com/office/drawing/2014/main" id="{DD776ADE-E616-2F50-5B93-5CBA76DA59AF}"/>
                </a:ext>
              </a:extLst>
            </p:cNvPr>
            <p:cNvSpPr/>
            <p:nvPr/>
          </p:nvSpPr>
          <p:spPr>
            <a:xfrm>
              <a:off x="1084325" y="6476237"/>
              <a:ext cx="401320" cy="407034"/>
            </a:xfrm>
            <a:custGeom>
              <a:avLst/>
              <a:gdLst/>
              <a:ahLst/>
              <a:cxnLst/>
              <a:rect l="l" t="t" r="r" b="b"/>
              <a:pathLst>
                <a:path w="401319" h="407034">
                  <a:moveTo>
                    <a:pt x="279019" y="0"/>
                  </a:moveTo>
                  <a:lnTo>
                    <a:pt x="174942" y="0"/>
                  </a:lnTo>
                  <a:lnTo>
                    <a:pt x="174942" y="37591"/>
                  </a:lnTo>
                  <a:lnTo>
                    <a:pt x="205994" y="37591"/>
                  </a:lnTo>
                  <a:lnTo>
                    <a:pt x="205994" y="66293"/>
                  </a:lnTo>
                  <a:lnTo>
                    <a:pt x="180220" y="72630"/>
                  </a:lnTo>
                  <a:lnTo>
                    <a:pt x="156124" y="81835"/>
                  </a:lnTo>
                  <a:lnTo>
                    <a:pt x="133699" y="94351"/>
                  </a:lnTo>
                  <a:lnTo>
                    <a:pt x="112941" y="110616"/>
                  </a:lnTo>
                  <a:lnTo>
                    <a:pt x="0" y="110616"/>
                  </a:lnTo>
                  <a:lnTo>
                    <a:pt x="0" y="141477"/>
                  </a:lnTo>
                  <a:lnTo>
                    <a:pt x="86360" y="141477"/>
                  </a:lnTo>
                  <a:lnTo>
                    <a:pt x="77262" y="156844"/>
                  </a:lnTo>
                  <a:lnTo>
                    <a:pt x="70032" y="173032"/>
                  </a:lnTo>
                  <a:lnTo>
                    <a:pt x="64876" y="190042"/>
                  </a:lnTo>
                  <a:lnTo>
                    <a:pt x="62001" y="207873"/>
                  </a:lnTo>
                  <a:lnTo>
                    <a:pt x="13284" y="207873"/>
                  </a:lnTo>
                  <a:lnTo>
                    <a:pt x="13284" y="238836"/>
                  </a:lnTo>
                  <a:lnTo>
                    <a:pt x="59791" y="238836"/>
                  </a:lnTo>
                  <a:lnTo>
                    <a:pt x="60622" y="255421"/>
                  </a:lnTo>
                  <a:lnTo>
                    <a:pt x="63114" y="272008"/>
                  </a:lnTo>
                  <a:lnTo>
                    <a:pt x="67265" y="288595"/>
                  </a:lnTo>
                  <a:lnTo>
                    <a:pt x="73075" y="305180"/>
                  </a:lnTo>
                  <a:lnTo>
                    <a:pt x="26568" y="305180"/>
                  </a:lnTo>
                  <a:lnTo>
                    <a:pt x="26568" y="336143"/>
                  </a:lnTo>
                  <a:lnTo>
                    <a:pt x="90792" y="336143"/>
                  </a:lnTo>
                  <a:lnTo>
                    <a:pt x="117883" y="365856"/>
                  </a:lnTo>
                  <a:lnTo>
                    <a:pt x="151406" y="388108"/>
                  </a:lnTo>
                  <a:lnTo>
                    <a:pt x="189486" y="402069"/>
                  </a:lnTo>
                  <a:lnTo>
                    <a:pt x="230251" y="406907"/>
                  </a:lnTo>
                  <a:lnTo>
                    <a:pt x="275208" y="400744"/>
                  </a:lnTo>
                  <a:lnTo>
                    <a:pt x="286683" y="395846"/>
                  </a:lnTo>
                  <a:lnTo>
                    <a:pt x="230251" y="395846"/>
                  </a:lnTo>
                  <a:lnTo>
                    <a:pt x="191456" y="391044"/>
                  </a:lnTo>
                  <a:lnTo>
                    <a:pt x="155555" y="377328"/>
                  </a:lnTo>
                  <a:lnTo>
                    <a:pt x="123798" y="355732"/>
                  </a:lnTo>
                  <a:lnTo>
                    <a:pt x="97434" y="327291"/>
                  </a:lnTo>
                  <a:lnTo>
                    <a:pt x="95224" y="325081"/>
                  </a:lnTo>
                  <a:lnTo>
                    <a:pt x="37642" y="325081"/>
                  </a:lnTo>
                  <a:lnTo>
                    <a:pt x="37642" y="316242"/>
                  </a:lnTo>
                  <a:lnTo>
                    <a:pt x="90792" y="316242"/>
                  </a:lnTo>
                  <a:lnTo>
                    <a:pt x="86360" y="307390"/>
                  </a:lnTo>
                  <a:lnTo>
                    <a:pt x="78919" y="290425"/>
                  </a:lnTo>
                  <a:lnTo>
                    <a:pt x="73348" y="272837"/>
                  </a:lnTo>
                  <a:lnTo>
                    <a:pt x="69854" y="254834"/>
                  </a:lnTo>
                  <a:lnTo>
                    <a:pt x="68643" y="236626"/>
                  </a:lnTo>
                  <a:lnTo>
                    <a:pt x="70865" y="227774"/>
                  </a:lnTo>
                  <a:lnTo>
                    <a:pt x="24358" y="227774"/>
                  </a:lnTo>
                  <a:lnTo>
                    <a:pt x="24358" y="218935"/>
                  </a:lnTo>
                  <a:lnTo>
                    <a:pt x="70865" y="218935"/>
                  </a:lnTo>
                  <a:lnTo>
                    <a:pt x="70865" y="214515"/>
                  </a:lnTo>
                  <a:lnTo>
                    <a:pt x="82208" y="174421"/>
                  </a:lnTo>
                  <a:lnTo>
                    <a:pt x="101866" y="139319"/>
                  </a:lnTo>
                  <a:lnTo>
                    <a:pt x="108508" y="130428"/>
                  </a:lnTo>
                  <a:lnTo>
                    <a:pt x="11074" y="130428"/>
                  </a:lnTo>
                  <a:lnTo>
                    <a:pt x="11074" y="121665"/>
                  </a:lnTo>
                  <a:lnTo>
                    <a:pt x="117360" y="121665"/>
                  </a:lnTo>
                  <a:lnTo>
                    <a:pt x="119583" y="119379"/>
                  </a:lnTo>
                  <a:lnTo>
                    <a:pt x="139028" y="104114"/>
                  </a:lnTo>
                  <a:lnTo>
                    <a:pt x="160548" y="91741"/>
                  </a:lnTo>
                  <a:lnTo>
                    <a:pt x="183728" y="82678"/>
                  </a:lnTo>
                  <a:lnTo>
                    <a:pt x="208153" y="77342"/>
                  </a:lnTo>
                  <a:lnTo>
                    <a:pt x="217043" y="77342"/>
                  </a:lnTo>
                  <a:lnTo>
                    <a:pt x="217043" y="26542"/>
                  </a:lnTo>
                  <a:lnTo>
                    <a:pt x="186055" y="26542"/>
                  </a:lnTo>
                  <a:lnTo>
                    <a:pt x="186055" y="11048"/>
                  </a:lnTo>
                  <a:lnTo>
                    <a:pt x="279019" y="11048"/>
                  </a:lnTo>
                  <a:lnTo>
                    <a:pt x="279019" y="0"/>
                  </a:lnTo>
                  <a:close/>
                </a:path>
                <a:path w="401319" h="407034">
                  <a:moveTo>
                    <a:pt x="292507" y="77342"/>
                  </a:moveTo>
                  <a:lnTo>
                    <a:pt x="248031" y="77342"/>
                  </a:lnTo>
                  <a:lnTo>
                    <a:pt x="291690" y="87541"/>
                  </a:lnTo>
                  <a:lnTo>
                    <a:pt x="330455" y="111110"/>
                  </a:lnTo>
                  <a:lnTo>
                    <a:pt x="361562" y="145507"/>
                  </a:lnTo>
                  <a:lnTo>
                    <a:pt x="382252" y="188193"/>
                  </a:lnTo>
                  <a:lnTo>
                    <a:pt x="389763" y="236626"/>
                  </a:lnTo>
                  <a:lnTo>
                    <a:pt x="381464" y="287152"/>
                  </a:lnTo>
                  <a:lnTo>
                    <a:pt x="358486" y="330884"/>
                  </a:lnTo>
                  <a:lnTo>
                    <a:pt x="323706" y="365276"/>
                  </a:lnTo>
                  <a:lnTo>
                    <a:pt x="280002" y="387779"/>
                  </a:lnTo>
                  <a:lnTo>
                    <a:pt x="230251" y="395846"/>
                  </a:lnTo>
                  <a:lnTo>
                    <a:pt x="286683" y="395846"/>
                  </a:lnTo>
                  <a:lnTo>
                    <a:pt x="350440" y="356595"/>
                  </a:lnTo>
                  <a:lnTo>
                    <a:pt x="377279" y="322051"/>
                  </a:lnTo>
                  <a:lnTo>
                    <a:pt x="394642" y="281488"/>
                  </a:lnTo>
                  <a:lnTo>
                    <a:pt x="400812" y="236626"/>
                  </a:lnTo>
                  <a:lnTo>
                    <a:pt x="394844" y="192514"/>
                  </a:lnTo>
                  <a:lnTo>
                    <a:pt x="378173" y="152153"/>
                  </a:lnTo>
                  <a:lnTo>
                    <a:pt x="352647" y="117446"/>
                  </a:lnTo>
                  <a:lnTo>
                    <a:pt x="320115" y="90297"/>
                  </a:lnTo>
                  <a:lnTo>
                    <a:pt x="292507" y="77342"/>
                  </a:lnTo>
                  <a:close/>
                </a:path>
                <a:path w="401319" h="407034">
                  <a:moveTo>
                    <a:pt x="241427" y="66293"/>
                  </a:moveTo>
                  <a:lnTo>
                    <a:pt x="236982" y="66293"/>
                  </a:lnTo>
                  <a:lnTo>
                    <a:pt x="236982" y="225564"/>
                  </a:lnTo>
                  <a:lnTo>
                    <a:pt x="172720" y="269798"/>
                  </a:lnTo>
                  <a:lnTo>
                    <a:pt x="179374" y="280847"/>
                  </a:lnTo>
                  <a:lnTo>
                    <a:pt x="248031" y="232206"/>
                  </a:lnTo>
                  <a:lnTo>
                    <a:pt x="248031" y="77342"/>
                  </a:lnTo>
                  <a:lnTo>
                    <a:pt x="292507" y="77342"/>
                  </a:lnTo>
                  <a:lnTo>
                    <a:pt x="282425" y="72612"/>
                  </a:lnTo>
                  <a:lnTo>
                    <a:pt x="241427" y="66293"/>
                  </a:lnTo>
                  <a:close/>
                </a:path>
                <a:path w="401319" h="407034">
                  <a:moveTo>
                    <a:pt x="279019" y="11048"/>
                  </a:moveTo>
                  <a:lnTo>
                    <a:pt x="267970" y="11048"/>
                  </a:lnTo>
                  <a:lnTo>
                    <a:pt x="267970" y="26542"/>
                  </a:lnTo>
                  <a:lnTo>
                    <a:pt x="234696" y="26542"/>
                  </a:lnTo>
                  <a:lnTo>
                    <a:pt x="234696" y="53085"/>
                  </a:lnTo>
                  <a:lnTo>
                    <a:pt x="245745" y="53085"/>
                  </a:lnTo>
                  <a:lnTo>
                    <a:pt x="245745" y="37591"/>
                  </a:lnTo>
                  <a:lnTo>
                    <a:pt x="279019" y="37591"/>
                  </a:lnTo>
                  <a:lnTo>
                    <a:pt x="279019" y="11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object 190">
              <a:extLst>
                <a:ext uri="{FF2B5EF4-FFF2-40B4-BE49-F238E27FC236}">
                  <a16:creationId xmlns:a16="http://schemas.microsoft.com/office/drawing/2014/main" id="{F46FC7CC-DE64-5AB7-030A-057D22340AC1}"/>
                </a:ext>
              </a:extLst>
            </p:cNvPr>
            <p:cNvSpPr/>
            <p:nvPr/>
          </p:nvSpPr>
          <p:spPr>
            <a:xfrm>
              <a:off x="1084325" y="6476237"/>
              <a:ext cx="401320" cy="407034"/>
            </a:xfrm>
            <a:custGeom>
              <a:avLst/>
              <a:gdLst/>
              <a:ahLst/>
              <a:cxnLst/>
              <a:rect l="l" t="t" r="r" b="b"/>
              <a:pathLst>
                <a:path w="401319" h="407034">
                  <a:moveTo>
                    <a:pt x="230251" y="406907"/>
                  </a:moveTo>
                  <a:lnTo>
                    <a:pt x="189486" y="402069"/>
                  </a:lnTo>
                  <a:lnTo>
                    <a:pt x="151406" y="388108"/>
                  </a:lnTo>
                  <a:lnTo>
                    <a:pt x="117883" y="365856"/>
                  </a:lnTo>
                  <a:lnTo>
                    <a:pt x="90792" y="336143"/>
                  </a:lnTo>
                  <a:lnTo>
                    <a:pt x="53662" y="336143"/>
                  </a:lnTo>
                  <a:lnTo>
                    <a:pt x="34596" y="336143"/>
                  </a:lnTo>
                  <a:lnTo>
                    <a:pt x="27571" y="336143"/>
                  </a:lnTo>
                  <a:lnTo>
                    <a:pt x="26568" y="336143"/>
                  </a:lnTo>
                  <a:lnTo>
                    <a:pt x="26568" y="318243"/>
                  </a:lnTo>
                  <a:lnTo>
                    <a:pt x="26568" y="309051"/>
                  </a:lnTo>
                  <a:lnTo>
                    <a:pt x="26568" y="305664"/>
                  </a:lnTo>
                  <a:lnTo>
                    <a:pt x="26568" y="305180"/>
                  </a:lnTo>
                  <a:lnTo>
                    <a:pt x="53455" y="305180"/>
                  </a:lnTo>
                  <a:lnTo>
                    <a:pt x="67262" y="305180"/>
                  </a:lnTo>
                  <a:lnTo>
                    <a:pt x="72349" y="305180"/>
                  </a:lnTo>
                  <a:lnTo>
                    <a:pt x="73075" y="305180"/>
                  </a:lnTo>
                  <a:lnTo>
                    <a:pt x="67265" y="288595"/>
                  </a:lnTo>
                  <a:lnTo>
                    <a:pt x="63114" y="272008"/>
                  </a:lnTo>
                  <a:lnTo>
                    <a:pt x="60622" y="255421"/>
                  </a:lnTo>
                  <a:lnTo>
                    <a:pt x="59791" y="238836"/>
                  </a:lnTo>
                  <a:lnTo>
                    <a:pt x="32904" y="238836"/>
                  </a:lnTo>
                  <a:lnTo>
                    <a:pt x="19097" y="238836"/>
                  </a:lnTo>
                  <a:lnTo>
                    <a:pt x="14010" y="238836"/>
                  </a:lnTo>
                  <a:lnTo>
                    <a:pt x="13284" y="238836"/>
                  </a:lnTo>
                  <a:lnTo>
                    <a:pt x="13284" y="220935"/>
                  </a:lnTo>
                  <a:lnTo>
                    <a:pt x="13284" y="211743"/>
                  </a:lnTo>
                  <a:lnTo>
                    <a:pt x="13284" y="208357"/>
                  </a:lnTo>
                  <a:lnTo>
                    <a:pt x="13284" y="207873"/>
                  </a:lnTo>
                  <a:lnTo>
                    <a:pt x="41448" y="207873"/>
                  </a:lnTo>
                  <a:lnTo>
                    <a:pt x="55911" y="207873"/>
                  </a:lnTo>
                  <a:lnTo>
                    <a:pt x="61240" y="207873"/>
                  </a:lnTo>
                  <a:lnTo>
                    <a:pt x="62001" y="207873"/>
                  </a:lnTo>
                  <a:lnTo>
                    <a:pt x="64876" y="190042"/>
                  </a:lnTo>
                  <a:lnTo>
                    <a:pt x="70032" y="173032"/>
                  </a:lnTo>
                  <a:lnTo>
                    <a:pt x="77262" y="156844"/>
                  </a:lnTo>
                  <a:lnTo>
                    <a:pt x="86360" y="141477"/>
                  </a:lnTo>
                  <a:lnTo>
                    <a:pt x="36433" y="141477"/>
                  </a:lnTo>
                  <a:lnTo>
                    <a:pt x="10795" y="141477"/>
                  </a:lnTo>
                  <a:lnTo>
                    <a:pt x="1349" y="141477"/>
                  </a:lnTo>
                  <a:lnTo>
                    <a:pt x="0" y="141477"/>
                  </a:lnTo>
                  <a:lnTo>
                    <a:pt x="0" y="123636"/>
                  </a:lnTo>
                  <a:lnTo>
                    <a:pt x="0" y="114474"/>
                  </a:lnTo>
                  <a:lnTo>
                    <a:pt x="0" y="111099"/>
                  </a:lnTo>
                  <a:lnTo>
                    <a:pt x="0" y="110616"/>
                  </a:lnTo>
                  <a:lnTo>
                    <a:pt x="65294" y="110616"/>
                  </a:lnTo>
                  <a:lnTo>
                    <a:pt x="98823" y="110616"/>
                  </a:lnTo>
                  <a:lnTo>
                    <a:pt x="111176" y="110616"/>
                  </a:lnTo>
                  <a:lnTo>
                    <a:pt x="112941" y="110616"/>
                  </a:lnTo>
                  <a:lnTo>
                    <a:pt x="133699" y="94351"/>
                  </a:lnTo>
                  <a:lnTo>
                    <a:pt x="156124" y="81835"/>
                  </a:lnTo>
                  <a:lnTo>
                    <a:pt x="180220" y="72630"/>
                  </a:lnTo>
                  <a:lnTo>
                    <a:pt x="205994" y="66293"/>
                  </a:lnTo>
                  <a:lnTo>
                    <a:pt x="205994" y="49700"/>
                  </a:lnTo>
                  <a:lnTo>
                    <a:pt x="205994" y="41179"/>
                  </a:lnTo>
                  <a:lnTo>
                    <a:pt x="205994" y="38040"/>
                  </a:lnTo>
                  <a:lnTo>
                    <a:pt x="205994" y="37591"/>
                  </a:lnTo>
                  <a:lnTo>
                    <a:pt x="188042" y="37591"/>
                  </a:lnTo>
                  <a:lnTo>
                    <a:pt x="178823" y="37591"/>
                  </a:lnTo>
                  <a:lnTo>
                    <a:pt x="175427" y="37591"/>
                  </a:lnTo>
                  <a:lnTo>
                    <a:pt x="174942" y="37591"/>
                  </a:lnTo>
                  <a:lnTo>
                    <a:pt x="174942" y="15859"/>
                  </a:lnTo>
                  <a:lnTo>
                    <a:pt x="174942" y="4699"/>
                  </a:lnTo>
                  <a:lnTo>
                    <a:pt x="174942" y="587"/>
                  </a:lnTo>
                  <a:lnTo>
                    <a:pt x="174942" y="0"/>
                  </a:lnTo>
                  <a:lnTo>
                    <a:pt x="235111" y="0"/>
                  </a:lnTo>
                  <a:lnTo>
                    <a:pt x="266009" y="0"/>
                  </a:lnTo>
                  <a:lnTo>
                    <a:pt x="277392" y="0"/>
                  </a:lnTo>
                  <a:lnTo>
                    <a:pt x="279019" y="0"/>
                  </a:lnTo>
                  <a:lnTo>
                    <a:pt x="279019" y="21732"/>
                  </a:lnTo>
                  <a:lnTo>
                    <a:pt x="279019" y="32892"/>
                  </a:lnTo>
                  <a:lnTo>
                    <a:pt x="279019" y="37004"/>
                  </a:lnTo>
                  <a:lnTo>
                    <a:pt x="279019" y="37591"/>
                  </a:lnTo>
                  <a:lnTo>
                    <a:pt x="259782" y="37591"/>
                  </a:lnTo>
                  <a:lnTo>
                    <a:pt x="249904" y="37591"/>
                  </a:lnTo>
                  <a:lnTo>
                    <a:pt x="246264" y="37591"/>
                  </a:lnTo>
                  <a:lnTo>
                    <a:pt x="245745" y="37591"/>
                  </a:lnTo>
                  <a:lnTo>
                    <a:pt x="245745" y="53085"/>
                  </a:lnTo>
                  <a:lnTo>
                    <a:pt x="234696" y="53085"/>
                  </a:lnTo>
                  <a:lnTo>
                    <a:pt x="234696" y="37740"/>
                  </a:lnTo>
                  <a:lnTo>
                    <a:pt x="234696" y="29860"/>
                  </a:lnTo>
                  <a:lnTo>
                    <a:pt x="234696" y="26957"/>
                  </a:lnTo>
                  <a:lnTo>
                    <a:pt x="234696" y="26542"/>
                  </a:lnTo>
                  <a:lnTo>
                    <a:pt x="253932" y="26542"/>
                  </a:lnTo>
                  <a:lnTo>
                    <a:pt x="263810" y="26542"/>
                  </a:lnTo>
                  <a:lnTo>
                    <a:pt x="267450" y="26542"/>
                  </a:lnTo>
                  <a:lnTo>
                    <a:pt x="267970" y="26542"/>
                  </a:lnTo>
                  <a:lnTo>
                    <a:pt x="267970" y="11048"/>
                  </a:lnTo>
                  <a:lnTo>
                    <a:pt x="220612" y="11048"/>
                  </a:lnTo>
                  <a:lnTo>
                    <a:pt x="196294" y="11048"/>
                  </a:lnTo>
                  <a:lnTo>
                    <a:pt x="187334" y="11048"/>
                  </a:lnTo>
                  <a:lnTo>
                    <a:pt x="186055" y="11048"/>
                  </a:lnTo>
                  <a:lnTo>
                    <a:pt x="186055" y="26542"/>
                  </a:lnTo>
                  <a:lnTo>
                    <a:pt x="203969" y="26542"/>
                  </a:lnTo>
                  <a:lnTo>
                    <a:pt x="213169" y="26542"/>
                  </a:lnTo>
                  <a:lnTo>
                    <a:pt x="216558" y="26542"/>
                  </a:lnTo>
                  <a:lnTo>
                    <a:pt x="217043" y="26542"/>
                  </a:lnTo>
                  <a:lnTo>
                    <a:pt x="217043" y="55911"/>
                  </a:lnTo>
                  <a:lnTo>
                    <a:pt x="217043" y="70992"/>
                  </a:lnTo>
                  <a:lnTo>
                    <a:pt x="217043" y="76549"/>
                  </a:lnTo>
                  <a:lnTo>
                    <a:pt x="217043" y="77342"/>
                  </a:lnTo>
                  <a:lnTo>
                    <a:pt x="208153" y="77342"/>
                  </a:lnTo>
                  <a:lnTo>
                    <a:pt x="183728" y="82678"/>
                  </a:lnTo>
                  <a:lnTo>
                    <a:pt x="160548" y="91741"/>
                  </a:lnTo>
                  <a:lnTo>
                    <a:pt x="139028" y="104114"/>
                  </a:lnTo>
                  <a:lnTo>
                    <a:pt x="119583" y="119379"/>
                  </a:lnTo>
                  <a:lnTo>
                    <a:pt x="117360" y="121665"/>
                  </a:lnTo>
                  <a:lnTo>
                    <a:pt x="55913" y="121665"/>
                  </a:lnTo>
                  <a:lnTo>
                    <a:pt x="24360" y="121665"/>
                  </a:lnTo>
                  <a:lnTo>
                    <a:pt x="12735" y="121665"/>
                  </a:lnTo>
                  <a:lnTo>
                    <a:pt x="11074" y="121665"/>
                  </a:lnTo>
                  <a:lnTo>
                    <a:pt x="11074" y="130428"/>
                  </a:lnTo>
                  <a:lnTo>
                    <a:pt x="67403" y="130428"/>
                  </a:lnTo>
                  <a:lnTo>
                    <a:pt x="96329" y="130428"/>
                  </a:lnTo>
                  <a:lnTo>
                    <a:pt x="106986" y="130428"/>
                  </a:lnTo>
                  <a:lnTo>
                    <a:pt x="108508" y="130428"/>
                  </a:lnTo>
                  <a:lnTo>
                    <a:pt x="101866" y="139319"/>
                  </a:lnTo>
                  <a:lnTo>
                    <a:pt x="91102" y="156347"/>
                  </a:lnTo>
                  <a:lnTo>
                    <a:pt x="82208" y="174421"/>
                  </a:lnTo>
                  <a:lnTo>
                    <a:pt x="75393" y="193743"/>
                  </a:lnTo>
                  <a:lnTo>
                    <a:pt x="70865" y="214515"/>
                  </a:lnTo>
                  <a:lnTo>
                    <a:pt x="70865" y="218935"/>
                  </a:lnTo>
                  <a:lnTo>
                    <a:pt x="43978" y="218935"/>
                  </a:lnTo>
                  <a:lnTo>
                    <a:pt x="30172" y="218935"/>
                  </a:lnTo>
                  <a:lnTo>
                    <a:pt x="25085" y="218935"/>
                  </a:lnTo>
                  <a:lnTo>
                    <a:pt x="24358" y="218935"/>
                  </a:lnTo>
                  <a:lnTo>
                    <a:pt x="24358" y="227774"/>
                  </a:lnTo>
                  <a:lnTo>
                    <a:pt x="51245" y="227774"/>
                  </a:lnTo>
                  <a:lnTo>
                    <a:pt x="65052" y="227774"/>
                  </a:lnTo>
                  <a:lnTo>
                    <a:pt x="70139" y="227774"/>
                  </a:lnTo>
                  <a:lnTo>
                    <a:pt x="70865" y="227774"/>
                  </a:lnTo>
                  <a:lnTo>
                    <a:pt x="68643" y="236626"/>
                  </a:lnTo>
                  <a:lnTo>
                    <a:pt x="69854" y="254834"/>
                  </a:lnTo>
                  <a:lnTo>
                    <a:pt x="73348" y="272837"/>
                  </a:lnTo>
                  <a:lnTo>
                    <a:pt x="78919" y="290425"/>
                  </a:lnTo>
                  <a:lnTo>
                    <a:pt x="86360" y="307390"/>
                  </a:lnTo>
                  <a:lnTo>
                    <a:pt x="90792" y="316242"/>
                  </a:lnTo>
                  <a:lnTo>
                    <a:pt x="60065" y="316242"/>
                  </a:lnTo>
                  <a:lnTo>
                    <a:pt x="44286" y="316242"/>
                  </a:lnTo>
                  <a:lnTo>
                    <a:pt x="38473" y="316242"/>
                  </a:lnTo>
                  <a:lnTo>
                    <a:pt x="37642" y="316242"/>
                  </a:lnTo>
                  <a:lnTo>
                    <a:pt x="37642" y="325081"/>
                  </a:lnTo>
                  <a:lnTo>
                    <a:pt x="70932" y="325081"/>
                  </a:lnTo>
                  <a:lnTo>
                    <a:pt x="88026" y="325081"/>
                  </a:lnTo>
                  <a:lnTo>
                    <a:pt x="94324" y="325081"/>
                  </a:lnTo>
                  <a:lnTo>
                    <a:pt x="95224" y="325081"/>
                  </a:lnTo>
                  <a:lnTo>
                    <a:pt x="97434" y="327291"/>
                  </a:lnTo>
                  <a:lnTo>
                    <a:pt x="123798" y="355732"/>
                  </a:lnTo>
                  <a:lnTo>
                    <a:pt x="155555" y="377328"/>
                  </a:lnTo>
                  <a:lnTo>
                    <a:pt x="191456" y="391044"/>
                  </a:lnTo>
                  <a:lnTo>
                    <a:pt x="230251" y="395846"/>
                  </a:lnTo>
                  <a:lnTo>
                    <a:pt x="280002" y="387779"/>
                  </a:lnTo>
                  <a:lnTo>
                    <a:pt x="323706" y="365276"/>
                  </a:lnTo>
                  <a:lnTo>
                    <a:pt x="358486" y="330884"/>
                  </a:lnTo>
                  <a:lnTo>
                    <a:pt x="381464" y="287152"/>
                  </a:lnTo>
                  <a:lnTo>
                    <a:pt x="389763" y="236626"/>
                  </a:lnTo>
                  <a:lnTo>
                    <a:pt x="382252" y="188193"/>
                  </a:lnTo>
                  <a:lnTo>
                    <a:pt x="361562" y="145507"/>
                  </a:lnTo>
                  <a:lnTo>
                    <a:pt x="330455" y="111110"/>
                  </a:lnTo>
                  <a:lnTo>
                    <a:pt x="291690" y="87541"/>
                  </a:lnTo>
                  <a:lnTo>
                    <a:pt x="248031" y="77342"/>
                  </a:lnTo>
                  <a:lnTo>
                    <a:pt x="248031" y="166873"/>
                  </a:lnTo>
                  <a:lnTo>
                    <a:pt x="248031" y="212848"/>
                  </a:lnTo>
                  <a:lnTo>
                    <a:pt x="248031" y="229787"/>
                  </a:lnTo>
                  <a:lnTo>
                    <a:pt x="248031" y="232206"/>
                  </a:lnTo>
                  <a:lnTo>
                    <a:pt x="208339" y="260327"/>
                  </a:lnTo>
                  <a:lnTo>
                    <a:pt x="187956" y="274767"/>
                  </a:lnTo>
                  <a:lnTo>
                    <a:pt x="180447" y="280087"/>
                  </a:lnTo>
                  <a:lnTo>
                    <a:pt x="179374" y="280847"/>
                  </a:lnTo>
                  <a:lnTo>
                    <a:pt x="172720" y="269798"/>
                  </a:lnTo>
                  <a:lnTo>
                    <a:pt x="209871" y="244225"/>
                  </a:lnTo>
                  <a:lnTo>
                    <a:pt x="228949" y="231093"/>
                  </a:lnTo>
                  <a:lnTo>
                    <a:pt x="235977" y="226255"/>
                  </a:lnTo>
                  <a:lnTo>
                    <a:pt x="236982" y="225564"/>
                  </a:lnTo>
                  <a:lnTo>
                    <a:pt x="236982" y="133486"/>
                  </a:lnTo>
                  <a:lnTo>
                    <a:pt x="236982" y="86202"/>
                  </a:lnTo>
                  <a:lnTo>
                    <a:pt x="236982" y="68782"/>
                  </a:lnTo>
                  <a:lnTo>
                    <a:pt x="236982" y="66293"/>
                  </a:lnTo>
                  <a:lnTo>
                    <a:pt x="241427" y="66293"/>
                  </a:lnTo>
                  <a:lnTo>
                    <a:pt x="282425" y="72612"/>
                  </a:lnTo>
                  <a:lnTo>
                    <a:pt x="320115" y="90297"/>
                  </a:lnTo>
                  <a:lnTo>
                    <a:pt x="352647" y="117446"/>
                  </a:lnTo>
                  <a:lnTo>
                    <a:pt x="378173" y="152153"/>
                  </a:lnTo>
                  <a:lnTo>
                    <a:pt x="394844" y="192514"/>
                  </a:lnTo>
                  <a:lnTo>
                    <a:pt x="400812" y="236626"/>
                  </a:lnTo>
                  <a:lnTo>
                    <a:pt x="394642" y="281488"/>
                  </a:lnTo>
                  <a:lnTo>
                    <a:pt x="377279" y="322051"/>
                  </a:lnTo>
                  <a:lnTo>
                    <a:pt x="350440" y="356595"/>
                  </a:lnTo>
                  <a:lnTo>
                    <a:pt x="315844" y="383399"/>
                  </a:lnTo>
                  <a:lnTo>
                    <a:pt x="275208" y="400744"/>
                  </a:lnTo>
                  <a:lnTo>
                    <a:pt x="230251" y="406907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object 178">
              <a:extLst>
                <a:ext uri="{FF2B5EF4-FFF2-40B4-BE49-F238E27FC236}">
                  <a16:creationId xmlns:a16="http://schemas.microsoft.com/office/drawing/2014/main" id="{A40968CA-592A-D694-0016-281EEFC9BABC}"/>
                </a:ext>
              </a:extLst>
            </p:cNvPr>
            <p:cNvSpPr txBox="1"/>
            <p:nvPr/>
          </p:nvSpPr>
          <p:spPr>
            <a:xfrm>
              <a:off x="1072997" y="6860540"/>
              <a:ext cx="419734" cy="175048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</a:rPr>
                <a:t>Fastest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30" name="Grup 4">
            <a:extLst>
              <a:ext uri="{FF2B5EF4-FFF2-40B4-BE49-F238E27FC236}">
                <a16:creationId xmlns:a16="http://schemas.microsoft.com/office/drawing/2014/main" id="{D070F754-92AD-2A12-E7C8-4F21A5085B14}"/>
              </a:ext>
            </a:extLst>
          </p:cNvPr>
          <p:cNvGrpSpPr/>
          <p:nvPr/>
        </p:nvGrpSpPr>
        <p:grpSpPr>
          <a:xfrm>
            <a:off x="10441359" y="1411245"/>
            <a:ext cx="1663064" cy="631190"/>
            <a:chOff x="3881188" y="2730144"/>
            <a:chExt cx="1663064" cy="631190"/>
          </a:xfrm>
        </p:grpSpPr>
        <p:sp>
          <p:nvSpPr>
            <p:cNvPr id="31" name="object 167">
              <a:extLst>
                <a:ext uri="{FF2B5EF4-FFF2-40B4-BE49-F238E27FC236}">
                  <a16:creationId xmlns:a16="http://schemas.microsoft.com/office/drawing/2014/main" id="{D30A1FB6-FF19-333E-0B5A-0EF46C288FD7}"/>
                </a:ext>
              </a:extLst>
            </p:cNvPr>
            <p:cNvSpPr/>
            <p:nvPr/>
          </p:nvSpPr>
          <p:spPr>
            <a:xfrm>
              <a:off x="3881188" y="2730144"/>
              <a:ext cx="1663064" cy="631190"/>
            </a:xfrm>
            <a:prstGeom prst="roundRect">
              <a:avLst/>
            </a:prstGeom>
            <a:solidFill>
              <a:srgbClr val="C0504D"/>
            </a:solidFill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2" name="Resim 2">
              <a:extLst>
                <a:ext uri="{FF2B5EF4-FFF2-40B4-BE49-F238E27FC236}">
                  <a16:creationId xmlns:a16="http://schemas.microsoft.com/office/drawing/2014/main" id="{22CB2C0E-20F5-8291-C9B8-89FA1E52F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56750" y="2769971"/>
              <a:ext cx="1511939" cy="591363"/>
            </a:xfrm>
            <a:prstGeom prst="rect">
              <a:avLst/>
            </a:prstGeom>
          </p:spPr>
        </p:pic>
      </p:grpSp>
      <p:pic>
        <p:nvPicPr>
          <p:cNvPr id="33" name="Resim 3">
            <a:extLst>
              <a:ext uri="{FF2B5EF4-FFF2-40B4-BE49-F238E27FC236}">
                <a16:creationId xmlns:a16="http://schemas.microsoft.com/office/drawing/2014/main" id="{E95E0117-3072-8EE2-4B76-73DF47C93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68" y="2178077"/>
            <a:ext cx="10070064" cy="457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29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692D243-6EF4-892C-6960-03118D23C499}"/>
              </a:ext>
            </a:extLst>
          </p:cNvPr>
          <p:cNvSpPr txBox="1"/>
          <p:nvPr/>
        </p:nvSpPr>
        <p:spPr>
          <a:xfrm>
            <a:off x="85263" y="100053"/>
            <a:ext cx="8916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Topics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Interested</a:t>
            </a:r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Vestel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BBA08D-B295-6C45-B9F6-0C4AB33CAE0C}"/>
              </a:ext>
            </a:extLst>
          </p:cNvPr>
          <p:cNvSpPr txBox="1"/>
          <p:nvPr/>
        </p:nvSpPr>
        <p:spPr>
          <a:xfrm>
            <a:off x="168399" y="860134"/>
            <a:ext cx="7989484" cy="5545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CA" sz="1700" noProof="0" dirty="0"/>
              <a:t>• Energy-efficient and eco-friendly appliances (high-efficiency products, low GWP refrigerants, lifecycle carbon</a:t>
            </a:r>
            <a:r>
              <a:rPr lang="tr-TR" sz="1700" noProof="0" dirty="0"/>
              <a:t> </a:t>
            </a:r>
            <a:r>
              <a:rPr lang="en-CA" sz="1700" noProof="0" dirty="0"/>
              <a:t>reduction)</a:t>
            </a:r>
            <a:endParaRPr lang="tr-TR" sz="1700" dirty="0"/>
          </a:p>
          <a:p>
            <a:pPr algn="just">
              <a:lnSpc>
                <a:spcPct val="150000"/>
              </a:lnSpc>
            </a:pPr>
            <a:r>
              <a:rPr lang="en-CA" sz="1700" dirty="0"/>
              <a:t>• </a:t>
            </a:r>
            <a:r>
              <a:rPr lang="tr-TR" sz="1700" noProof="0" dirty="0" err="1"/>
              <a:t>Waste-to-energy</a:t>
            </a:r>
            <a:r>
              <a:rPr lang="tr-TR" sz="1700" noProof="0" dirty="0"/>
              <a:t> </a:t>
            </a:r>
            <a:r>
              <a:rPr lang="tr-TR" sz="1700" noProof="0" dirty="0" err="1"/>
              <a:t>systems</a:t>
            </a:r>
            <a:endParaRPr lang="en-CA" sz="1700" noProof="0" dirty="0"/>
          </a:p>
          <a:p>
            <a:pPr algn="just">
              <a:lnSpc>
                <a:spcPct val="150000"/>
              </a:lnSpc>
            </a:pPr>
            <a:r>
              <a:rPr lang="en-CA" sz="1700" noProof="0" dirty="0"/>
              <a:t>• Smart and connected appliances (IoT integration, AI-based control, cloud-enabled features)</a:t>
            </a:r>
          </a:p>
          <a:p>
            <a:pPr algn="just">
              <a:lnSpc>
                <a:spcPct val="150000"/>
              </a:lnSpc>
            </a:pPr>
            <a:r>
              <a:rPr lang="en-CA" sz="1700" noProof="0" dirty="0"/>
              <a:t>• Industry 4.0 and Digital Transformation (robotics, predictive maintenance, digital twins, smart factories)</a:t>
            </a:r>
          </a:p>
          <a:p>
            <a:pPr algn="just">
              <a:lnSpc>
                <a:spcPct val="150000"/>
              </a:lnSpc>
            </a:pPr>
            <a:r>
              <a:rPr lang="en-CA" sz="1700" noProof="0" dirty="0"/>
              <a:t>• Sustainable product design (recycled/recyclable materials, circular economy approach)</a:t>
            </a:r>
          </a:p>
          <a:p>
            <a:pPr algn="just">
              <a:lnSpc>
                <a:spcPct val="150000"/>
              </a:lnSpc>
            </a:pPr>
            <a:r>
              <a:rPr lang="en-CA" sz="1700" noProof="0" dirty="0"/>
              <a:t>• Noise and vibration reduction, improved user comfort</a:t>
            </a:r>
          </a:p>
          <a:p>
            <a:pPr algn="just">
              <a:lnSpc>
                <a:spcPct val="150000"/>
              </a:lnSpc>
            </a:pPr>
            <a:r>
              <a:rPr lang="en-CA" sz="1700" noProof="0" dirty="0"/>
              <a:t>• Next-generation cooling, food preservation, and water/energy saving systems</a:t>
            </a:r>
          </a:p>
          <a:p>
            <a:pPr algn="just">
              <a:lnSpc>
                <a:spcPct val="150000"/>
              </a:lnSpc>
            </a:pPr>
            <a:r>
              <a:rPr lang="en-CA" sz="1700" noProof="0" dirty="0"/>
              <a:t>• As part of our long-term innovation roadmap, we are exploring the potential of hydrogen energy as a clean and</a:t>
            </a:r>
            <a:r>
              <a:rPr lang="tr-TR" sz="1700" noProof="0" dirty="0"/>
              <a:t> </a:t>
            </a:r>
            <a:r>
              <a:rPr lang="en-CA" sz="1700" noProof="0" dirty="0"/>
              <a:t>efficient solution for the next generation of home appliances. Alternative energy solutions, such as hydrogen-based heating systems for future appliances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94D72B-C112-1591-AB83-92E915EEC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305" y="999564"/>
            <a:ext cx="3511176" cy="526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51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8F87947-0349-5D04-0799-55E373AE9CCE}"/>
              </a:ext>
            </a:extLst>
          </p:cNvPr>
          <p:cNvSpPr txBox="1">
            <a:spLocks/>
          </p:cNvSpPr>
          <p:nvPr/>
        </p:nvSpPr>
        <p:spPr>
          <a:xfrm>
            <a:off x="2752165" y="2864960"/>
            <a:ext cx="8019569" cy="86409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tr-TR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 FOR LISTENING</a:t>
            </a:r>
            <a:endParaRPr lang="en-US" sz="44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4800" b="1" dirty="0">
              <a:solidFill>
                <a:srgbClr val="C00000"/>
              </a:solidFill>
            </a:endParaRPr>
          </a:p>
        </p:txBody>
      </p:sp>
      <p:pic>
        <p:nvPicPr>
          <p:cNvPr id="3" name="Resim 8">
            <a:extLst>
              <a:ext uri="{FF2B5EF4-FFF2-40B4-BE49-F238E27FC236}">
                <a16:creationId xmlns:a16="http://schemas.microsoft.com/office/drawing/2014/main" id="{2AA82EE6-6098-5A5F-5BCD-8097DAB66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603" y="1196895"/>
            <a:ext cx="4707060" cy="1215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B1B25F-1B41-A371-1903-EC171BC13D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78" y="3738972"/>
            <a:ext cx="2590022" cy="259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129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/>
          <p:cNvSpPr/>
          <p:nvPr/>
        </p:nvSpPr>
        <p:spPr>
          <a:xfrm rot="16200000">
            <a:off x="-2412993" y="2413007"/>
            <a:ext cx="6857987" cy="2032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3" name="Rectangle 112"/>
          <p:cNvSpPr/>
          <p:nvPr/>
        </p:nvSpPr>
        <p:spPr>
          <a:xfrm rot="16200000">
            <a:off x="-380992" y="2413005"/>
            <a:ext cx="6857987" cy="2032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4" name="Rectangle 113"/>
          <p:cNvSpPr/>
          <p:nvPr/>
        </p:nvSpPr>
        <p:spPr>
          <a:xfrm rot="16200000">
            <a:off x="1651010" y="2413005"/>
            <a:ext cx="6857982" cy="2032000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5" name="Rectangle 114"/>
          <p:cNvSpPr/>
          <p:nvPr/>
        </p:nvSpPr>
        <p:spPr>
          <a:xfrm rot="16200000">
            <a:off x="3683002" y="2412998"/>
            <a:ext cx="6857998" cy="2032000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6" name="Rectangle 115"/>
          <p:cNvSpPr/>
          <p:nvPr/>
        </p:nvSpPr>
        <p:spPr>
          <a:xfrm rot="16200000">
            <a:off x="5715002" y="2412997"/>
            <a:ext cx="6857998" cy="2032000"/>
          </a:xfrm>
          <a:prstGeom prst="rect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7" name="Rectangle 116"/>
          <p:cNvSpPr/>
          <p:nvPr/>
        </p:nvSpPr>
        <p:spPr>
          <a:xfrm rot="16200000">
            <a:off x="7747042" y="2413040"/>
            <a:ext cx="6857916" cy="20320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</a:schemeClr>
              </a:gs>
              <a:gs pos="10000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Freeform 13"/>
          <p:cNvSpPr>
            <a:spLocks/>
          </p:cNvSpPr>
          <p:nvPr/>
        </p:nvSpPr>
        <p:spPr bwMode="auto">
          <a:xfrm>
            <a:off x="10164502" y="5621898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6" name="Freeform 14"/>
          <p:cNvSpPr>
            <a:spLocks noEditPoints="1"/>
          </p:cNvSpPr>
          <p:nvPr/>
        </p:nvSpPr>
        <p:spPr bwMode="auto">
          <a:xfrm>
            <a:off x="8129058" y="4600204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7" name="Freeform 15"/>
          <p:cNvSpPr>
            <a:spLocks/>
          </p:cNvSpPr>
          <p:nvPr/>
        </p:nvSpPr>
        <p:spPr bwMode="auto">
          <a:xfrm>
            <a:off x="6098382" y="5208772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8" name="Freeform 16"/>
          <p:cNvSpPr>
            <a:spLocks/>
          </p:cNvSpPr>
          <p:nvPr/>
        </p:nvSpPr>
        <p:spPr bwMode="auto">
          <a:xfrm>
            <a:off x="4070883" y="4843313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9" name="Freeform 17"/>
          <p:cNvSpPr>
            <a:spLocks/>
          </p:cNvSpPr>
          <p:nvPr/>
        </p:nvSpPr>
        <p:spPr bwMode="auto">
          <a:xfrm>
            <a:off x="2035441" y="4360273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0" name="Freeform 18"/>
          <p:cNvSpPr>
            <a:spLocks noEditPoints="1"/>
          </p:cNvSpPr>
          <p:nvPr/>
        </p:nvSpPr>
        <p:spPr bwMode="auto">
          <a:xfrm>
            <a:off x="3175" y="4449254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31" name="Group 30"/>
          <p:cNvGrpSpPr/>
          <p:nvPr/>
        </p:nvGrpSpPr>
        <p:grpSpPr>
          <a:xfrm>
            <a:off x="2" y="6762305"/>
            <a:ext cx="12191999" cy="342082"/>
            <a:chOff x="2" y="2110197"/>
            <a:chExt cx="12191999" cy="134339"/>
          </a:xfrm>
        </p:grpSpPr>
        <p:sp>
          <p:nvSpPr>
            <p:cNvPr id="32" name="Rectangle 31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3" name="Rectangle 32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4" name="Rectangle 33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5" name="Rectangle 34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6" name="Rectangle 35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36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22" name="Picture 3" descr="C:\Users\asima\Documents\Vestel Kurumsal Kimlik Klavuzu\LOGOLAR\PNG\VESTEL LOGO BEYAZ-01-0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6334" y="1739000"/>
            <a:ext cx="6264275" cy="134461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526965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1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2C3F50"/>
      </a:accent6>
      <a:hlink>
        <a:srgbClr val="0563C1"/>
      </a:hlink>
      <a:folHlink>
        <a:srgbClr val="954F72"/>
      </a:folHlink>
    </a:clrScheme>
    <a:fontScheme name="Custom 1">
      <a:majorFont>
        <a:latin typeface="Source Sans Pro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sz="1100" dirty="0" smtClean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32968</TotalTime>
  <Words>521</Words>
  <Application>Microsoft Office PowerPoint</Application>
  <PresentationFormat>Widescreen</PresentationFormat>
  <Paragraphs>111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Calibri</vt:lpstr>
      <vt:lpstr>Corbel</vt:lpstr>
      <vt:lpstr>FontAwesome</vt:lpstr>
      <vt:lpstr>League Spartan</vt:lpstr>
      <vt:lpstr>League Spartan Light</vt:lpstr>
      <vt:lpstr>League Spartan Thin SemiBold</vt:lpstr>
      <vt:lpstr>Open Sans</vt:lpstr>
      <vt:lpstr>Segoe Print</vt:lpstr>
      <vt:lpstr>Source Sans Pro Light</vt:lpstr>
      <vt:lpstr>Times New Roman</vt:lpstr>
      <vt:lpstr>Wingdings</vt:lpstr>
      <vt:lpstr>Office Theme</vt:lpstr>
      <vt:lpstr>EUROGIA PO DAY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SignAddict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Anil Erdogan</dc:creator>
  <cp:lastModifiedBy>Anıl Erdoğan</cp:lastModifiedBy>
  <cp:revision>1665</cp:revision>
  <dcterms:created xsi:type="dcterms:W3CDTF">2014-09-15T07:14:39Z</dcterms:created>
  <dcterms:modified xsi:type="dcterms:W3CDTF">2025-09-24T18:29:29Z</dcterms:modified>
</cp:coreProperties>
</file>