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8"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8073EC-50DA-4E70-9B53-40045C2CEAE0}" v="2" dt="2025-09-24T16:23:02.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0" d="100"/>
          <a:sy n="70" d="100"/>
        </p:scale>
        <p:origin x="250" y="2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F0F7F-C471-40FF-BA05-CAAD58FC14F4}" type="datetimeFigureOut">
              <a:rPr lang="en-BE" smtClean="0"/>
              <a:t>24/09/2025</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0BE6B8-B286-41E4-BAE4-D25FE28111D4}" type="slidenum">
              <a:rPr lang="en-BE" smtClean="0"/>
              <a:t>‹#›</a:t>
            </a:fld>
            <a:endParaRPr lang="en-BE"/>
          </a:p>
        </p:txBody>
      </p:sp>
    </p:spTree>
    <p:extLst>
      <p:ext uri="{BB962C8B-B14F-4D97-AF65-F5344CB8AC3E}">
        <p14:creationId xmlns:p14="http://schemas.microsoft.com/office/powerpoint/2010/main" val="132266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28724381-7DEA-489C-AB13-D3DBCE83D8A6}" type="datetimeFigureOut">
              <a:rPr lang="en-BE" smtClean="0"/>
              <a:t>24/09/2025</a:t>
            </a:fld>
            <a:endParaRPr lang="en-BE"/>
          </a:p>
        </p:txBody>
      </p:sp>
      <p:sp>
        <p:nvSpPr>
          <p:cNvPr id="5" name="Footer Placeholder 4"/>
          <p:cNvSpPr>
            <a:spLocks noGrp="1"/>
          </p:cNvSpPr>
          <p:nvPr>
            <p:ph type="ftr" sz="quarter" idx="11"/>
          </p:nvPr>
        </p:nvSpPr>
        <p:spPr>
          <a:xfrm>
            <a:off x="1876424" y="5410201"/>
            <a:ext cx="5124886" cy="365125"/>
          </a:xfrm>
        </p:spPr>
        <p:txBody>
          <a:bodyPr/>
          <a:lstStyle/>
          <a:p>
            <a:endParaRPr lang="en-BE"/>
          </a:p>
        </p:txBody>
      </p:sp>
      <p:sp>
        <p:nvSpPr>
          <p:cNvPr id="6" name="Slide Number Placeholder 5"/>
          <p:cNvSpPr>
            <a:spLocks noGrp="1"/>
          </p:cNvSpPr>
          <p:nvPr>
            <p:ph type="sldNum" sz="quarter" idx="12"/>
          </p:nvPr>
        </p:nvSpPr>
        <p:spPr>
          <a:xfrm>
            <a:off x="9896911" y="5410199"/>
            <a:ext cx="771089" cy="365125"/>
          </a:xfrm>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766958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24381-7DEA-489C-AB13-D3DBCE83D8A6}" type="datetimeFigureOut">
              <a:rPr lang="en-BE" smtClean="0"/>
              <a:t>24/09/2025</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1142645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724381-7DEA-489C-AB13-D3DBCE83D8A6}" type="datetimeFigureOut">
              <a:rPr lang="en-BE" smtClean="0"/>
              <a:t>24/09/2025</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2645604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724381-7DEA-489C-AB13-D3DBCE83D8A6}" type="datetimeFigureOut">
              <a:rPr lang="en-BE" smtClean="0"/>
              <a:t>24/09/2025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2775538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724381-7DEA-489C-AB13-D3DBCE83D8A6}" type="datetimeFigureOut">
              <a:rPr lang="en-BE" smtClean="0"/>
              <a:t>24/09/2025</a:t>
            </a:fld>
            <a:endParaRPr lang="en-BE"/>
          </a:p>
        </p:txBody>
      </p:sp>
      <p:sp>
        <p:nvSpPr>
          <p:cNvPr id="8" name="Footer Placeholder 7"/>
          <p:cNvSpPr>
            <a:spLocks noGrp="1"/>
          </p:cNvSpPr>
          <p:nvPr>
            <p:ph type="ftr" sz="quarter" idx="11"/>
          </p:nvPr>
        </p:nvSpPr>
        <p:spPr/>
        <p:txBody>
          <a:bodyPr/>
          <a:lstStyle/>
          <a:p>
            <a:endParaRPr lang="en-BE"/>
          </a:p>
        </p:txBody>
      </p:sp>
      <p:sp>
        <p:nvSpPr>
          <p:cNvPr id="9" name="Slide Number Placeholder 8"/>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165100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724381-7DEA-489C-AB13-D3DBCE83D8A6}" type="datetimeFigureOut">
              <a:rPr lang="en-BE" smtClean="0"/>
              <a:t>24/09/2025</a:t>
            </a:fld>
            <a:endParaRPr lang="en-BE"/>
          </a:p>
        </p:txBody>
      </p:sp>
      <p:sp>
        <p:nvSpPr>
          <p:cNvPr id="4" name="Footer Placeholder 3"/>
          <p:cNvSpPr>
            <a:spLocks noGrp="1"/>
          </p:cNvSpPr>
          <p:nvPr>
            <p:ph type="ftr" sz="quarter" idx="11"/>
          </p:nvPr>
        </p:nvSpPr>
        <p:spPr/>
        <p:txBody>
          <a:bodyPr/>
          <a:lstStyle/>
          <a:p>
            <a:endParaRPr lang="en-BE"/>
          </a:p>
        </p:txBody>
      </p:sp>
      <p:sp>
        <p:nvSpPr>
          <p:cNvPr id="5" name="Slide Number Placeholder 4"/>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553689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724381-7DEA-489C-AB13-D3DBCE83D8A6}" type="datetimeFigureOut">
              <a:rPr lang="en-BE" smtClean="0"/>
              <a:t>24/09/2025</a:t>
            </a:fld>
            <a:endParaRPr lang="en-BE"/>
          </a:p>
        </p:txBody>
      </p:sp>
      <p:sp>
        <p:nvSpPr>
          <p:cNvPr id="3" name="Footer Placeholder 2"/>
          <p:cNvSpPr>
            <a:spLocks noGrp="1"/>
          </p:cNvSpPr>
          <p:nvPr>
            <p:ph type="ftr" sz="quarter" idx="11"/>
          </p:nvPr>
        </p:nvSpPr>
        <p:spPr/>
        <p:txBody>
          <a:bodyPr/>
          <a:lstStyle/>
          <a:p>
            <a:endParaRPr lang="en-BE"/>
          </a:p>
        </p:txBody>
      </p:sp>
      <p:sp>
        <p:nvSpPr>
          <p:cNvPr id="4" name="Slide Number Placeholder 3"/>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73923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24/09/2025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2188566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24/09/2025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979992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24/09/2025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038434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24/09/2025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413823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24/09/2025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69225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724381-7DEA-489C-AB13-D3DBCE83D8A6}" type="datetimeFigureOut">
              <a:rPr lang="en-BE" smtClean="0"/>
              <a:t>24/09/2025</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1732152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724381-7DEA-489C-AB13-D3DBCE83D8A6}" type="datetimeFigureOut">
              <a:rPr lang="en-BE" smtClean="0"/>
              <a:t>24/09/2025</a:t>
            </a:fld>
            <a:endParaRPr lang="en-BE"/>
          </a:p>
        </p:txBody>
      </p:sp>
      <p:sp>
        <p:nvSpPr>
          <p:cNvPr id="4" name="Footer Placeholder 3"/>
          <p:cNvSpPr>
            <a:spLocks noGrp="1"/>
          </p:cNvSpPr>
          <p:nvPr>
            <p:ph type="ftr" sz="quarter" idx="11"/>
          </p:nvPr>
        </p:nvSpPr>
        <p:spPr/>
        <p:txBody>
          <a:bodyPr/>
          <a:lstStyle/>
          <a:p>
            <a:endParaRPr lang="en-BE"/>
          </a:p>
        </p:txBody>
      </p:sp>
      <p:sp>
        <p:nvSpPr>
          <p:cNvPr id="5" name="Slide Number Placeholder 4"/>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3543522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724381-7DEA-489C-AB13-D3DBCE83D8A6}" type="datetimeFigureOut">
              <a:rPr lang="en-BE" smtClean="0"/>
              <a:t>24/09/2025</a:t>
            </a:fld>
            <a:endParaRPr lang="en-BE"/>
          </a:p>
        </p:txBody>
      </p:sp>
      <p:sp>
        <p:nvSpPr>
          <p:cNvPr id="4" name="Footer Placeholder 3"/>
          <p:cNvSpPr>
            <a:spLocks noGrp="1"/>
          </p:cNvSpPr>
          <p:nvPr>
            <p:ph type="ftr" sz="quarter" idx="11"/>
          </p:nvPr>
        </p:nvSpPr>
        <p:spPr/>
        <p:txBody>
          <a:bodyPr/>
          <a:lstStyle/>
          <a:p>
            <a:endParaRPr lang="en-BE"/>
          </a:p>
        </p:txBody>
      </p:sp>
      <p:sp>
        <p:nvSpPr>
          <p:cNvPr id="5" name="Slide Number Placeholder 4"/>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932792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24381-7DEA-489C-AB13-D3DBCE83D8A6}" type="datetimeFigureOut">
              <a:rPr lang="en-BE" smtClean="0"/>
              <a:t>24/09/2025</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757213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724381-7DEA-489C-AB13-D3DBCE83D8A6}" type="datetimeFigureOut">
              <a:rPr lang="en-BE" smtClean="0"/>
              <a:t>24/09/2025</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A7037926-3186-4D72-B934-43D09D60E28A}" type="slidenum">
              <a:rPr lang="en-BE" smtClean="0"/>
              <a:t>‹#›</a:t>
            </a:fld>
            <a:endParaRPr lang="en-BE"/>
          </a:p>
        </p:txBody>
      </p:sp>
    </p:spTree>
    <p:extLst>
      <p:ext uri="{BB962C8B-B14F-4D97-AF65-F5344CB8AC3E}">
        <p14:creationId xmlns:p14="http://schemas.microsoft.com/office/powerpoint/2010/main" val="4141767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tr-TR"/>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tr-TR"/>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8724381-7DEA-489C-AB13-D3DBCE83D8A6}" type="datetimeFigureOut">
              <a:rPr lang="en-BE" smtClean="0"/>
              <a:t>24/09/2025</a:t>
            </a:fld>
            <a:endParaRPr lang="en-BE"/>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BE"/>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7037926-3186-4D72-B934-43D09D60E28A}" type="slidenum">
              <a:rPr lang="en-BE" smtClean="0"/>
              <a:t>‹#›</a:t>
            </a:fld>
            <a:endParaRPr lang="en-BE"/>
          </a:p>
        </p:txBody>
      </p:sp>
    </p:spTree>
    <p:extLst>
      <p:ext uri="{BB962C8B-B14F-4D97-AF65-F5344CB8AC3E}">
        <p14:creationId xmlns:p14="http://schemas.microsoft.com/office/powerpoint/2010/main" val="29165346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pirireis.edu.tr/" TargetMode="External"/><Relationship Id="rId4" Type="http://schemas.openxmlformats.org/officeDocument/2006/relationships/hyperlink" Target="mailto:hbiyikci@pirireis.edu.tr"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pirireis.edu.tr/" TargetMode="External"/><Relationship Id="rId2" Type="http://schemas.openxmlformats.org/officeDocument/2006/relationships/hyperlink" Target="mailto:hbiyikci@pirireis.edu.tr"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03752E5-4CA4-E7A2-F71B-C240321D59FE}"/>
              </a:ext>
            </a:extLst>
          </p:cNvPr>
          <p:cNvSpPr txBox="1"/>
          <p:nvPr/>
        </p:nvSpPr>
        <p:spPr>
          <a:xfrm>
            <a:off x="1610074" y="1469360"/>
            <a:ext cx="1724511" cy="369332"/>
          </a:xfrm>
          <a:prstGeom prst="rect">
            <a:avLst/>
          </a:prstGeom>
          <a:noFill/>
        </p:spPr>
        <p:txBody>
          <a:bodyPr wrap="none" rtlCol="0">
            <a:spAutoFit/>
          </a:bodyPr>
          <a:lstStyle/>
          <a:p>
            <a:r>
              <a:rPr lang="en-US" dirty="0">
                <a:latin typeface="Cambria" panose="02040503050406030204" pitchFamily="18" charset="0"/>
                <a:ea typeface="Cambria" panose="02040503050406030204" pitchFamily="18" charset="0"/>
                <a:cs typeface="Times New Roman" panose="02020603050405020304" pitchFamily="18" charset="0"/>
              </a:rPr>
              <a:t>Company</a:t>
            </a:r>
            <a:r>
              <a:rPr lang="en-US" dirty="0"/>
              <a:t> </a:t>
            </a:r>
            <a:r>
              <a:rPr lang="en-US" dirty="0">
                <a:latin typeface="Cambria" panose="02040503050406030204" pitchFamily="18" charset="0"/>
                <a:ea typeface="Cambria" panose="02040503050406030204" pitchFamily="18" charset="0"/>
                <a:cs typeface="Times New Roman" panose="02020603050405020304" pitchFamily="18" charset="0"/>
              </a:rPr>
              <a:t>Logo</a:t>
            </a:r>
            <a:r>
              <a:rPr lang="en-US" dirty="0"/>
              <a:t> </a:t>
            </a:r>
            <a:endParaRPr lang="en-BE" dirty="0"/>
          </a:p>
        </p:txBody>
      </p:sp>
      <p:sp>
        <p:nvSpPr>
          <p:cNvPr id="8" name="TextBox 7">
            <a:extLst>
              <a:ext uri="{FF2B5EF4-FFF2-40B4-BE49-F238E27FC236}">
                <a16:creationId xmlns:a16="http://schemas.microsoft.com/office/drawing/2014/main" id="{3C7AE0CE-3FF6-4B73-5F6B-7CFCA74F0923}"/>
              </a:ext>
            </a:extLst>
          </p:cNvPr>
          <p:cNvSpPr txBox="1"/>
          <p:nvPr/>
        </p:nvSpPr>
        <p:spPr>
          <a:xfrm>
            <a:off x="5748033" y="1169781"/>
            <a:ext cx="5777028" cy="2585323"/>
          </a:xfrm>
          <a:prstGeom prst="rect">
            <a:avLst/>
          </a:prstGeom>
          <a:noFill/>
        </p:spPr>
        <p:txBody>
          <a:bodyPr wrap="square" rtlCol="0">
            <a:spAutoFit/>
          </a:bodyPr>
          <a:lstStyle/>
          <a:p>
            <a:pPr algn="just"/>
            <a:r>
              <a:rPr lang="en-US" dirty="0"/>
              <a:t>This project develops an AI-enabled model for sustainable biofuel production from biomass and plant waste, aligning with zero-waste principles. The platform will digitally classify biomass, match feedstocks with optimal technologies, and apply digital twin models for forecasting and optimization. By enhancing energy efficiency, minimizing environmental impact, and valorizing byproducts like biogas and biochar, the project provides a national roadmap to maximize biofuel production and support circular economy practices.</a:t>
            </a:r>
            <a:endParaRPr lang="en-BE" dirty="0"/>
          </a:p>
        </p:txBody>
      </p:sp>
      <p:pic>
        <p:nvPicPr>
          <p:cNvPr id="11" name="Picture 10" descr="A green leaf with a lightning bolt&#10;&#10;AI-generated content may be incorrect.">
            <a:extLst>
              <a:ext uri="{FF2B5EF4-FFF2-40B4-BE49-F238E27FC236}">
                <a16:creationId xmlns:a16="http://schemas.microsoft.com/office/drawing/2014/main" id="{9BBE00E7-43C0-3A39-5C5E-381D19B563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3884" y="-16868"/>
            <a:ext cx="1631834" cy="1239995"/>
          </a:xfrm>
          <a:prstGeom prst="rect">
            <a:avLst/>
          </a:prstGeom>
        </p:spPr>
      </p:pic>
      <p:sp>
        <p:nvSpPr>
          <p:cNvPr id="14" name="TextBox 13">
            <a:extLst>
              <a:ext uri="{FF2B5EF4-FFF2-40B4-BE49-F238E27FC236}">
                <a16:creationId xmlns:a16="http://schemas.microsoft.com/office/drawing/2014/main" id="{EBFEA3F3-041D-002D-6526-9AD20577D0B6}"/>
              </a:ext>
            </a:extLst>
          </p:cNvPr>
          <p:cNvSpPr txBox="1"/>
          <p:nvPr/>
        </p:nvSpPr>
        <p:spPr>
          <a:xfrm>
            <a:off x="3998775" y="364817"/>
            <a:ext cx="5777028"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Sustainable Biofuel Production for the Maritime Industry</a:t>
            </a:r>
          </a:p>
        </p:txBody>
      </p:sp>
      <p:pic>
        <p:nvPicPr>
          <p:cNvPr id="1026" name="Picture 2" descr="Kurumsal Materyaller">
            <a:extLst>
              <a:ext uri="{FF2B5EF4-FFF2-40B4-BE49-F238E27FC236}">
                <a16:creationId xmlns:a16="http://schemas.microsoft.com/office/drawing/2014/main" id="{E080AA1D-5CA4-7F7A-4D8B-5C0FBCA486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611" y="734149"/>
            <a:ext cx="2129435" cy="2133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8">
            <a:extLst>
              <a:ext uri="{FF2B5EF4-FFF2-40B4-BE49-F238E27FC236}">
                <a16:creationId xmlns:a16="http://schemas.microsoft.com/office/drawing/2014/main" id="{A3C680ED-4AE3-D1AE-74C4-FE40B79E3D89}"/>
              </a:ext>
            </a:extLst>
          </p:cNvPr>
          <p:cNvSpPr txBox="1"/>
          <p:nvPr/>
        </p:nvSpPr>
        <p:spPr>
          <a:xfrm>
            <a:off x="2123746" y="3799160"/>
            <a:ext cx="4080892" cy="230832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latin typeface="Cambria" panose="02040503050406030204" pitchFamily="18" charset="0"/>
                <a:ea typeface="Cambria" panose="02040503050406030204" pitchFamily="18" charset="0"/>
                <a:cs typeface="Times New Roman" panose="02020603050405020304" pitchFamily="18" charset="0"/>
              </a:rPr>
              <a:t>Contacts</a:t>
            </a:r>
            <a:r>
              <a:rPr lang="tr-TR" b="1" dirty="0">
                <a:latin typeface="Cambria" panose="02040503050406030204" pitchFamily="18" charset="0"/>
                <a:ea typeface="Cambria" panose="02040503050406030204" pitchFamily="18" charset="0"/>
                <a:cs typeface="Times New Roman" panose="02020603050405020304" pitchFamily="18" charset="0"/>
              </a:rPr>
              <a:t>: Hüseyin BIYIKCI</a:t>
            </a:r>
            <a:r>
              <a:rPr lang="tr-TR" b="1" i="1" dirty="0">
                <a:latin typeface="Cambria" panose="02040503050406030204" pitchFamily="18" charset="0"/>
                <a:ea typeface="Cambria" panose="02040503050406030204" pitchFamily="18" charset="0"/>
                <a:cs typeface="Times New Roman" panose="02020603050405020304" pitchFamily="18" charset="0"/>
              </a:rPr>
              <a:t>                   (Project </a:t>
            </a:r>
            <a:r>
              <a:rPr lang="tr-TR" b="1" i="1" dirty="0" err="1">
                <a:latin typeface="Cambria" panose="02040503050406030204" pitchFamily="18" charset="0"/>
                <a:ea typeface="Cambria" panose="02040503050406030204" pitchFamily="18" charset="0"/>
                <a:cs typeface="Times New Roman" panose="02020603050405020304" pitchFamily="18" charset="0"/>
              </a:rPr>
              <a:t>Coordinator</a:t>
            </a:r>
            <a:r>
              <a:rPr lang="tr-TR" b="1" i="1" dirty="0">
                <a:latin typeface="Cambria" panose="02040503050406030204" pitchFamily="18" charset="0"/>
                <a:ea typeface="Cambria" panose="02040503050406030204" pitchFamily="18" charset="0"/>
                <a:cs typeface="Times New Roman" panose="02020603050405020304" pitchFamily="18" charset="0"/>
              </a:rPr>
              <a:t>) </a:t>
            </a:r>
            <a:endParaRPr lang="en-US" b="1" i="1" dirty="0">
              <a:latin typeface="Cambria" panose="02040503050406030204" pitchFamily="18" charset="0"/>
              <a:ea typeface="Cambria" panose="02040503050406030204" pitchFamily="18" charset="0"/>
              <a:cs typeface="Times New Roman" panose="02020603050405020304" pitchFamily="18" charset="0"/>
            </a:endParaRPr>
          </a:p>
          <a:p>
            <a:r>
              <a:rPr lang="en-US" b="1" dirty="0">
                <a:latin typeface="Cambria" panose="02040503050406030204" pitchFamily="18" charset="0"/>
                <a:ea typeface="Cambria" panose="02040503050406030204" pitchFamily="18" charset="0"/>
                <a:cs typeface="Times New Roman" panose="02020603050405020304" pitchFamily="18" charset="0"/>
              </a:rPr>
              <a:t>Email</a:t>
            </a:r>
            <a:r>
              <a:rPr lang="tr-TR" b="1" dirty="0">
                <a:latin typeface="Cambria" panose="02040503050406030204" pitchFamily="18" charset="0"/>
                <a:ea typeface="Cambria" panose="02040503050406030204" pitchFamily="18" charset="0"/>
                <a:cs typeface="Times New Roman" panose="02020603050405020304" pitchFamily="18" charset="0"/>
              </a:rPr>
              <a:t>: </a:t>
            </a:r>
            <a:r>
              <a:rPr lang="tr-TR" b="1" dirty="0">
                <a:latin typeface="Cambria" panose="02040503050406030204" pitchFamily="18" charset="0"/>
                <a:ea typeface="Cambria" panose="02040503050406030204" pitchFamily="18" charset="0"/>
                <a:cs typeface="Times New Roman" panose="02020603050405020304" pitchFamily="18" charset="0"/>
                <a:hlinkClick r:id="rId4"/>
              </a:rPr>
              <a:t>hbiyikci@pirireis.edu.tr</a:t>
            </a:r>
            <a:r>
              <a:rPr lang="tr-TR" b="1" dirty="0">
                <a:latin typeface="Cambria" panose="02040503050406030204" pitchFamily="18" charset="0"/>
                <a:ea typeface="Cambria" panose="02040503050406030204" pitchFamily="18" charset="0"/>
                <a:cs typeface="Times New Roman" panose="02020603050405020304" pitchFamily="18" charset="0"/>
              </a:rPr>
              <a:t> </a:t>
            </a:r>
            <a:endParaRPr lang="en-US" b="1" dirty="0">
              <a:latin typeface="Cambria" panose="02040503050406030204" pitchFamily="18" charset="0"/>
              <a:ea typeface="Cambria" panose="02040503050406030204" pitchFamily="18" charset="0"/>
              <a:cs typeface="Times New Roman" panose="02020603050405020304" pitchFamily="18" charset="0"/>
            </a:endParaRPr>
          </a:p>
          <a:p>
            <a:r>
              <a:rPr lang="en-US" b="1" dirty="0">
                <a:latin typeface="Cambria" panose="02040503050406030204" pitchFamily="18" charset="0"/>
                <a:ea typeface="Cambria" panose="02040503050406030204" pitchFamily="18" charset="0"/>
                <a:cs typeface="Times New Roman" panose="02020603050405020304" pitchFamily="18" charset="0"/>
              </a:rPr>
              <a:t>Phone</a:t>
            </a:r>
            <a:r>
              <a:rPr lang="tr-TR" b="1" dirty="0">
                <a:latin typeface="Cambria" panose="02040503050406030204" pitchFamily="18" charset="0"/>
                <a:ea typeface="Cambria" panose="02040503050406030204" pitchFamily="18" charset="0"/>
                <a:cs typeface="Times New Roman" panose="02020603050405020304" pitchFamily="18" charset="0"/>
              </a:rPr>
              <a:t>: (0216) 581 00 50 - 1648</a:t>
            </a:r>
            <a:endParaRPr lang="en-US" b="1" dirty="0">
              <a:latin typeface="Cambria" panose="02040503050406030204" pitchFamily="18" charset="0"/>
              <a:ea typeface="Cambria" panose="02040503050406030204" pitchFamily="18" charset="0"/>
              <a:cs typeface="Times New Roman" panose="02020603050405020304" pitchFamily="18" charset="0"/>
            </a:endParaRPr>
          </a:p>
          <a:p>
            <a:r>
              <a:rPr lang="en-US" b="1" dirty="0">
                <a:latin typeface="Cambria" panose="02040503050406030204" pitchFamily="18" charset="0"/>
                <a:ea typeface="Cambria" panose="02040503050406030204" pitchFamily="18" charset="0"/>
                <a:cs typeface="Times New Roman" panose="02020603050405020304" pitchFamily="18" charset="0"/>
              </a:rPr>
              <a:t>QR code</a:t>
            </a:r>
            <a:r>
              <a:rPr lang="tr-TR" b="1" dirty="0">
                <a:latin typeface="Cambria" panose="02040503050406030204" pitchFamily="18" charset="0"/>
                <a:ea typeface="Cambria" panose="02040503050406030204" pitchFamily="18" charset="0"/>
                <a:cs typeface="Times New Roman" panose="02020603050405020304" pitchFamily="18" charset="0"/>
              </a:rPr>
              <a:t>: </a:t>
            </a:r>
          </a:p>
          <a:p>
            <a:endParaRPr lang="en-US" b="1" dirty="0">
              <a:latin typeface="Cambria" panose="02040503050406030204" pitchFamily="18" charset="0"/>
              <a:ea typeface="Cambria" panose="02040503050406030204" pitchFamily="18" charset="0"/>
              <a:cs typeface="Times New Roman" panose="02020603050405020304" pitchFamily="18" charset="0"/>
            </a:endParaRPr>
          </a:p>
          <a:p>
            <a:endParaRPr lang="tr-TR" b="1" dirty="0">
              <a:latin typeface="Cambria" panose="02040503050406030204" pitchFamily="18" charset="0"/>
              <a:ea typeface="Cambria" panose="02040503050406030204" pitchFamily="18" charset="0"/>
              <a:cs typeface="Times New Roman" panose="02020603050405020304" pitchFamily="18" charset="0"/>
            </a:endParaRPr>
          </a:p>
          <a:p>
            <a:r>
              <a:rPr lang="en-US" b="1" dirty="0">
                <a:latin typeface="Cambria" panose="02040503050406030204" pitchFamily="18" charset="0"/>
                <a:ea typeface="Cambria" panose="02040503050406030204" pitchFamily="18" charset="0"/>
                <a:cs typeface="Times New Roman" panose="02020603050405020304" pitchFamily="18" charset="0"/>
              </a:rPr>
              <a:t>Website</a:t>
            </a:r>
            <a:r>
              <a:rPr lang="tr-TR" b="1" dirty="0">
                <a:latin typeface="Cambria" panose="02040503050406030204" pitchFamily="18" charset="0"/>
                <a:ea typeface="Cambria" panose="02040503050406030204" pitchFamily="18" charset="0"/>
                <a:cs typeface="Times New Roman" panose="02020603050405020304" pitchFamily="18" charset="0"/>
              </a:rPr>
              <a:t>: </a:t>
            </a:r>
            <a:r>
              <a:rPr lang="tr-TR" b="1" dirty="0">
                <a:latin typeface="Cambria" panose="02040503050406030204" pitchFamily="18" charset="0"/>
                <a:ea typeface="Cambria" panose="02040503050406030204" pitchFamily="18" charset="0"/>
                <a:cs typeface="Times New Roman" panose="02020603050405020304" pitchFamily="18" charset="0"/>
                <a:hlinkClick r:id="rId5"/>
              </a:rPr>
              <a:t>https://pirireis.edu.tr/</a:t>
            </a:r>
            <a:r>
              <a:rPr lang="tr-TR" b="1" dirty="0">
                <a:latin typeface="Cambria" panose="02040503050406030204" pitchFamily="18" charset="0"/>
                <a:ea typeface="Cambria" panose="02040503050406030204" pitchFamily="18" charset="0"/>
                <a:cs typeface="Times New Roman" panose="02020603050405020304" pitchFamily="18" charset="0"/>
              </a:rPr>
              <a:t> </a:t>
            </a:r>
            <a:endParaRPr lang="en-BE" b="1" dirty="0">
              <a:latin typeface="Cambria" panose="02040503050406030204" pitchFamily="18" charset="0"/>
              <a:ea typeface="Cambria" panose="02040503050406030204" pitchFamily="18" charset="0"/>
              <a:cs typeface="Times New Roman" panose="02020603050405020304" pitchFamily="18" charset="0"/>
            </a:endParaRPr>
          </a:p>
        </p:txBody>
      </p:sp>
      <p:pic>
        <p:nvPicPr>
          <p:cNvPr id="4" name="Resim 3" descr="kalıp, desen, düzen, kare, simetri, bakışım, dikdörtgen içeren bir resim&#10;&#10;Yapay zeka tarafından oluşturulmuş içerik yanlış olabilir.">
            <a:extLst>
              <a:ext uri="{FF2B5EF4-FFF2-40B4-BE49-F238E27FC236}">
                <a16:creationId xmlns:a16="http://schemas.microsoft.com/office/drawing/2014/main" id="{948572DD-B350-08E6-410C-C6DA61D178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4585" y="5018706"/>
            <a:ext cx="692532" cy="708924"/>
          </a:xfrm>
          <a:prstGeom prst="rect">
            <a:avLst/>
          </a:prstGeom>
        </p:spPr>
      </p:pic>
    </p:spTree>
    <p:extLst>
      <p:ext uri="{BB962C8B-B14F-4D97-AF65-F5344CB8AC3E}">
        <p14:creationId xmlns:p14="http://schemas.microsoft.com/office/powerpoint/2010/main" val="444634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03752E5-4CA4-E7A2-F71B-C240321D59FE}"/>
              </a:ext>
            </a:extLst>
          </p:cNvPr>
          <p:cNvSpPr txBox="1"/>
          <p:nvPr/>
        </p:nvSpPr>
        <p:spPr>
          <a:xfrm>
            <a:off x="1610074" y="1469360"/>
            <a:ext cx="172451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Company</a:t>
            </a: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Logo</a:t>
            </a: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 </a:t>
            </a:r>
            <a:endParaRPr kumimoji="0" lang="en-BE"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TextBox 7">
            <a:extLst>
              <a:ext uri="{FF2B5EF4-FFF2-40B4-BE49-F238E27FC236}">
                <a16:creationId xmlns:a16="http://schemas.microsoft.com/office/drawing/2014/main" id="{3C7AE0CE-3FF6-4B73-5F6B-7CFCA74F0923}"/>
              </a:ext>
            </a:extLst>
          </p:cNvPr>
          <p:cNvSpPr txBox="1"/>
          <p:nvPr/>
        </p:nvSpPr>
        <p:spPr>
          <a:xfrm>
            <a:off x="5160475" y="1169781"/>
            <a:ext cx="6509442"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err="1">
                <a:ln>
                  <a:noFill/>
                </a:ln>
                <a:solidFill>
                  <a:prstClr val="white"/>
                </a:solidFill>
                <a:effectLst/>
                <a:uLnTx/>
                <a:uFillTx/>
                <a:latin typeface="Tw Cen MT" panose="020B0602020104020603"/>
                <a:ea typeface="+mn-ea"/>
                <a:cs typeface="+mn-cs"/>
              </a:rPr>
              <a:t>BioLoop</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develops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an AI-</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driven</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circular</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biomass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ecosystem</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based</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on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zero-waste</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principles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Regional</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biomass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resources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are</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digitally</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classified</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while</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digital</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twin</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models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enable</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real</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-time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monitoring</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and</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optimization</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of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conversion</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processes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AI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algorithms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identify</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optimal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conditions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for</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each</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biomass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type</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increasing</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efficiency</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and</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minimizing</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emissions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By-products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such</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as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biogas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and</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biochar</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are</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reused</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through</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industrial</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symbiosis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fostering</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circular</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economy</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models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and</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sustainable</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traceable</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biomass</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tr-TR" sz="1800" b="0" i="0" u="none" strike="noStrike" kern="1200" cap="none" spc="0" normalizeH="0" baseline="0" noProof="0" dirty="0" err="1">
                <a:ln>
                  <a:noFill/>
                </a:ln>
                <a:solidFill>
                  <a:prstClr val="white"/>
                </a:solidFill>
                <a:effectLst/>
                <a:uLnTx/>
                <a:uFillTx/>
                <a:latin typeface="Tw Cen MT" panose="020B0602020104020603"/>
                <a:ea typeface="+mn-ea"/>
                <a:cs typeface="+mn-cs"/>
              </a:rPr>
              <a:t>valorization</a:t>
            </a:r>
            <a:r>
              <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rPr>
              <a:t>.</a:t>
            </a:r>
            <a:endParaRPr kumimoji="0" lang="en-BE"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TextBox 8">
            <a:extLst>
              <a:ext uri="{FF2B5EF4-FFF2-40B4-BE49-F238E27FC236}">
                <a16:creationId xmlns:a16="http://schemas.microsoft.com/office/drawing/2014/main" id="{A3C680ED-4AE3-D1AE-74C4-FE40B79E3D89}"/>
              </a:ext>
            </a:extLst>
          </p:cNvPr>
          <p:cNvSpPr txBox="1"/>
          <p:nvPr/>
        </p:nvSpPr>
        <p:spPr>
          <a:xfrm>
            <a:off x="2301801" y="3799160"/>
            <a:ext cx="4080892"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Contacts</a:t>
            </a:r>
            <a:r>
              <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Hüseyin BIYIKCI</a:t>
            </a:r>
            <a:r>
              <a:rPr kumimoji="0" lang="tr-TR" sz="1800" b="1"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(Project </a:t>
            </a:r>
            <a:r>
              <a:rPr kumimoji="0" lang="tr-TR" sz="1800" b="1" i="1"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Coordinator</a:t>
            </a:r>
            <a:r>
              <a:rPr kumimoji="0" lang="tr-TR" sz="1800" b="1"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a:t>
            </a:r>
            <a:endParaRPr kumimoji="0" lang="en-US" sz="1800" b="1"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Email</a:t>
            </a:r>
            <a:r>
              <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hbiyikci@pirireis.edu.tr</a:t>
            </a:r>
            <a:r>
              <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Phone</a:t>
            </a:r>
            <a:r>
              <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(0216) 581 00 50 - 1648</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QR code</a:t>
            </a:r>
            <a:r>
              <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Website</a:t>
            </a:r>
            <a:r>
              <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hlinkClick r:id="rId3"/>
              </a:rPr>
              <a:t>https://pirireis.edu.tr/</a:t>
            </a:r>
            <a:r>
              <a:rPr kumimoji="0" lang="tr-TR"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a:t>
            </a:r>
            <a:endParaRPr kumimoji="0" lang="en-BE"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11" name="Picture 10" descr="A green leaf with a lightning bolt&#10;&#10;AI-generated content may be incorrect.">
            <a:extLst>
              <a:ext uri="{FF2B5EF4-FFF2-40B4-BE49-F238E27FC236}">
                <a16:creationId xmlns:a16="http://schemas.microsoft.com/office/drawing/2014/main" id="{9BBE00E7-43C0-3A39-5C5E-381D19B563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3884" y="-16868"/>
            <a:ext cx="1631834" cy="1239995"/>
          </a:xfrm>
          <a:prstGeom prst="rect">
            <a:avLst/>
          </a:prstGeom>
        </p:spPr>
      </p:pic>
      <p:sp>
        <p:nvSpPr>
          <p:cNvPr id="14" name="TextBox 13">
            <a:extLst>
              <a:ext uri="{FF2B5EF4-FFF2-40B4-BE49-F238E27FC236}">
                <a16:creationId xmlns:a16="http://schemas.microsoft.com/office/drawing/2014/main" id="{EBFEA3F3-041D-002D-6526-9AD20577D0B6}"/>
              </a:ext>
            </a:extLst>
          </p:cNvPr>
          <p:cNvSpPr txBox="1"/>
          <p:nvPr/>
        </p:nvSpPr>
        <p:spPr>
          <a:xfrm>
            <a:off x="4759425" y="253291"/>
            <a:ext cx="501729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Zero Waste and Circular Production Model with AI-Supported Biomass Ecosystem (</a:t>
            </a:r>
            <a:r>
              <a:rPr kumimoji="0" lang="en-US" sz="1800" b="0"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BioLoop</a:t>
            </a: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endParaRPr kumimoji="0" lang="en-BE"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1030" name="Picture 6" descr="Kurumsal Materyaller">
            <a:extLst>
              <a:ext uri="{FF2B5EF4-FFF2-40B4-BE49-F238E27FC236}">
                <a16:creationId xmlns:a16="http://schemas.microsoft.com/office/drawing/2014/main" id="{FB080C33-3101-CE42-851B-5E43694DF4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6485" y="878186"/>
            <a:ext cx="1834251" cy="1838080"/>
          </a:xfrm>
          <a:prstGeom prst="rect">
            <a:avLst/>
          </a:prstGeom>
          <a:noFill/>
          <a:extLst>
            <a:ext uri="{909E8E84-426E-40DD-AFC4-6F175D3DCCD1}">
              <a14:hiddenFill xmlns:a14="http://schemas.microsoft.com/office/drawing/2010/main">
                <a:solidFill>
                  <a:srgbClr val="FFFFFF"/>
                </a:solidFill>
              </a14:hiddenFill>
            </a:ext>
          </a:extLst>
        </p:spPr>
      </p:pic>
      <p:pic>
        <p:nvPicPr>
          <p:cNvPr id="5" name="Resim 4" descr="kalıp, desen, düzen, kare, simetri, bakışım, dikdörtgen içeren bir resim&#10;&#10;Yapay zeka tarafından oluşturulmuş içerik yanlış olabilir.">
            <a:extLst>
              <a:ext uri="{FF2B5EF4-FFF2-40B4-BE49-F238E27FC236}">
                <a16:creationId xmlns:a16="http://schemas.microsoft.com/office/drawing/2014/main" id="{19393492-5388-EB80-6E6B-46639B2A0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4585" y="5018706"/>
            <a:ext cx="692532" cy="708924"/>
          </a:xfrm>
          <a:prstGeom prst="rect">
            <a:avLst/>
          </a:prstGeom>
        </p:spPr>
      </p:pic>
    </p:spTree>
    <p:extLst>
      <p:ext uri="{BB962C8B-B14F-4D97-AF65-F5344CB8AC3E}">
        <p14:creationId xmlns:p14="http://schemas.microsoft.com/office/powerpoint/2010/main" val="866089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TM04033919[[fn=Circuit]]</Template>
  <TotalTime>39</TotalTime>
  <Words>252</Words>
  <Application>Microsoft Office PowerPoint</Application>
  <PresentationFormat>Widescreen</PresentationFormat>
  <Paragraphs>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Cambria</vt:lpstr>
      <vt:lpstr>Tw Cen MT</vt:lpstr>
      <vt:lpstr>Circuit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Niccolò Cividini</dc:creator>
  <cp:lastModifiedBy>Niccolò Cividini</cp:lastModifiedBy>
  <cp:revision>4</cp:revision>
  <dcterms:created xsi:type="dcterms:W3CDTF">2025-09-19T09:05:10Z</dcterms:created>
  <dcterms:modified xsi:type="dcterms:W3CDTF">2025-09-24T16:23:39Z</dcterms:modified>
</cp:coreProperties>
</file>