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8" r:id="rId2"/>
    <p:sldId id="257" r:id="rId3"/>
    <p:sldId id="263" r:id="rId4"/>
    <p:sldId id="262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F0F7F-C471-40FF-BA05-CAAD58FC14F4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0BE6B8-B286-41E4-BAE4-D25FE28111D4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32266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766958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14264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645604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775538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165100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553689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739230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18856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979992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038434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413823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9225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732152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543522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932792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757213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141767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24381-7DEA-489C-AB13-D3DBCE83D8A6}" type="datetimeFigureOut">
              <a:rPr lang="aa-ET" smtClean="0"/>
              <a:t>24/09/2025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37926-3186-4D72-B934-43D09D60E28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9165346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4EA900C-3857-29F7-CB1F-B98AD99C0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xmlns="" id="{F235E472-E2E2-B426-21B3-40B5AB78AC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884" y="-16868"/>
            <a:ext cx="1631834" cy="1239995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xmlns="" id="{750EC896-4DAF-ECD3-7160-57260D5B6F22}"/>
              </a:ext>
            </a:extLst>
          </p:cNvPr>
          <p:cNvSpPr txBox="1"/>
          <p:nvPr/>
        </p:nvSpPr>
        <p:spPr>
          <a:xfrm>
            <a:off x="2288286" y="4717185"/>
            <a:ext cx="6094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Saeed </a:t>
            </a:r>
            <a:r>
              <a:rPr lang="en-US" sz="2000" b="1" dirty="0" err="1"/>
              <a:t>Nourizadeh</a:t>
            </a:r>
            <a:r>
              <a:rPr lang="en-US" sz="2000" b="1" dirty="0"/>
              <a:t> Azar</a:t>
            </a:r>
            <a:endParaRPr lang="en-GB" sz="2000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xmlns="" id="{CC738857-6F74-E23A-D4DB-C7B0A58FAE7B}"/>
              </a:ext>
            </a:extLst>
          </p:cNvPr>
          <p:cNvSpPr txBox="1"/>
          <p:nvPr/>
        </p:nvSpPr>
        <p:spPr>
          <a:xfrm>
            <a:off x="2096262" y="2129433"/>
            <a:ext cx="51183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/>
              <a:t>VESSEL-TWIN</a:t>
            </a:r>
            <a:r>
              <a:rPr lang="en-GB" sz="3200" dirty="0"/>
              <a:t> </a:t>
            </a:r>
          </a:p>
          <a:p>
            <a:r>
              <a:rPr lang="en-GB" sz="2400" dirty="0"/>
              <a:t>Virtual Environmental Simulation for Sustainable Energy Lifecycle - Twin</a:t>
            </a:r>
            <a:r>
              <a:rPr lang="en-US" sz="3600" dirty="0"/>
              <a:t/>
            </a:r>
            <a:br>
              <a:rPr lang="en-US" sz="3600" dirty="0"/>
            </a:b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002771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1C03652-073B-484F-86DF-EDB9EB1EE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xmlns="" id="{E85132D6-A073-5D2A-FB37-21DDB2FEFB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884" y="-16868"/>
            <a:ext cx="1631834" cy="1239995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xmlns="" id="{A72055CE-B0BA-1906-ECC0-6CBAC1A301B2}"/>
              </a:ext>
            </a:extLst>
          </p:cNvPr>
          <p:cNvSpPr txBox="1"/>
          <p:nvPr/>
        </p:nvSpPr>
        <p:spPr>
          <a:xfrm>
            <a:off x="1913382" y="455414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Project Idea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xmlns="" id="{596F8193-A8B5-1A41-A30B-AA43B95266E8}"/>
              </a:ext>
            </a:extLst>
          </p:cNvPr>
          <p:cNvSpPr txBox="1"/>
          <p:nvPr/>
        </p:nvSpPr>
        <p:spPr>
          <a:xfrm>
            <a:off x="2007110" y="1223127"/>
            <a:ext cx="664540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Challenge: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Decarbonization pressures and stricter environmental regulations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High costs and risks of testing new solutions at sea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Lack of real-time data collection and analysis infrastructure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b="1" dirty="0">
                <a:solidFill>
                  <a:schemeClr val="bg1"/>
                </a:solidFill>
              </a:rPr>
              <a:t>Solution:</a:t>
            </a: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Digital twin platform for real-time simulation of vessel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Enables virtual testing of strategies to reduce costs and risks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Supports data-driven decision-making and sustainable operations 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b="1" dirty="0">
                <a:solidFill>
                  <a:schemeClr val="bg1"/>
                </a:solidFill>
              </a:rPr>
              <a:t>Result:</a:t>
            </a: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Smarter, greener, and safer maritime operations with optimized performance</a:t>
            </a:r>
            <a:endParaRPr lang="tr-TR" sz="2000" dirty="0"/>
          </a:p>
        </p:txBody>
      </p:sp>
      <p:grpSp>
        <p:nvGrpSpPr>
          <p:cNvPr id="34" name="Group 10">
            <a:extLst>
              <a:ext uri="{FF2B5EF4-FFF2-40B4-BE49-F238E27FC236}">
                <a16:creationId xmlns:a16="http://schemas.microsoft.com/office/drawing/2014/main" xmlns="" id="{1702A5F0-CDAA-A34C-9F1D-03D9C9215205}"/>
              </a:ext>
            </a:extLst>
          </p:cNvPr>
          <p:cNvGrpSpPr/>
          <p:nvPr/>
        </p:nvGrpSpPr>
        <p:grpSpPr>
          <a:xfrm>
            <a:off x="10197145" y="1372427"/>
            <a:ext cx="1275029" cy="1395683"/>
            <a:chOff x="7092983" y="1781224"/>
            <a:chExt cx="1275029" cy="1395683"/>
          </a:xfrm>
        </p:grpSpPr>
        <p:pic>
          <p:nvPicPr>
            <p:cNvPr id="35" name="Picture 7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xmlns="" id="{414795BB-C4DA-2F2A-E954-4E80DD641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07283" y="1781224"/>
              <a:ext cx="1037557" cy="1037557"/>
            </a:xfrm>
            <a:prstGeom prst="rect">
              <a:avLst/>
            </a:prstGeom>
          </p:spPr>
        </p:pic>
        <p:sp>
          <p:nvSpPr>
            <p:cNvPr id="36" name="TextBox 9">
              <a:extLst>
                <a:ext uri="{FF2B5EF4-FFF2-40B4-BE49-F238E27FC236}">
                  <a16:creationId xmlns:a16="http://schemas.microsoft.com/office/drawing/2014/main" xmlns="" id="{39F93BD3-74AC-287D-B81A-002D3EC8599E}"/>
                </a:ext>
              </a:extLst>
            </p:cNvPr>
            <p:cNvSpPr txBox="1"/>
            <p:nvPr/>
          </p:nvSpPr>
          <p:spPr>
            <a:xfrm>
              <a:off x="7092983" y="2807575"/>
              <a:ext cx="12750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chemeClr val="bg1"/>
                  </a:solidFill>
                </a:rPr>
                <a:t>Digital Twin</a:t>
              </a:r>
            </a:p>
          </p:txBody>
        </p:sp>
      </p:grpSp>
      <p:grpSp>
        <p:nvGrpSpPr>
          <p:cNvPr id="37" name="Group 25">
            <a:extLst>
              <a:ext uri="{FF2B5EF4-FFF2-40B4-BE49-F238E27FC236}">
                <a16:creationId xmlns:a16="http://schemas.microsoft.com/office/drawing/2014/main" xmlns="" id="{A6EB6680-2271-CA8B-2FFE-99563CDB43C1}"/>
              </a:ext>
            </a:extLst>
          </p:cNvPr>
          <p:cNvGrpSpPr/>
          <p:nvPr/>
        </p:nvGrpSpPr>
        <p:grpSpPr>
          <a:xfrm>
            <a:off x="9871486" y="4089891"/>
            <a:ext cx="1820090" cy="1086216"/>
            <a:chOff x="7226945" y="4271235"/>
            <a:chExt cx="1820090" cy="1086216"/>
          </a:xfrm>
        </p:grpSpPr>
        <p:pic>
          <p:nvPicPr>
            <p:cNvPr id="38" name="Picture 4" descr="Robotik uygulamanız için ROS paketleri - Pilz TR">
              <a:extLst>
                <a:ext uri="{FF2B5EF4-FFF2-40B4-BE49-F238E27FC236}">
                  <a16:creationId xmlns:a16="http://schemas.microsoft.com/office/drawing/2014/main" xmlns="" id="{4FA4A216-B277-5272-28FC-15943BDF00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6945" y="4382145"/>
              <a:ext cx="1133061" cy="572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Robotic simulation scenarios with Gazebo and ROS">
              <a:extLst>
                <a:ext uri="{FF2B5EF4-FFF2-40B4-BE49-F238E27FC236}">
                  <a16:creationId xmlns:a16="http://schemas.microsoft.com/office/drawing/2014/main" xmlns="" id="{C313A624-225A-CD20-25CC-68E78AFA723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50" r="31885"/>
            <a:stretch>
              <a:fillRect/>
            </a:stretch>
          </p:blipFill>
          <p:spPr bwMode="auto">
            <a:xfrm>
              <a:off x="8360006" y="4271235"/>
              <a:ext cx="687029" cy="7945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14">
              <a:extLst>
                <a:ext uri="{FF2B5EF4-FFF2-40B4-BE49-F238E27FC236}">
                  <a16:creationId xmlns:a16="http://schemas.microsoft.com/office/drawing/2014/main" xmlns="" id="{0CD45A51-604E-01B9-A686-56F73E0E56B3}"/>
                </a:ext>
              </a:extLst>
            </p:cNvPr>
            <p:cNvSpPr txBox="1"/>
            <p:nvPr/>
          </p:nvSpPr>
          <p:spPr>
            <a:xfrm>
              <a:off x="7559433" y="4988119"/>
              <a:ext cx="13149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Simulation</a:t>
              </a:r>
            </a:p>
          </p:txBody>
        </p:sp>
      </p:grpSp>
      <p:pic>
        <p:nvPicPr>
          <p:cNvPr id="41" name="Grafik 40" descr="Yapay zeka ana hat">
            <a:extLst>
              <a:ext uri="{FF2B5EF4-FFF2-40B4-BE49-F238E27FC236}">
                <a16:creationId xmlns:a16="http://schemas.microsoft.com/office/drawing/2014/main" xmlns="" id="{9343BCE8-152E-39AA-ED23-5DCC4DC060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199484" y="2670495"/>
            <a:ext cx="914400" cy="914400"/>
          </a:xfrm>
          <a:prstGeom prst="rect">
            <a:avLst/>
          </a:prstGeom>
        </p:spPr>
      </p:pic>
      <p:pic>
        <p:nvPicPr>
          <p:cNvPr id="42" name="Picture 27" descr="A blue circular arrows in a circle&#10;&#10;AI-generated content may be incorrect.">
            <a:extLst>
              <a:ext uri="{FF2B5EF4-FFF2-40B4-BE49-F238E27FC236}">
                <a16:creationId xmlns:a16="http://schemas.microsoft.com/office/drawing/2014/main" xmlns="" id="{2E8F1627-C97D-8696-790A-5408455E3F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9057" y="2761097"/>
            <a:ext cx="1131207" cy="1131207"/>
          </a:xfrm>
          <a:prstGeom prst="rect">
            <a:avLst/>
          </a:prstGeom>
        </p:spPr>
      </p:pic>
      <p:sp>
        <p:nvSpPr>
          <p:cNvPr id="43" name="TextBox 9">
            <a:extLst>
              <a:ext uri="{FF2B5EF4-FFF2-40B4-BE49-F238E27FC236}">
                <a16:creationId xmlns:a16="http://schemas.microsoft.com/office/drawing/2014/main" xmlns="" id="{6D62FE3C-340D-3412-AFDE-58282C4CA149}"/>
              </a:ext>
            </a:extLst>
          </p:cNvPr>
          <p:cNvSpPr txBox="1"/>
          <p:nvPr/>
        </p:nvSpPr>
        <p:spPr>
          <a:xfrm>
            <a:off x="9418764" y="3523516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AI </a:t>
            </a:r>
          </a:p>
        </p:txBody>
      </p:sp>
    </p:spTree>
    <p:extLst>
      <p:ext uri="{BB962C8B-B14F-4D97-AF65-F5344CB8AC3E}">
        <p14:creationId xmlns:p14="http://schemas.microsoft.com/office/powerpoint/2010/main" val="415918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DF8C51D-E25C-C8C9-8F10-3EC907D4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xmlns="" id="{A097F32F-840A-E058-8246-B6F29198D0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884" y="-16868"/>
            <a:ext cx="1631834" cy="1239995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xmlns="" id="{0EC59191-0CB9-05B2-791E-63389164EE62}"/>
              </a:ext>
            </a:extLst>
          </p:cNvPr>
          <p:cNvSpPr txBox="1"/>
          <p:nvPr/>
        </p:nvSpPr>
        <p:spPr>
          <a:xfrm>
            <a:off x="2288286" y="4717185"/>
            <a:ext cx="6094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Saeed </a:t>
            </a:r>
            <a:r>
              <a:rPr lang="en-US" sz="2000" b="1" dirty="0" err="1"/>
              <a:t>Nourizadeh</a:t>
            </a:r>
            <a:r>
              <a:rPr lang="en-US" sz="2000" b="1" dirty="0"/>
              <a:t> Azar</a:t>
            </a:r>
            <a:endParaRPr lang="en-GB" sz="20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xmlns="" id="{806FCE26-A439-BA74-F4CF-6455D37A015D}"/>
              </a:ext>
            </a:extLst>
          </p:cNvPr>
          <p:cNvSpPr txBox="1"/>
          <p:nvPr/>
        </p:nvSpPr>
        <p:spPr>
          <a:xfrm>
            <a:off x="1810585" y="418141"/>
            <a:ext cx="6097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Scope of the Project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xmlns="" id="{F3C1D17E-CB6E-8945-CC5E-69D099C7D246}"/>
              </a:ext>
            </a:extLst>
          </p:cNvPr>
          <p:cNvSpPr txBox="1"/>
          <p:nvPr/>
        </p:nvSpPr>
        <p:spPr>
          <a:xfrm>
            <a:off x="1882497" y="982176"/>
            <a:ext cx="7817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Scenario Definition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Data Collection &amp; Analysis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Digital Twin Development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Performance Optimization &amp; Decision Support</a:t>
            </a:r>
          </a:p>
        </p:txBody>
      </p:sp>
      <p:pic>
        <p:nvPicPr>
          <p:cNvPr id="3076" name="Picture 4" descr="Digital Twin Ocean">
            <a:extLst>
              <a:ext uri="{FF2B5EF4-FFF2-40B4-BE49-F238E27FC236}">
                <a16:creationId xmlns:a16="http://schemas.microsoft.com/office/drawing/2014/main" xmlns="" id="{1E6F3D1C-31CF-355A-2D78-1019EE90E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139" y="2700472"/>
            <a:ext cx="6094476" cy="387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xmlns="" id="{75436C0A-ED30-575A-7E14-7883105887EF}"/>
              </a:ext>
            </a:extLst>
          </p:cNvPr>
          <p:cNvSpPr txBox="1"/>
          <p:nvPr/>
        </p:nvSpPr>
        <p:spPr>
          <a:xfrm>
            <a:off x="3477525" y="6577959"/>
            <a:ext cx="609760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https://www.geomar.de/en/research/irf/digital-twin-ocean </a:t>
            </a:r>
            <a:endParaRPr lang="tr-TR" sz="800" dirty="0"/>
          </a:p>
        </p:txBody>
      </p:sp>
    </p:spTree>
    <p:extLst>
      <p:ext uri="{BB962C8B-B14F-4D97-AF65-F5344CB8AC3E}">
        <p14:creationId xmlns:p14="http://schemas.microsoft.com/office/powerpoint/2010/main" val="2756992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DB5090E-BD92-0DEB-1233-8CD7AD039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xmlns="" id="{5D3C9973-22AB-3834-9271-3E12BBE70F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884" y="-16868"/>
            <a:ext cx="1631834" cy="1239995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xmlns="" id="{0F1F4D25-29E9-E0E3-9531-C711AFC16CFC}"/>
              </a:ext>
            </a:extLst>
          </p:cNvPr>
          <p:cNvSpPr txBox="1"/>
          <p:nvPr/>
        </p:nvSpPr>
        <p:spPr>
          <a:xfrm>
            <a:off x="1977390" y="705177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Key Points 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xmlns="" id="{590E7633-3F8F-D079-7F38-2660D2208E34}"/>
              </a:ext>
            </a:extLst>
          </p:cNvPr>
          <p:cNvSpPr txBox="1"/>
          <p:nvPr/>
        </p:nvSpPr>
        <p:spPr>
          <a:xfrm>
            <a:off x="1977390" y="1351508"/>
            <a:ext cx="997381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Innovative Digital Twin Platform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Virtual testing of different scenarios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Optimization of operations to reduce fuel use, emissions, and costs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Data-driven decision-making</a:t>
            </a:r>
          </a:p>
          <a:p>
            <a:pPr lvl="1"/>
            <a:endParaRPr lang="en-GB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Flexible and Scalable Solution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Various vessel types and operational conditions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Multiple data sources, including sensors, IoT devices, and existing systems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Autonomous vessel operations and smart ports</a:t>
            </a:r>
          </a:p>
        </p:txBody>
      </p:sp>
    </p:spTree>
    <p:extLst>
      <p:ext uri="{BB962C8B-B14F-4D97-AF65-F5344CB8AC3E}">
        <p14:creationId xmlns:p14="http://schemas.microsoft.com/office/powerpoint/2010/main" val="367153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541C44D-FAA5-DF26-C9F5-D9744871B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xmlns="" id="{95105F11-90D1-7BAF-CB62-D46514E35E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884" y="-16868"/>
            <a:ext cx="1631834" cy="1239995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xmlns="" id="{4E6EDF08-75E0-DEA5-7CF3-F1CDBBA78A63}"/>
              </a:ext>
            </a:extLst>
          </p:cNvPr>
          <p:cNvSpPr txBox="1"/>
          <p:nvPr/>
        </p:nvSpPr>
        <p:spPr>
          <a:xfrm>
            <a:off x="2288286" y="4717185"/>
            <a:ext cx="6094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Saeed </a:t>
            </a:r>
            <a:r>
              <a:rPr lang="en-US" sz="2000" b="1" dirty="0" err="1"/>
              <a:t>Nourizadeh</a:t>
            </a:r>
            <a:r>
              <a:rPr lang="en-US" sz="2000" b="1" dirty="0"/>
              <a:t> Azar</a:t>
            </a:r>
            <a:endParaRPr lang="en-GB" sz="20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xmlns="" id="{EB81E2D7-E4C5-EAD0-53DD-CCE0E1A56691}"/>
              </a:ext>
            </a:extLst>
          </p:cNvPr>
          <p:cNvSpPr txBox="1"/>
          <p:nvPr/>
        </p:nvSpPr>
        <p:spPr>
          <a:xfrm>
            <a:off x="2096262" y="576796"/>
            <a:ext cx="6097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Partners &amp; expertise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xmlns="" id="{F6206428-66F5-328F-59E0-7C95BDF51346}"/>
              </a:ext>
            </a:extLst>
          </p:cNvPr>
          <p:cNvSpPr txBox="1"/>
          <p:nvPr/>
        </p:nvSpPr>
        <p:spPr>
          <a:xfrm>
            <a:off x="2211764" y="1492828"/>
            <a:ext cx="78177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Partners involved: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OBSS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Glasgow </a:t>
            </a:r>
            <a:r>
              <a:rPr lang="en-GB" sz="2400" dirty="0" smtClean="0">
                <a:solidFill>
                  <a:schemeClr val="bg1"/>
                </a:solidFill>
              </a:rPr>
              <a:t>University</a:t>
            </a:r>
            <a:endParaRPr lang="en-GB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r>
              <a:rPr lang="en-GB" sz="2400" b="1" dirty="0">
                <a:solidFill>
                  <a:schemeClr val="bg1"/>
                </a:solidFill>
              </a:rPr>
              <a:t>Missing partners / Expertise: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Marine Vehicle Provider </a:t>
            </a:r>
            <a:endParaRPr lang="en-GB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Hydrogen </a:t>
            </a:r>
            <a:r>
              <a:rPr lang="en-GB" sz="2400" dirty="0">
                <a:solidFill>
                  <a:schemeClr val="bg1"/>
                </a:solidFill>
              </a:rPr>
              <a:t>&amp; Decarbonization Partner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Sensor Provider</a:t>
            </a:r>
          </a:p>
        </p:txBody>
      </p:sp>
    </p:spTree>
    <p:extLst>
      <p:ext uri="{BB962C8B-B14F-4D97-AF65-F5344CB8AC3E}">
        <p14:creationId xmlns:p14="http://schemas.microsoft.com/office/powerpoint/2010/main" val="1691406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BF1BDFE-8A53-466F-9636-FFABEDFAF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leaf with a lightning bolt&#10;&#10;AI-generated content may be incorrect.">
            <a:extLst>
              <a:ext uri="{FF2B5EF4-FFF2-40B4-BE49-F238E27FC236}">
                <a16:creationId xmlns:a16="http://schemas.microsoft.com/office/drawing/2014/main" xmlns="" id="{5181BBD9-67EF-6F42-CE4E-217D69782A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884" y="-16868"/>
            <a:ext cx="1631834" cy="1239995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xmlns="" id="{20F2F1D0-CB48-5315-930B-75F544597FE6}"/>
              </a:ext>
            </a:extLst>
          </p:cNvPr>
          <p:cNvSpPr txBox="1"/>
          <p:nvPr/>
        </p:nvSpPr>
        <p:spPr>
          <a:xfrm>
            <a:off x="2288286" y="4717185"/>
            <a:ext cx="6094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Saeed </a:t>
            </a:r>
            <a:r>
              <a:rPr lang="en-US" sz="2000" b="1" dirty="0" err="1"/>
              <a:t>Nourizadeh</a:t>
            </a:r>
            <a:r>
              <a:rPr lang="en-US" sz="2000" b="1" dirty="0"/>
              <a:t> Azar</a:t>
            </a:r>
            <a:endParaRPr lang="en-GB" sz="20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xmlns="" id="{764D725F-049A-392E-0A8C-7823CD2019C3}"/>
              </a:ext>
            </a:extLst>
          </p:cNvPr>
          <p:cNvSpPr txBox="1"/>
          <p:nvPr/>
        </p:nvSpPr>
        <p:spPr>
          <a:xfrm>
            <a:off x="2096262" y="576796"/>
            <a:ext cx="6097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Contact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xmlns="" id="{4140F9EF-A875-217E-23F0-2BFBBAE49FC0}"/>
              </a:ext>
            </a:extLst>
          </p:cNvPr>
          <p:cNvSpPr txBox="1"/>
          <p:nvPr/>
        </p:nvSpPr>
        <p:spPr>
          <a:xfrm>
            <a:off x="2096262" y="1500920"/>
            <a:ext cx="781776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Saeed </a:t>
            </a:r>
            <a:r>
              <a:rPr lang="en-GB" sz="2400" dirty="0" err="1">
                <a:solidFill>
                  <a:schemeClr val="bg1"/>
                </a:solidFill>
              </a:rPr>
              <a:t>Nourizadeh</a:t>
            </a:r>
            <a:r>
              <a:rPr lang="en-GB" sz="2400" dirty="0">
                <a:solidFill>
                  <a:schemeClr val="bg1"/>
                </a:solidFill>
              </a:rPr>
              <a:t> Azar (OBSS Technology)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Email: </a:t>
            </a:r>
            <a:r>
              <a:rPr lang="en-GB" sz="2400" dirty="0" err="1">
                <a:solidFill>
                  <a:schemeClr val="bg1"/>
                </a:solidFill>
              </a:rPr>
              <a:t>saeed.nourizadehazar@obss.tech</a:t>
            </a:r>
            <a:endParaRPr lang="en-GB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Phone: +90 551 049 36 49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endParaRPr lang="en-GB" sz="2400" dirty="0">
              <a:solidFill>
                <a:schemeClr val="bg1"/>
              </a:solidFill>
            </a:endParaRPr>
          </a:p>
          <a:p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4999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212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Arial</vt:lpstr>
      <vt:lpstr>Trebuchet MS</vt:lpstr>
      <vt:lpstr>Tw Cen MT</vt:lpstr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Niccolò Cividini</dc:creator>
  <cp:lastModifiedBy>suleyman.altinisik</cp:lastModifiedBy>
  <cp:revision>7</cp:revision>
  <dcterms:created xsi:type="dcterms:W3CDTF">2025-09-19T09:05:10Z</dcterms:created>
  <dcterms:modified xsi:type="dcterms:W3CDTF">2025-09-24T15:33:13Z</dcterms:modified>
</cp:coreProperties>
</file>