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7" r:id="rId2"/>
    <p:sldId id="296" r:id="rId3"/>
    <p:sldId id="289" r:id="rId4"/>
    <p:sldId id="265" r:id="rId5"/>
    <p:sldId id="267" r:id="rId6"/>
    <p:sldId id="282" r:id="rId7"/>
    <p:sldId id="261" r:id="rId8"/>
    <p:sldId id="281" r:id="rId9"/>
    <p:sldId id="264" r:id="rId10"/>
    <p:sldId id="269" r:id="rId11"/>
    <p:sldId id="270" r:id="rId12"/>
    <p:sldId id="290" r:id="rId13"/>
    <p:sldId id="284" r:id="rId14"/>
    <p:sldId id="277" r:id="rId15"/>
    <p:sldId id="271" r:id="rId16"/>
    <p:sldId id="308" r:id="rId17"/>
    <p:sldId id="307" r:id="rId18"/>
    <p:sldId id="302" r:id="rId19"/>
    <p:sldId id="274" r:id="rId20"/>
  </p:sldIdLst>
  <p:sldSz cx="12192000" cy="6858000"/>
  <p:notesSz cx="6858000" cy="9144000"/>
  <p:defaultTextStyle>
    <a:defPPr>
      <a:defRPr lang="en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56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592"/>
    <p:restoredTop sz="94648"/>
  </p:normalViewPr>
  <p:slideViewPr>
    <p:cSldViewPr snapToGrid="0" snapToObjects="1">
      <p:cViewPr varScale="1">
        <p:scale>
          <a:sx n="93" d="100"/>
          <a:sy n="93" d="100"/>
        </p:scale>
        <p:origin x="232" y="6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Open Sans" panose="020B0606030504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Open Sans" panose="020B0606030504020204" pitchFamily="34" charset="0"/>
              </a:defRPr>
            </a:lvl1pPr>
          </a:lstStyle>
          <a:p>
            <a:fld id="{65E78147-9479-468E-BCBD-65D518ABA89A}" type="datetimeFigureOut">
              <a:rPr lang="en-GB" smtClean="0"/>
              <a:pPr/>
              <a:t>24/09/2025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Open Sans" panose="020B0606030504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Open Sans" panose="020B0606030504020204" pitchFamily="34" charset="0"/>
              </a:defRPr>
            </a:lvl1pPr>
          </a:lstStyle>
          <a:p>
            <a:fld id="{6A5BC7D5-45A4-4BC9-A308-9AD4E2314B2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5803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5BC7D5-45A4-4BC9-A308-9AD4E2314B2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11028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233E7-7218-E744-A2DE-D8B24CE15D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676C92-B5A8-B141-8F4B-FE988C90E1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277490-7457-D64C-BABC-76B840C28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5E5F2-66FD-9D4A-AC10-7730EF8A3075}" type="datetimeFigureOut">
              <a:rPr lang="en-TR" smtClean="0"/>
              <a:t>24.09.2025</a:t>
            </a:fld>
            <a:endParaRPr lang="en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9755E3-5C58-CF45-8815-7A23C7209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53215-D70A-3C45-8B0A-1ACF9A47B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AEF00-1A90-C04D-92D2-13CCE6655D0F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2312754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6799F-FDF4-4341-91BD-91DEA3436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B84E1A-3322-B04D-B3D3-0ABB3305F1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9C52CE-328C-6840-B069-7B502C495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5E5F2-66FD-9D4A-AC10-7730EF8A3075}" type="datetimeFigureOut">
              <a:rPr lang="en-TR" smtClean="0"/>
              <a:t>24.09.2025</a:t>
            </a:fld>
            <a:endParaRPr lang="en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8C8E94-D2C2-4E4D-B05D-BBE29304F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8AE673-C6C0-1146-9CE1-12CB5F421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AEF00-1A90-C04D-92D2-13CCE6655D0F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438092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34906-D7A6-894F-BC89-A2AEAC617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24B5B5-682D-7E4D-82F6-6E7A4DBD20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F4B8A1-67E5-584E-80C6-EC67FE427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5E5F2-66FD-9D4A-AC10-7730EF8A3075}" type="datetimeFigureOut">
              <a:rPr lang="en-TR" smtClean="0"/>
              <a:t>24.09.2025</a:t>
            </a:fld>
            <a:endParaRPr lang="en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EE280A-2FC9-854E-96BF-FAEE74051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479E17-227F-D547-9242-2108B03D7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AEF00-1A90-C04D-92D2-13CCE6655D0F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3043222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3BD8F-F8B8-3A48-A52D-88281186A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97A889-2F07-7247-804C-B53DB9C9CE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A0B08A-80BB-E241-8D2F-1F5002AFDA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77082A-1D83-AD40-BAB9-A8798697F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5E5F2-66FD-9D4A-AC10-7730EF8A3075}" type="datetimeFigureOut">
              <a:rPr lang="en-TR" smtClean="0"/>
              <a:t>24.09.2025</a:t>
            </a:fld>
            <a:endParaRPr lang="en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EA80AF-8808-8844-B47F-C5C6FBFD2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38ACA0-4E46-504E-A326-DE9C4D4D9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AEF00-1A90-C04D-92D2-13CCE6655D0F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2210457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35E84-4495-1443-BBE0-084910C39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9C19E2-2F89-464F-A72F-3D3F26CF0C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DC146E-0912-4744-8F6E-9DE3ABE6DC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96D62C-D2E9-2F4E-943C-A8C486DD7F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6772A5A-9F46-3E46-829F-58A920D34A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D9D9AC-F6A4-3945-AE97-D95789620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5E5F2-66FD-9D4A-AC10-7730EF8A3075}" type="datetimeFigureOut">
              <a:rPr lang="en-TR" smtClean="0"/>
              <a:t>24.09.2025</a:t>
            </a:fld>
            <a:endParaRPr lang="en-T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F85F25-2F8C-1744-8F3F-4C35C946C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2C11B4-B5E1-6746-BB8C-B7923FE91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AEF00-1A90-C04D-92D2-13CCE6655D0F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1622012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475A1-36D3-9946-8FDA-2DCB49E4E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F8EE21-3317-0843-9A15-639A557E6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5E5F2-66FD-9D4A-AC10-7730EF8A3075}" type="datetimeFigureOut">
              <a:rPr lang="en-TR" smtClean="0"/>
              <a:t>24.09.2025</a:t>
            </a:fld>
            <a:endParaRPr lang="en-T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380F66-4294-4D48-A051-A6037FF16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8B5BC7-97EF-F94C-B8A6-145717B34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AEF00-1A90-C04D-92D2-13CCE6655D0F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1478898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2AE30B-DFFE-0249-BBE6-32B43E99F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5E5F2-66FD-9D4A-AC10-7730EF8A3075}" type="datetimeFigureOut">
              <a:rPr lang="en-TR" smtClean="0"/>
              <a:t>24.09.2025</a:t>
            </a:fld>
            <a:endParaRPr lang="en-T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BA4C61-A9E9-FC48-AECE-37D62754D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DEE601-A84F-4747-867E-467B4B024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AEF00-1A90-C04D-92D2-13CCE6655D0F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2057928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EF9BC-8220-9546-96E5-EA9CD35E9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4E87A-5402-4A4F-86A4-1B44EDFFAF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EE808F-0226-704E-A217-9CD2BAA266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90D689-E185-4343-8D70-2FD0D7F75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5E5F2-66FD-9D4A-AC10-7730EF8A3075}" type="datetimeFigureOut">
              <a:rPr lang="en-TR" smtClean="0"/>
              <a:t>24.09.2025</a:t>
            </a:fld>
            <a:endParaRPr lang="en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F1715F-7960-E54A-A577-B4E53C456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A44557-5669-7E42-B154-7B3D03DC2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AEF00-1A90-C04D-92D2-13CCE6655D0F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2254391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C989E-235B-8540-B3DD-EFECBC61F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34EDD3-F147-4A4C-8442-1D67551423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T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569151-FDEA-154E-9B33-1A233C7D5A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D85319-FC59-374C-8060-829217FBC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5E5F2-66FD-9D4A-AC10-7730EF8A3075}" type="datetimeFigureOut">
              <a:rPr lang="en-TR" smtClean="0"/>
              <a:t>24.09.2025</a:t>
            </a:fld>
            <a:endParaRPr lang="en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3F98AE-0C6E-DE46-AB01-B60734C82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1D98B7-69E6-6E4D-908A-23227A31E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AEF00-1A90-C04D-92D2-13CCE6655D0F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1818023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99201-539B-0B44-8DF6-D80C90CD2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27FB20-2E67-574C-85C8-7801FD687A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49666-3F06-C846-9470-4E5C040BC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5E5F2-66FD-9D4A-AC10-7730EF8A3075}" type="datetimeFigureOut">
              <a:rPr lang="en-TR" smtClean="0"/>
              <a:t>24.09.2025</a:t>
            </a:fld>
            <a:endParaRPr lang="en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0F7F5A-C1C4-444A-A5BB-4D9205B8A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01881C-7579-9148-9CD3-4673165AC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AEF00-1A90-C04D-92D2-13CCE6655D0F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622809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E1E77F-32FB-CF4C-8597-334680AB73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7E8285-63D9-AE44-B887-3B749B416A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8B256B-012F-934C-AF85-20AC5D755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5E5F2-66FD-9D4A-AC10-7730EF8A3075}" type="datetimeFigureOut">
              <a:rPr lang="en-TR" smtClean="0"/>
              <a:t>24.09.2025</a:t>
            </a:fld>
            <a:endParaRPr lang="en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1A9B11-9DA9-6F42-B250-F801F90E3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A0FF4A-B773-AD4C-8F2B-A63FCD9B0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AEF00-1A90-C04D-92D2-13CCE6655D0F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314050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892720-D987-184C-8912-6154C83A7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T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684985-E932-774A-94A7-865579C982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TR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FE3097-22B6-1248-8B97-26744CA134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</a:defRPr>
            </a:lvl1pPr>
          </a:lstStyle>
          <a:p>
            <a:fld id="{0505E5F2-66FD-9D4A-AC10-7730EF8A3075}" type="datetimeFigureOut">
              <a:rPr lang="en-TR" smtClean="0"/>
              <a:pPr/>
              <a:t>24.09.2025</a:t>
            </a:fld>
            <a:endParaRPr lang="en-T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6D0F97-11F7-3B41-8F89-CF2B9C0830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</a:defRPr>
            </a:lvl1pPr>
          </a:lstStyle>
          <a:p>
            <a:endParaRPr lang="en-T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A67E2E-3240-E242-91F8-6AA38E733D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</a:defRPr>
            </a:lvl1pPr>
          </a:lstStyle>
          <a:p>
            <a:fld id="{DCDAEF00-1A90-C04D-92D2-13CCE6655D0F}" type="slidenum">
              <a:rPr lang="en-TR" smtClean="0"/>
              <a:pPr/>
              <a:t>‹#›</a:t>
            </a:fld>
            <a:endParaRPr lang="en-TR" dirty="0"/>
          </a:p>
        </p:txBody>
      </p:sp>
    </p:spTree>
    <p:extLst>
      <p:ext uri="{BB962C8B-B14F-4D97-AF65-F5344CB8AC3E}">
        <p14:creationId xmlns:p14="http://schemas.microsoft.com/office/powerpoint/2010/main" val="4222001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Open Sans" panose="020B0606030504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ebmap.anofa.co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ebapp.tomorrowscities.org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5.png"/><Relationship Id="rId4" Type="http://schemas.openxmlformats.org/officeDocument/2006/relationships/image" Target="../media/image24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27.png"/><Relationship Id="rId7" Type="http://schemas.openxmlformats.org/officeDocument/2006/relationships/image" Target="../media/image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logo for an engineering planning and gis&#10;&#10;Description automatically generated">
            <a:extLst>
              <a:ext uri="{FF2B5EF4-FFF2-40B4-BE49-F238E27FC236}">
                <a16:creationId xmlns:a16="http://schemas.microsoft.com/office/drawing/2014/main" id="{8ACA54BF-BD98-D144-905C-B98367CB4DF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32108" y="3917578"/>
            <a:ext cx="4759892" cy="29404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33A880-6152-7847-BA72-F8ED1F3FF0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sz="4400" b="1">
                <a:solidFill>
                  <a:srgbClr val="02568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About us</a:t>
            </a:r>
            <a:endParaRPr lang="en-TR" sz="4400" b="1" dirty="0">
              <a:solidFill>
                <a:srgbClr val="025683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3" descr="A green leaf with a lightning bolt&#10;&#10;AI-generated content may be incorrect.">
            <a:extLst>
              <a:ext uri="{FF2B5EF4-FFF2-40B4-BE49-F238E27FC236}">
                <a16:creationId xmlns:a16="http://schemas.microsoft.com/office/drawing/2014/main" id="{A4431781-9DEE-1645-9D40-7A5175D64B3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199" y="94750"/>
            <a:ext cx="1631834" cy="1239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069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BD6749D7-7E61-5B43-B286-7095D8A81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1229405"/>
          </a:xfrm>
        </p:spPr>
        <p:txBody>
          <a:bodyPr anchor="t">
            <a:normAutofit/>
          </a:bodyPr>
          <a:lstStyle/>
          <a:p>
            <a:pPr algn="ctr"/>
            <a:r>
              <a:rPr lang="tr-TR" sz="4400" b="1" dirty="0">
                <a:latin typeface="Open Sans" panose="020B0606030504020204" pitchFamily="34" charset="0"/>
                <a:cs typeface="Open Sans" panose="020B0606030504020204" pitchFamily="34" charset="0"/>
              </a:rPr>
              <a:t>Technical Background</a:t>
            </a:r>
            <a:endParaRPr lang="en-TR" sz="4400" b="1" dirty="0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2818E42-A33B-EF40-9373-9D0EEA2E6C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021920"/>
            <a:ext cx="10515600" cy="2972479"/>
          </a:xfrm>
        </p:spPr>
        <p:txBody>
          <a:bodyPr>
            <a:normAutofit/>
          </a:bodyPr>
          <a:lstStyle/>
          <a:p>
            <a:pPr algn="ctr"/>
            <a:r>
              <a:rPr lang="en-TR" sz="3200" b="1" dirty="0">
                <a:solidFill>
                  <a:srgbClr val="025683"/>
                </a:solidFill>
              </a:rPr>
              <a:t>Geospatial Intelligence</a:t>
            </a:r>
          </a:p>
          <a:p>
            <a:pPr algn="ctr"/>
            <a:endParaRPr lang="en-TR" sz="3200" b="1" dirty="0">
              <a:solidFill>
                <a:srgbClr val="025683"/>
              </a:solidFill>
            </a:endParaRPr>
          </a:p>
          <a:p>
            <a:pPr algn="ctr"/>
            <a:r>
              <a:rPr lang="en-TR" sz="3200" b="1" dirty="0">
                <a:solidFill>
                  <a:srgbClr val="025683"/>
                </a:solidFill>
              </a:rPr>
              <a:t>Remote Sensing</a:t>
            </a:r>
          </a:p>
          <a:p>
            <a:pPr algn="ctr"/>
            <a:endParaRPr lang="en-TR" sz="3200" b="1" dirty="0">
              <a:solidFill>
                <a:srgbClr val="025683"/>
              </a:solidFill>
            </a:endParaRPr>
          </a:p>
          <a:p>
            <a:pPr algn="ctr"/>
            <a:r>
              <a:rPr lang="en-TR" sz="3200" b="1" dirty="0">
                <a:solidFill>
                  <a:srgbClr val="025683"/>
                </a:solidFill>
              </a:rPr>
              <a:t>Disaster Risk Assessment</a:t>
            </a:r>
            <a:endParaRPr lang="en-TR" sz="2800" b="1" dirty="0">
              <a:solidFill>
                <a:srgbClr val="025683"/>
              </a:solidFill>
            </a:endParaRPr>
          </a:p>
        </p:txBody>
      </p:sp>
      <p:pic>
        <p:nvPicPr>
          <p:cNvPr id="6" name="Picture 5" descr="A blue circle and a black background&#10;&#10;Description automatically generated">
            <a:extLst>
              <a:ext uri="{FF2B5EF4-FFF2-40B4-BE49-F238E27FC236}">
                <a16:creationId xmlns:a16="http://schemas.microsoft.com/office/drawing/2014/main" id="{0A481B90-467E-8E4B-9D52-203DF1EAB3D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38069" y="6366510"/>
            <a:ext cx="1143074" cy="328634"/>
          </a:xfrm>
          <a:prstGeom prst="rect">
            <a:avLst/>
          </a:prstGeom>
        </p:spPr>
      </p:pic>
      <p:pic>
        <p:nvPicPr>
          <p:cNvPr id="5" name="Picture 4" descr="A green leaf with a lightning bolt&#10;&#10;AI-generated content may be incorrect.">
            <a:extLst>
              <a:ext uri="{FF2B5EF4-FFF2-40B4-BE49-F238E27FC236}">
                <a16:creationId xmlns:a16="http://schemas.microsoft.com/office/drawing/2014/main" id="{AECF7DB7-E1E9-634D-9B01-EEADDBDC831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199" y="94750"/>
            <a:ext cx="1631834" cy="1239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576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BD6749D7-7E61-5B43-B286-7095D8A81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702" y="1049312"/>
            <a:ext cx="3932237" cy="727209"/>
          </a:xfrm>
        </p:spPr>
        <p:txBody>
          <a:bodyPr>
            <a:normAutofit/>
          </a:bodyPr>
          <a:lstStyle/>
          <a:p>
            <a:pPr algn="ctr"/>
            <a:r>
              <a:rPr lang="en-TR" sz="3600" b="1" dirty="0">
                <a:latin typeface="Open Sans" panose="020B0606030504020204" pitchFamily="34" charset="0"/>
                <a:cs typeface="Open Sans" panose="020B0606030504020204" pitchFamily="34" charset="0"/>
              </a:rPr>
              <a:t>GIS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46950C-AC0D-814D-9715-0C35D7B5C5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0012" y="797468"/>
            <a:ext cx="6476286" cy="5263063"/>
          </a:xfrm>
        </p:spPr>
        <p:txBody>
          <a:bodyPr>
            <a:normAutofit/>
          </a:bodyPr>
          <a:lstStyle/>
          <a:p>
            <a:r>
              <a:rPr lang="tr-TR" sz="2400" b="1" dirty="0">
                <a:latin typeface="Open Sans" panose="020B0606030504020204" pitchFamily="34" charset="0"/>
                <a:cs typeface="Open Sans" panose="020B0606030504020204" pitchFamily="34" charset="0"/>
              </a:rPr>
              <a:t>DATA IMPUTATION</a:t>
            </a:r>
            <a:endParaRPr lang="en-TR" sz="2400" b="1" dirty="0"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lvl="1"/>
            <a:endParaRPr lang="tr-TR" sz="2000" dirty="0"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tr-TR" sz="2400" b="1" dirty="0">
                <a:latin typeface="Open Sans" panose="020B0606030504020204" pitchFamily="34" charset="0"/>
                <a:cs typeface="Open Sans" panose="020B0606030504020204" pitchFamily="34" charset="0"/>
              </a:rPr>
              <a:t>SYNTHETIC URBAN MODELLING (DIGITAL TWIN)</a:t>
            </a:r>
            <a:endParaRPr lang="en-US" sz="2400" b="1" dirty="0"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lvl="1"/>
            <a:endParaRPr lang="tr-TR" sz="2000" dirty="0"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tr-TR" sz="2400" b="1" dirty="0">
                <a:latin typeface="Open Sans" panose="020B0606030504020204" pitchFamily="34" charset="0"/>
                <a:cs typeface="Open Sans" panose="020B0606030504020204" pitchFamily="34" charset="0"/>
              </a:rPr>
              <a:t>HAZARD SIMULATION</a:t>
            </a:r>
            <a:endParaRPr lang="en-US" sz="2400" b="1" dirty="0"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TR" sz="2400" b="1" dirty="0"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TR" sz="2400" b="1" dirty="0">
                <a:latin typeface="Open Sans" panose="020B0606030504020204" pitchFamily="34" charset="0"/>
                <a:cs typeface="Open Sans" panose="020B0606030504020204" pitchFamily="34" charset="0"/>
              </a:rPr>
              <a:t>DATA MANAGEMENT</a:t>
            </a:r>
          </a:p>
          <a:p>
            <a:pPr lvl="1"/>
            <a:endParaRPr lang="tr-TR" sz="2000" dirty="0"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TR" sz="2400" b="1" dirty="0">
                <a:latin typeface="Open Sans" panose="020B0606030504020204" pitchFamily="34" charset="0"/>
                <a:cs typeface="Open Sans" panose="020B0606030504020204" pitchFamily="34" charset="0"/>
              </a:rPr>
              <a:t>WEB GIS DEVELOPMENT</a:t>
            </a:r>
          </a:p>
          <a:p>
            <a:pPr lvl="1"/>
            <a:endParaRPr lang="tr-TR" sz="2000" dirty="0"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TR" sz="2400" b="1" dirty="0">
                <a:latin typeface="Open Sans" panose="020B0606030504020204" pitchFamily="34" charset="0"/>
                <a:cs typeface="Open Sans" panose="020B0606030504020204" pitchFamily="34" charset="0"/>
              </a:rPr>
              <a:t>GIS DASHBOARD DESIGN</a:t>
            </a:r>
            <a:endParaRPr lang="en-TR" sz="2000" dirty="0"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TR" sz="1900" dirty="0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076" name="Picture 4" descr="Gis Icons - Free SVG &amp; PNG Gis Images - Noun Project">
            <a:extLst>
              <a:ext uri="{FF2B5EF4-FFF2-40B4-BE49-F238E27FC236}">
                <a16:creationId xmlns:a16="http://schemas.microsoft.com/office/drawing/2014/main" id="{0E72D599-6A31-E14E-AEAC-A65B02BE8E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31820" y="2158999"/>
            <a:ext cx="2540000" cy="2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blue circle and a black background&#10;&#10;Description automatically generated">
            <a:extLst>
              <a:ext uri="{FF2B5EF4-FFF2-40B4-BE49-F238E27FC236}">
                <a16:creationId xmlns:a16="http://schemas.microsoft.com/office/drawing/2014/main" id="{C921137D-87C1-4E4E-A529-786348DB4AD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38069" y="6366510"/>
            <a:ext cx="1143074" cy="328634"/>
          </a:xfrm>
          <a:prstGeom prst="rect">
            <a:avLst/>
          </a:prstGeom>
        </p:spPr>
      </p:pic>
      <p:pic>
        <p:nvPicPr>
          <p:cNvPr id="7" name="Picture 6" descr="A green leaf with a lightning bolt&#10;&#10;AI-generated content may be incorrect.">
            <a:extLst>
              <a:ext uri="{FF2B5EF4-FFF2-40B4-BE49-F238E27FC236}">
                <a16:creationId xmlns:a16="http://schemas.microsoft.com/office/drawing/2014/main" id="{9900CC01-909F-FD4C-BA54-2B038F95DB5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199" y="94750"/>
            <a:ext cx="1631834" cy="1239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173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BD6749D7-7E61-5B43-B286-7095D8A81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latin typeface="Open Sans" panose="020B0606030504020204" pitchFamily="34" charset="0"/>
                <a:cs typeface="Open Sans" panose="020B0606030504020204" pitchFamily="34" charset="0"/>
              </a:rPr>
              <a:t>DATA IMPUTATION</a:t>
            </a:r>
            <a:endParaRPr lang="en-TR" sz="3600" b="1" dirty="0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6EE1C63-E41D-4443-BE73-20A17D4F4AF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174" y="2160396"/>
            <a:ext cx="5791201" cy="32004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8" name="Arrow: Bent 28">
            <a:extLst>
              <a:ext uri="{FF2B5EF4-FFF2-40B4-BE49-F238E27FC236}">
                <a16:creationId xmlns:a16="http://schemas.microsoft.com/office/drawing/2014/main" id="{B27B3EC5-0287-D041-94A2-B910DC60A927}"/>
              </a:ext>
            </a:extLst>
          </p:cNvPr>
          <p:cNvSpPr>
            <a:spLocks noChangeAspect="1"/>
          </p:cNvSpPr>
          <p:nvPr/>
        </p:nvSpPr>
        <p:spPr>
          <a:xfrm flipV="1">
            <a:off x="3079068" y="5435516"/>
            <a:ext cx="914400" cy="1028700"/>
          </a:xfrm>
          <a:prstGeom prst="bentArrow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7030A0"/>
              </a:solidFill>
              <a:latin typeface="Open Sans" panose="020B0606030504020204" pitchFamily="34" charset="0"/>
            </a:endParaRPr>
          </a:p>
        </p:txBody>
      </p:sp>
      <p:sp>
        <p:nvSpPr>
          <p:cNvPr id="9" name="Arrow: Bent 33">
            <a:extLst>
              <a:ext uri="{FF2B5EF4-FFF2-40B4-BE49-F238E27FC236}">
                <a16:creationId xmlns:a16="http://schemas.microsoft.com/office/drawing/2014/main" id="{F051C90A-4536-F840-93AC-9DC085874761}"/>
              </a:ext>
            </a:extLst>
          </p:cNvPr>
          <p:cNvSpPr>
            <a:spLocks noChangeAspect="1"/>
          </p:cNvSpPr>
          <p:nvPr/>
        </p:nvSpPr>
        <p:spPr>
          <a:xfrm rot="16200000" flipV="1">
            <a:off x="8311667" y="5378366"/>
            <a:ext cx="914400" cy="1028700"/>
          </a:xfrm>
          <a:prstGeom prst="bentArrow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7030A0"/>
              </a:solidFill>
              <a:latin typeface="Open Sans" panose="020B0606030504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0EE6C96-413F-294C-B83E-0D7D8E3E8B6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7610" y="2151214"/>
            <a:ext cx="5791201" cy="32004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235E326-20B7-164A-BDCC-F48C049417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9231" y="5425948"/>
            <a:ext cx="3209524" cy="1380952"/>
          </a:xfrm>
          <a:prstGeom prst="rect">
            <a:avLst/>
          </a:prstGeom>
        </p:spPr>
      </p:pic>
      <p:sp>
        <p:nvSpPr>
          <p:cNvPr id="13" name="Rectangle: Rounded Corners 25">
            <a:extLst>
              <a:ext uri="{FF2B5EF4-FFF2-40B4-BE49-F238E27FC236}">
                <a16:creationId xmlns:a16="http://schemas.microsoft.com/office/drawing/2014/main" id="{8DCD61E1-4EA8-1E4A-ADBD-7AB7DD35F283}"/>
              </a:ext>
            </a:extLst>
          </p:cNvPr>
          <p:cNvSpPr/>
          <p:nvPr/>
        </p:nvSpPr>
        <p:spPr>
          <a:xfrm>
            <a:off x="5574577" y="6083427"/>
            <a:ext cx="762000" cy="276358"/>
          </a:xfrm>
          <a:prstGeom prst="round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Open Sans" panose="020B0606030504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5A34C02-4698-2640-BB36-96D8E742F7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83205"/>
            <a:ext cx="12192000" cy="4045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dirty="0">
                <a:cs typeface="Open Sans" panose="020B0606030504020204" pitchFamily="34" charset="0"/>
              </a:rPr>
              <a:t>Missing data is not a problem anymore</a:t>
            </a:r>
            <a:endParaRPr lang="en-US" sz="2000" dirty="0"/>
          </a:p>
        </p:txBody>
      </p:sp>
      <p:pic>
        <p:nvPicPr>
          <p:cNvPr id="14" name="Picture 13" descr="A blue circle and a black background&#10;&#10;Description automatically generated">
            <a:extLst>
              <a:ext uri="{FF2B5EF4-FFF2-40B4-BE49-F238E27FC236}">
                <a16:creationId xmlns:a16="http://schemas.microsoft.com/office/drawing/2014/main" id="{6AF3C734-169B-4E4D-823F-45BC23AE5F4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38069" y="6366510"/>
            <a:ext cx="1143074" cy="328634"/>
          </a:xfrm>
          <a:prstGeom prst="rect">
            <a:avLst/>
          </a:prstGeom>
        </p:spPr>
      </p:pic>
      <p:pic>
        <p:nvPicPr>
          <p:cNvPr id="15" name="Picture 14" descr="A green leaf with a lightning bolt&#10;&#10;AI-generated content may be incorrect.">
            <a:extLst>
              <a:ext uri="{FF2B5EF4-FFF2-40B4-BE49-F238E27FC236}">
                <a16:creationId xmlns:a16="http://schemas.microsoft.com/office/drawing/2014/main" id="{CA86B64C-78D4-BC42-AC9D-3912C08BCA1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9309" y="162856"/>
            <a:ext cx="1631834" cy="123999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F170900-E0C3-5B47-B6B9-0E0D842CA8C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0754" y="2182620"/>
            <a:ext cx="9451646" cy="310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421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9CE7B-25E1-2148-9A28-E9AF6C895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latin typeface="Open Sans" panose="020B0606030504020204" pitchFamily="34" charset="0"/>
                <a:cs typeface="Open Sans" panose="020B0606030504020204" pitchFamily="34" charset="0"/>
              </a:rPr>
              <a:t>SYNTHETIC/FUTURE URBAN MODELLING</a:t>
            </a:r>
            <a:endParaRPr lang="en-TR" sz="3600" b="1" dirty="0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743825EF-3FED-B44A-8D84-0CF6A14FB5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644" y="1420566"/>
            <a:ext cx="4213895" cy="50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>
            <a:extLst>
              <a:ext uri="{FF2B5EF4-FFF2-40B4-BE49-F238E27FC236}">
                <a16:creationId xmlns:a16="http://schemas.microsoft.com/office/drawing/2014/main" id="{95CF5020-009E-F541-900F-6503A3F649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9161" y="1706208"/>
            <a:ext cx="3557000" cy="207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>
            <a:extLst>
              <a:ext uri="{FF2B5EF4-FFF2-40B4-BE49-F238E27FC236}">
                <a16:creationId xmlns:a16="http://schemas.microsoft.com/office/drawing/2014/main" id="{C9ADCC02-49F3-2546-8565-A84330742B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16161" y="1420566"/>
            <a:ext cx="4184195" cy="50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blue circle and a black background&#10;&#10;Description automatically generated">
            <a:extLst>
              <a:ext uri="{FF2B5EF4-FFF2-40B4-BE49-F238E27FC236}">
                <a16:creationId xmlns:a16="http://schemas.microsoft.com/office/drawing/2014/main" id="{99BFF303-A92D-8E47-A811-744CB46394D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38069" y="6366510"/>
            <a:ext cx="1143074" cy="328634"/>
          </a:xfrm>
          <a:prstGeom prst="rect">
            <a:avLst/>
          </a:prstGeom>
        </p:spPr>
      </p:pic>
      <p:pic>
        <p:nvPicPr>
          <p:cNvPr id="8" name="Picture 7" descr="A green leaf with a lightning bolt&#10;&#10;AI-generated content may be incorrect.">
            <a:extLst>
              <a:ext uri="{FF2B5EF4-FFF2-40B4-BE49-F238E27FC236}">
                <a16:creationId xmlns:a16="http://schemas.microsoft.com/office/drawing/2014/main" id="{E8AE53F3-B413-C949-8605-C35EF84C884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9309" y="162856"/>
            <a:ext cx="1631834" cy="1239995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1E22122-5344-444B-B2A6-ABBDB312A039}"/>
              </a:ext>
            </a:extLst>
          </p:cNvPr>
          <p:cNvSpPr txBox="1">
            <a:spLocks/>
          </p:cNvSpPr>
          <p:nvPr/>
        </p:nvSpPr>
        <p:spPr>
          <a:xfrm rot="10800000" flipV="1">
            <a:off x="4405905" y="4183733"/>
            <a:ext cx="3456634" cy="23091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dirty="0">
                <a:cs typeface="Open Sans" panose="020B0606030504020204" pitchFamily="34" charset="0"/>
              </a:rPr>
              <a:t>Understanding how and where future cities will emerge gives you an understanding of future energy demands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001335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BD6749D7-7E61-5B43-B286-7095D8A81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762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Open Sans" panose="020B0606030504020204" pitchFamily="34" charset="0"/>
                <a:cs typeface="Open Sans" panose="020B0606030504020204" pitchFamily="34" charset="0"/>
              </a:rPr>
              <a:t>Web GIS applications</a:t>
            </a:r>
            <a:endParaRPr lang="en-TR" sz="3600" b="1" dirty="0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46950C-AC0D-814D-9715-0C35D7B5C5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910" y="1825625"/>
            <a:ext cx="2915191" cy="4351338"/>
          </a:xfrm>
        </p:spPr>
        <p:txBody>
          <a:bodyPr>
            <a:normAutofit/>
          </a:bodyPr>
          <a:lstStyle/>
          <a:p>
            <a:endParaRPr lang="tr-TR" sz="2400" dirty="0">
              <a:cs typeface="Open Sans" panose="020B0606030504020204" pitchFamily="34" charset="0"/>
            </a:endParaRPr>
          </a:p>
          <a:p>
            <a:r>
              <a:rPr lang="tr-TR" sz="2400" dirty="0" err="1">
                <a:cs typeface="Open Sans" panose="020B0606030504020204" pitchFamily="34" charset="0"/>
              </a:rPr>
              <a:t>E</a:t>
            </a:r>
            <a:r>
              <a:rPr lang="tr-TR" sz="2400" dirty="0" err="1">
                <a:latin typeface="Open Sans" panose="020B0606030504020204" pitchFamily="34" charset="0"/>
                <a:cs typeface="Open Sans" panose="020B0606030504020204" pitchFamily="34" charset="0"/>
              </a:rPr>
              <a:t>asy</a:t>
            </a:r>
            <a:r>
              <a:rPr lang="tr-TR" sz="2400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tr-TR" sz="2400" dirty="0" err="1">
                <a:cs typeface="Open Sans" panose="020B0606030504020204" pitchFamily="34" charset="0"/>
              </a:rPr>
              <a:t>a</a:t>
            </a:r>
            <a:r>
              <a:rPr lang="tr-TR" sz="2400" dirty="0" err="1">
                <a:latin typeface="Open Sans" panose="020B0606030504020204" pitchFamily="34" charset="0"/>
                <a:cs typeface="Open Sans" panose="020B0606030504020204" pitchFamily="34" charset="0"/>
              </a:rPr>
              <a:t>ccess</a:t>
            </a:r>
            <a:r>
              <a:rPr lang="tr-TR" sz="2400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tr-TR" sz="2400" dirty="0" err="1">
                <a:latin typeface="Open Sans" panose="020B0606030504020204" pitchFamily="34" charset="0"/>
                <a:cs typeface="Open Sans" panose="020B0606030504020204" pitchFamily="34" charset="0"/>
              </a:rPr>
              <a:t>to</a:t>
            </a:r>
            <a:r>
              <a:rPr lang="tr-TR" sz="2400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tr-TR" sz="2400" dirty="0" err="1">
                <a:latin typeface="Open Sans" panose="020B0606030504020204" pitchFamily="34" charset="0"/>
                <a:cs typeface="Open Sans" panose="020B0606030504020204" pitchFamily="34" charset="0"/>
              </a:rPr>
              <a:t>datasets</a:t>
            </a:r>
            <a:endParaRPr lang="tr-TR" sz="2400" dirty="0"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endParaRPr lang="tr-TR" sz="2400" dirty="0"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tr-TR" sz="2400" dirty="0" err="1">
                <a:latin typeface="Open Sans" panose="020B0606030504020204" pitchFamily="34" charset="0"/>
                <a:cs typeface="Open Sans" panose="020B0606030504020204" pitchFamily="34" charset="0"/>
              </a:rPr>
              <a:t>Efficient</a:t>
            </a:r>
            <a:r>
              <a:rPr lang="tr-TR" sz="2400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tr-TR" sz="2400" dirty="0" err="1">
                <a:latin typeface="Open Sans" panose="020B0606030504020204" pitchFamily="34" charset="0"/>
                <a:cs typeface="Open Sans" panose="020B0606030504020204" pitchFamily="34" charset="0"/>
              </a:rPr>
              <a:t>communication</a:t>
            </a:r>
            <a:r>
              <a:rPr lang="tr-TR" sz="2400" dirty="0">
                <a:latin typeface="Open Sans" panose="020B0606030504020204" pitchFamily="34" charset="0"/>
                <a:cs typeface="Open Sans" panose="020B0606030504020204" pitchFamily="34" charset="0"/>
              </a:rPr>
              <a:t> of </a:t>
            </a:r>
            <a:r>
              <a:rPr lang="tr-TR" sz="2400" dirty="0" err="1">
                <a:latin typeface="Open Sans" panose="020B0606030504020204" pitchFamily="34" charset="0"/>
                <a:cs typeface="Open Sans" panose="020B0606030504020204" pitchFamily="34" charset="0"/>
              </a:rPr>
              <a:t>complex</a:t>
            </a:r>
            <a:r>
              <a:rPr lang="tr-TR" sz="2400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tr-TR" sz="2400" dirty="0" err="1">
                <a:latin typeface="Open Sans" panose="020B0606030504020204" pitchFamily="34" charset="0"/>
                <a:cs typeface="Open Sans" panose="020B0606030504020204" pitchFamily="34" charset="0"/>
              </a:rPr>
              <a:t>spatial</a:t>
            </a:r>
            <a:r>
              <a:rPr lang="tr-TR" sz="2400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tr-TR" sz="2400" dirty="0" err="1">
                <a:latin typeface="Open Sans" panose="020B0606030504020204" pitchFamily="34" charset="0"/>
                <a:cs typeface="Open Sans" panose="020B0606030504020204" pitchFamily="34" charset="0"/>
              </a:rPr>
              <a:t>information</a:t>
            </a:r>
            <a:r>
              <a:rPr lang="tr-TR" sz="2400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en-GB" sz="2400" dirty="0"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None/>
            </a:pPr>
            <a:endParaRPr lang="en-TR" sz="1900" dirty="0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151D49-2544-07D1-3E89-60303081626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7200" y="1435595"/>
            <a:ext cx="9023889" cy="48434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4B5FFAD-B6E4-FD10-B6C2-35FA99433059}"/>
              </a:ext>
            </a:extLst>
          </p:cNvPr>
          <p:cNvSpPr txBox="1"/>
          <p:nvPr/>
        </p:nvSpPr>
        <p:spPr>
          <a:xfrm>
            <a:off x="2997200" y="6308209"/>
            <a:ext cx="90238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Open Sans" panose="020B0606030504020204" pitchFamily="34" charset="0"/>
                <a:hlinkClick r:id="rId3"/>
              </a:rPr>
              <a:t>https://webmap.anofa.co</a:t>
            </a:r>
            <a:r>
              <a:rPr lang="en-GB" dirty="0">
                <a:latin typeface="Open Sans" panose="020B0606030504020204" pitchFamily="34" charset="0"/>
              </a:rPr>
              <a:t> </a:t>
            </a:r>
          </a:p>
        </p:txBody>
      </p:sp>
      <p:pic>
        <p:nvPicPr>
          <p:cNvPr id="6" name="Picture 5" descr="A blue circle and a black background&#10;&#10;Description automatically generated">
            <a:extLst>
              <a:ext uri="{FF2B5EF4-FFF2-40B4-BE49-F238E27FC236}">
                <a16:creationId xmlns:a16="http://schemas.microsoft.com/office/drawing/2014/main" id="{A95A0DD7-C891-4C44-A1BA-FDB52D139FB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38069" y="6366510"/>
            <a:ext cx="1143074" cy="328634"/>
          </a:xfrm>
          <a:prstGeom prst="rect">
            <a:avLst/>
          </a:prstGeom>
        </p:spPr>
      </p:pic>
      <p:pic>
        <p:nvPicPr>
          <p:cNvPr id="8" name="Picture 7" descr="A green leaf with a lightning bolt&#10;&#10;AI-generated content may be incorrect.">
            <a:extLst>
              <a:ext uri="{FF2B5EF4-FFF2-40B4-BE49-F238E27FC236}">
                <a16:creationId xmlns:a16="http://schemas.microsoft.com/office/drawing/2014/main" id="{A0E7619F-3840-1841-BB2D-2BF88330B5F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9255" y="60663"/>
            <a:ext cx="1631834" cy="1239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8188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BD6749D7-7E61-5B43-B286-7095D8A81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365125"/>
            <a:ext cx="10515600" cy="948091"/>
          </a:xfrm>
        </p:spPr>
        <p:txBody>
          <a:bodyPr>
            <a:normAutofit/>
          </a:bodyPr>
          <a:lstStyle/>
          <a:p>
            <a:r>
              <a:rPr lang="tr-TR" sz="3600" b="1" dirty="0">
                <a:latin typeface="Open Sans" panose="020B0606030504020204" pitchFamily="34" charset="0"/>
                <a:cs typeface="Open Sans" panose="020B0606030504020204" pitchFamily="34" charset="0"/>
              </a:rPr>
              <a:t>Web GIS </a:t>
            </a:r>
            <a:r>
              <a:rPr lang="tr-TR" sz="3600" b="1" dirty="0" err="1">
                <a:latin typeface="Open Sans" panose="020B0606030504020204" pitchFamily="34" charset="0"/>
                <a:cs typeface="Open Sans" panose="020B0606030504020204" pitchFamily="34" charset="0"/>
              </a:rPr>
              <a:t>for</a:t>
            </a:r>
            <a:r>
              <a:rPr lang="tr-TR" sz="3600" b="1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tr-TR" sz="3600" b="1" dirty="0" err="1">
                <a:latin typeface="Open Sans" panose="020B0606030504020204" pitchFamily="34" charset="0"/>
                <a:cs typeface="Open Sans" panose="020B0606030504020204" pitchFamily="34" charset="0"/>
              </a:rPr>
              <a:t>Disaster</a:t>
            </a:r>
            <a:r>
              <a:rPr lang="tr-TR" sz="3600" b="1" dirty="0">
                <a:latin typeface="Open Sans" panose="020B0606030504020204" pitchFamily="34" charset="0"/>
                <a:cs typeface="Open Sans" panose="020B0606030504020204" pitchFamily="34" charset="0"/>
              </a:rPr>
              <a:t> Risk </a:t>
            </a:r>
            <a:r>
              <a:rPr lang="tr-TR" sz="3600" b="1" dirty="0" err="1">
                <a:latin typeface="Open Sans" panose="020B0606030504020204" pitchFamily="34" charset="0"/>
                <a:cs typeface="Open Sans" panose="020B0606030504020204" pitchFamily="34" charset="0"/>
              </a:rPr>
              <a:t>Assessment</a:t>
            </a:r>
            <a:endParaRPr lang="en-TR" sz="3600" b="1" dirty="0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AB29B8-DB0F-7810-63CF-11B9A69C765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400" y="1313216"/>
            <a:ext cx="8837213" cy="48144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CDC2FC3-D341-ED77-86BB-CB4972313981}"/>
              </a:ext>
            </a:extLst>
          </p:cNvPr>
          <p:cNvSpPr txBox="1"/>
          <p:nvPr/>
        </p:nvSpPr>
        <p:spPr>
          <a:xfrm>
            <a:off x="406400" y="6181844"/>
            <a:ext cx="88372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Open Sans" panose="020B0606030504020204" pitchFamily="34" charset="0"/>
                <a:hlinkClick r:id="rId3"/>
              </a:rPr>
              <a:t>https://webapp.tomorrowscities.org/</a:t>
            </a:r>
            <a:endParaRPr lang="en-GB" dirty="0">
              <a:latin typeface="Open Sans" panose="020B0606030504020204" pitchFamily="34" charset="0"/>
            </a:endParaRPr>
          </a:p>
        </p:txBody>
      </p:sp>
      <p:pic>
        <p:nvPicPr>
          <p:cNvPr id="6" name="Picture 5" descr="A blue circle and a black background&#10;&#10;Description automatically generated">
            <a:extLst>
              <a:ext uri="{FF2B5EF4-FFF2-40B4-BE49-F238E27FC236}">
                <a16:creationId xmlns:a16="http://schemas.microsoft.com/office/drawing/2014/main" id="{9125711B-DBD7-1548-AC1D-E4A8A151E0D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38069" y="6366510"/>
            <a:ext cx="1143074" cy="328634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A1F6A5B-A960-8C4B-95F8-3A1797B81CC0}"/>
              </a:ext>
            </a:extLst>
          </p:cNvPr>
          <p:cNvSpPr txBox="1">
            <a:spLocks/>
          </p:cNvSpPr>
          <p:nvPr/>
        </p:nvSpPr>
        <p:spPr>
          <a:xfrm rot="10800000" flipV="1">
            <a:off x="9238813" y="1411294"/>
            <a:ext cx="2742330" cy="23091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dirty="0">
                <a:cs typeface="Open Sans" panose="020B0606030504020204" pitchFamily="34" charset="0"/>
              </a:rPr>
              <a:t>Model how your assets may behave under different hazard effects</a:t>
            </a:r>
            <a:endParaRPr lang="en-US" sz="24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12A0E3F-E024-7641-8AFB-7117EFBD588D}"/>
              </a:ext>
            </a:extLst>
          </p:cNvPr>
          <p:cNvSpPr txBox="1">
            <a:spLocks/>
          </p:cNvSpPr>
          <p:nvPr/>
        </p:nvSpPr>
        <p:spPr>
          <a:xfrm rot="10800000" flipV="1">
            <a:off x="9238813" y="4057368"/>
            <a:ext cx="2742330" cy="23091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dirty="0">
                <a:cs typeface="Open Sans" panose="020B0606030504020204" pitchFamily="34" charset="0"/>
              </a:rPr>
              <a:t>An intelligent approach to prevent potential losses to your energy infrastructure</a:t>
            </a:r>
            <a:endParaRPr lang="en-US" sz="2400" dirty="0"/>
          </a:p>
        </p:txBody>
      </p:sp>
      <p:pic>
        <p:nvPicPr>
          <p:cNvPr id="9" name="Picture 8" descr="A green leaf with a lightning bolt&#10;&#10;AI-generated content may be incorrect.">
            <a:extLst>
              <a:ext uri="{FF2B5EF4-FFF2-40B4-BE49-F238E27FC236}">
                <a16:creationId xmlns:a16="http://schemas.microsoft.com/office/drawing/2014/main" id="{E1FF1B36-344B-AA44-AA16-D96852CB84B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9255" y="60663"/>
            <a:ext cx="1631834" cy="1239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726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Open Sans" panose="020B0606030504020204" pitchFamily="34" charset="0"/>
            </a:endParaRP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BD6749D7-7E61-5B43-B286-7095D8A81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85023"/>
            <a:ext cx="4368602" cy="1956841"/>
          </a:xfrm>
        </p:spPr>
        <p:txBody>
          <a:bodyPr anchor="b">
            <a:normAutofit/>
          </a:bodyPr>
          <a:lstStyle/>
          <a:p>
            <a:r>
              <a:rPr lang="tr-TR" sz="3600" b="1" dirty="0">
                <a:latin typeface="Open Sans" panose="020B0606030504020204" pitchFamily="34" charset="0"/>
                <a:cs typeface="Open Sans" panose="020B0606030504020204" pitchFamily="34" charset="0"/>
              </a:rPr>
              <a:t>DATA MANAGEMENT</a:t>
            </a:r>
            <a:endParaRPr lang="en-TR" sz="3600" b="1" dirty="0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Open Sans" panose="020B0606030504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46950C-AC0D-814D-9715-0C35D7B5C5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3032553"/>
            <a:ext cx="4243589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TR" sz="2200" dirty="0">
                <a:latin typeface="Open Sans" panose="020B0606030504020204" pitchFamily="34" charset="0"/>
                <a:cs typeface="Open Sans" panose="020B0606030504020204" pitchFamily="34" charset="0"/>
              </a:rPr>
              <a:t>Organize your data with open source frameworks such as:</a:t>
            </a:r>
          </a:p>
          <a:p>
            <a:pPr marL="0" indent="0">
              <a:buNone/>
            </a:pPr>
            <a:endParaRPr lang="en-TR" sz="2200" dirty="0">
              <a:cs typeface="Open Sans" panose="020B0606030504020204" pitchFamily="34" charset="0"/>
            </a:endParaRPr>
          </a:p>
          <a:p>
            <a:pPr>
              <a:buFontTx/>
              <a:buChar char="-"/>
            </a:pPr>
            <a:r>
              <a:rPr lang="en-TR" sz="2200" dirty="0">
                <a:latin typeface="Open Sans" panose="020B0606030504020204" pitchFamily="34" charset="0"/>
                <a:cs typeface="Open Sans" panose="020B0606030504020204" pitchFamily="34" charset="0"/>
              </a:rPr>
              <a:t>CKAN</a:t>
            </a:r>
          </a:p>
          <a:p>
            <a:pPr>
              <a:buFontTx/>
              <a:buChar char="-"/>
            </a:pPr>
            <a:r>
              <a:rPr lang="en-TR" sz="2200" dirty="0">
                <a:cs typeface="Open Sans" panose="020B0606030504020204" pitchFamily="34" charset="0"/>
              </a:rPr>
              <a:t>GeoNode (Provides spatial backend too)</a:t>
            </a:r>
            <a:r>
              <a:rPr lang="en-TR" sz="2200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292ADA-731F-CB48-DA62-27DF3A1C3DC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67552" y="18288"/>
            <a:ext cx="6695350" cy="6857999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7" name="Picture 6" descr="A green leaf with a lightning bolt&#10;&#10;AI-generated content may be incorrect.">
            <a:extLst>
              <a:ext uri="{FF2B5EF4-FFF2-40B4-BE49-F238E27FC236}">
                <a16:creationId xmlns:a16="http://schemas.microsoft.com/office/drawing/2014/main" id="{E69EA376-6858-5541-B00A-EF4516E09E9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210" y="63794"/>
            <a:ext cx="1631834" cy="1239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9269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BD6749D7-7E61-5B43-B286-7095D8A81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3246" y="683791"/>
            <a:ext cx="10515600" cy="819831"/>
          </a:xfrm>
        </p:spPr>
        <p:txBody>
          <a:bodyPr>
            <a:normAutofit/>
          </a:bodyPr>
          <a:lstStyle/>
          <a:p>
            <a:pPr algn="r"/>
            <a:r>
              <a:rPr lang="en-TR" sz="3600" b="1" dirty="0">
                <a:latin typeface="Open Sans" panose="020B0606030504020204" pitchFamily="34" charset="0"/>
                <a:cs typeface="Open Sans" panose="020B0606030504020204" pitchFamily="34" charset="0"/>
              </a:rPr>
              <a:t>Dashboard – Present statistics with maps</a:t>
            </a:r>
          </a:p>
        </p:txBody>
      </p:sp>
      <p:pic>
        <p:nvPicPr>
          <p:cNvPr id="4" name="Picture 3" descr="A map with a blue line&#10;&#10;Description automatically generated with medium confidence">
            <a:extLst>
              <a:ext uri="{FF2B5EF4-FFF2-40B4-BE49-F238E27FC236}">
                <a16:creationId xmlns:a16="http://schemas.microsoft.com/office/drawing/2014/main" id="{F8E4F785-5251-6842-87F8-222A06899DB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7" y="1397604"/>
            <a:ext cx="11988559" cy="4802187"/>
          </a:xfrm>
          <a:prstGeom prst="rect">
            <a:avLst/>
          </a:prstGeom>
        </p:spPr>
      </p:pic>
      <p:pic>
        <p:nvPicPr>
          <p:cNvPr id="5" name="Picture 4" descr="A blue circle and a black background&#10;&#10;Description automatically generated">
            <a:extLst>
              <a:ext uri="{FF2B5EF4-FFF2-40B4-BE49-F238E27FC236}">
                <a16:creationId xmlns:a16="http://schemas.microsoft.com/office/drawing/2014/main" id="{5C28D11D-62B7-C048-AEB4-D08F075A28D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38069" y="6453594"/>
            <a:ext cx="1143074" cy="328634"/>
          </a:xfrm>
          <a:prstGeom prst="rect">
            <a:avLst/>
          </a:prstGeom>
        </p:spPr>
      </p:pic>
      <p:pic>
        <p:nvPicPr>
          <p:cNvPr id="6" name="Picture 5" descr="A green leaf with a lightning bolt&#10;&#10;AI-generated content may be incorrect.">
            <a:extLst>
              <a:ext uri="{FF2B5EF4-FFF2-40B4-BE49-F238E27FC236}">
                <a16:creationId xmlns:a16="http://schemas.microsoft.com/office/drawing/2014/main" id="{B95B6081-E147-7B44-BB6A-1DDE6E6496D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210" y="63794"/>
            <a:ext cx="1631834" cy="1239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1809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BD6749D7-7E61-5B43-B286-7095D8A81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TR" sz="3600" b="1" dirty="0">
                <a:latin typeface="Open Sans" panose="020B0606030504020204" pitchFamily="34" charset="0"/>
                <a:cs typeface="Open Sans" panose="020B0606030504020204" pitchFamily="34" charset="0"/>
              </a:rPr>
              <a:t>EARTH OBSERVATION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46950C-AC0D-814D-9715-0C35D7B5C5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182761"/>
            <a:ext cx="6172200" cy="3480921"/>
          </a:xfrm>
        </p:spPr>
        <p:txBody>
          <a:bodyPr>
            <a:normAutofit/>
          </a:bodyPr>
          <a:lstStyle/>
          <a:p>
            <a:r>
              <a:rPr lang="tr-TR" sz="2800" dirty="0">
                <a:latin typeface="Open Sans" panose="020B0606030504020204" pitchFamily="34" charset="0"/>
                <a:cs typeface="Open Sans" panose="020B0606030504020204" pitchFamily="34" charset="0"/>
              </a:rPr>
              <a:t>Object/</a:t>
            </a:r>
            <a:r>
              <a:rPr lang="tr-TR" sz="2800" dirty="0" err="1">
                <a:latin typeface="Open Sans" panose="020B0606030504020204" pitchFamily="34" charset="0"/>
                <a:cs typeface="Open Sans" panose="020B0606030504020204" pitchFamily="34" charset="0"/>
              </a:rPr>
              <a:t>Pixel</a:t>
            </a:r>
            <a:r>
              <a:rPr lang="tr-TR" sz="2800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tr-TR" sz="2800" dirty="0" err="1">
                <a:latin typeface="Open Sans" panose="020B0606030504020204" pitchFamily="34" charset="0"/>
                <a:cs typeface="Open Sans" panose="020B0606030504020204" pitchFamily="34" charset="0"/>
              </a:rPr>
              <a:t>based</a:t>
            </a:r>
            <a:r>
              <a:rPr lang="tr-TR" sz="2800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tr-TR" sz="2800" dirty="0" err="1">
                <a:latin typeface="Open Sans" panose="020B0606030504020204" pitchFamily="34" charset="0"/>
                <a:cs typeface="Open Sans" panose="020B0606030504020204" pitchFamily="34" charset="0"/>
              </a:rPr>
              <a:t>classification</a:t>
            </a:r>
            <a:endParaRPr lang="en-US" sz="2800" dirty="0"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lvl="1"/>
            <a:r>
              <a:rPr lang="en-GB" sz="2400" dirty="0">
                <a:latin typeface="Open Sans" panose="020B0606030504020204" pitchFamily="34" charset="0"/>
                <a:cs typeface="Open Sans" panose="020B0606030504020204" pitchFamily="34" charset="0"/>
              </a:rPr>
              <a:t>Land use and land cover</a:t>
            </a:r>
          </a:p>
          <a:p>
            <a:pPr lvl="1"/>
            <a:r>
              <a:rPr lang="es-ES" sz="2400" dirty="0" err="1">
                <a:latin typeface="Open Sans" panose="020B0606030504020204" pitchFamily="34" charset="0"/>
                <a:cs typeface="Open Sans" panose="020B0606030504020204" pitchFamily="34" charset="0"/>
              </a:rPr>
              <a:t>Water</a:t>
            </a:r>
            <a:r>
              <a:rPr lang="es-ES" sz="2400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s-ES" sz="2400" dirty="0" err="1">
                <a:latin typeface="Open Sans" panose="020B0606030504020204" pitchFamily="34" charset="0"/>
                <a:cs typeface="Open Sans" panose="020B0606030504020204" pitchFamily="34" charset="0"/>
              </a:rPr>
              <a:t>resources</a:t>
            </a:r>
            <a:r>
              <a:rPr lang="es-ES" sz="2400" dirty="0">
                <a:latin typeface="Open Sans" panose="020B0606030504020204" pitchFamily="34" charset="0"/>
                <a:cs typeface="Open Sans" panose="020B0606030504020204" pitchFamily="34" charset="0"/>
              </a:rPr>
              <a:t> and </a:t>
            </a:r>
            <a:r>
              <a:rPr lang="es-ES" sz="2400" dirty="0" err="1">
                <a:latin typeface="Open Sans" panose="020B0606030504020204" pitchFamily="34" charset="0"/>
                <a:cs typeface="Open Sans" panose="020B0606030504020204" pitchFamily="34" charset="0"/>
              </a:rPr>
              <a:t>pollution</a:t>
            </a:r>
            <a:endParaRPr lang="es-ES" sz="2400" dirty="0"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lvl="1"/>
            <a:r>
              <a:rPr lang="en-GB" sz="2400" dirty="0">
                <a:latin typeface="Open Sans" panose="020B0606030504020204" pitchFamily="34" charset="0"/>
                <a:cs typeface="Open Sans" panose="020B0606030504020204" pitchFamily="34" charset="0"/>
              </a:rPr>
              <a:t>Forests and vegetation</a:t>
            </a:r>
          </a:p>
          <a:p>
            <a:pPr lvl="1"/>
            <a:r>
              <a:rPr lang="en-GB" sz="2400" dirty="0">
                <a:latin typeface="Open Sans" panose="020B0606030504020204" pitchFamily="34" charset="0"/>
                <a:cs typeface="Open Sans" panose="020B0606030504020204" pitchFamily="34" charset="0"/>
              </a:rPr>
              <a:t>Urbanization and infrastructure</a:t>
            </a:r>
            <a:endParaRPr lang="es-ES" sz="2400" dirty="0"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marL="457200" lvl="1" indent="0">
              <a:buNone/>
            </a:pPr>
            <a:endParaRPr lang="en-GB" sz="2400" dirty="0"/>
          </a:p>
          <a:p>
            <a:r>
              <a:rPr lang="tr-TR" sz="2800" dirty="0">
                <a:latin typeface="Open Sans" panose="020B0606030504020204" pitchFamily="34" charset="0"/>
                <a:cs typeface="Open Sans" panose="020B0606030504020204" pitchFamily="34" charset="0"/>
              </a:rPr>
              <a:t>Urban </a:t>
            </a:r>
            <a:r>
              <a:rPr lang="tr-TR" sz="2800" dirty="0" err="1">
                <a:latin typeface="Open Sans" panose="020B0606030504020204" pitchFamily="34" charset="0"/>
                <a:cs typeface="Open Sans" panose="020B0606030504020204" pitchFamily="34" charset="0"/>
              </a:rPr>
              <a:t>growth</a:t>
            </a:r>
            <a:r>
              <a:rPr lang="tr-TR" sz="2800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tr-TR" sz="2800" dirty="0" err="1">
                <a:latin typeface="Open Sans" panose="020B0606030504020204" pitchFamily="34" charset="0"/>
                <a:cs typeface="Open Sans" panose="020B0606030504020204" pitchFamily="34" charset="0"/>
              </a:rPr>
              <a:t>forecast</a:t>
            </a:r>
            <a:endParaRPr lang="en-US" sz="2800" dirty="0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0242" name="Picture 2" descr="remote sensing Icon - Free PNG &amp; SVG 4916202 - Noun Project">
            <a:extLst>
              <a:ext uri="{FF2B5EF4-FFF2-40B4-BE49-F238E27FC236}">
                <a16:creationId xmlns:a16="http://schemas.microsoft.com/office/drawing/2014/main" id="{185B5F6E-D1D4-964D-9CCF-6A44FEB2BF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35906" y="2483464"/>
            <a:ext cx="2540000" cy="2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blue circle and a black background&#10;&#10;Description automatically generated">
            <a:extLst>
              <a:ext uri="{FF2B5EF4-FFF2-40B4-BE49-F238E27FC236}">
                <a16:creationId xmlns:a16="http://schemas.microsoft.com/office/drawing/2014/main" id="{0314CBE2-5C3D-3B48-9779-B92922584A0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38069" y="6366510"/>
            <a:ext cx="1143074" cy="328634"/>
          </a:xfrm>
          <a:prstGeom prst="rect">
            <a:avLst/>
          </a:prstGeom>
        </p:spPr>
      </p:pic>
      <p:pic>
        <p:nvPicPr>
          <p:cNvPr id="7" name="Picture 6" descr="A green leaf with a lightning bolt&#10;&#10;AI-generated content may be incorrect.">
            <a:extLst>
              <a:ext uri="{FF2B5EF4-FFF2-40B4-BE49-F238E27FC236}">
                <a16:creationId xmlns:a16="http://schemas.microsoft.com/office/drawing/2014/main" id="{2514FEE4-4E01-E146-AAFC-6D68CEFC820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9255" y="60663"/>
            <a:ext cx="1631834" cy="1239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330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BD6749D7-7E61-5B43-B286-7095D8A81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latin typeface="Open Sans" panose="020B0606030504020204" pitchFamily="34" charset="0"/>
                <a:cs typeface="Open Sans" panose="020B0606030504020204" pitchFamily="34" charset="0"/>
              </a:rPr>
              <a:t>Land </a:t>
            </a:r>
            <a:r>
              <a:rPr lang="tr-TR" sz="3600" b="1" dirty="0" err="1">
                <a:latin typeface="Open Sans" panose="020B0606030504020204" pitchFamily="34" charset="0"/>
                <a:cs typeface="Open Sans" panose="020B0606030504020204" pitchFamily="34" charset="0"/>
              </a:rPr>
              <a:t>Cover</a:t>
            </a:r>
            <a:r>
              <a:rPr lang="tr-TR" sz="3600" b="1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tr-TR" sz="3600" b="1" dirty="0" err="1">
                <a:latin typeface="Open Sans" panose="020B0606030504020204" pitchFamily="34" charset="0"/>
                <a:cs typeface="Open Sans" panose="020B0606030504020204" pitchFamily="34" charset="0"/>
              </a:rPr>
              <a:t>Classification</a:t>
            </a:r>
            <a:endParaRPr lang="en-TR" sz="3600" b="1" dirty="0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7" name="Content Placeholder 8">
            <a:extLst>
              <a:ext uri="{FF2B5EF4-FFF2-40B4-BE49-F238E27FC236}">
                <a16:creationId xmlns:a16="http://schemas.microsoft.com/office/drawing/2014/main" id="{3053EEBC-A62A-CC47-906E-0941428DEBB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544" y="2271241"/>
            <a:ext cx="5426606" cy="3839274"/>
          </a:xfrm>
          <a:prstGeom prst="rect">
            <a:avLst/>
          </a:prstGeom>
        </p:spPr>
      </p:pic>
      <p:pic>
        <p:nvPicPr>
          <p:cNvPr id="8" name="Content Placeholder 9">
            <a:extLst>
              <a:ext uri="{FF2B5EF4-FFF2-40B4-BE49-F238E27FC236}">
                <a16:creationId xmlns:a16="http://schemas.microsoft.com/office/drawing/2014/main" id="{3B142ADE-D735-EA45-B57F-FF0F05CB5F6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2852" y="2271241"/>
            <a:ext cx="5420273" cy="383479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64EEFA9-3DE7-8346-92C8-72D77D79F616}"/>
              </a:ext>
            </a:extLst>
          </p:cNvPr>
          <p:cNvSpPr txBox="1"/>
          <p:nvPr/>
        </p:nvSpPr>
        <p:spPr>
          <a:xfrm>
            <a:off x="0" y="1690688"/>
            <a:ext cx="59497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Open Sans" panose="020B0606030504020204" pitchFamily="34" charset="0"/>
                <a:cs typeface="Open Sans" panose="020B0606030504020204" pitchFamily="34" charset="0"/>
              </a:rPr>
              <a:t>Corine Land Cover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7D72BC-D7F8-DE4C-B1AF-94F970170616}"/>
              </a:ext>
            </a:extLst>
          </p:cNvPr>
          <p:cNvSpPr txBox="1"/>
          <p:nvPr/>
        </p:nvSpPr>
        <p:spPr>
          <a:xfrm>
            <a:off x="6292852" y="1690688"/>
            <a:ext cx="5425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Open Sans" panose="020B0606030504020204" pitchFamily="34" charset="0"/>
                <a:cs typeface="Open Sans" panose="020B0606030504020204" pitchFamily="34" charset="0"/>
              </a:rPr>
              <a:t>Deep Learning Classification</a:t>
            </a:r>
          </a:p>
        </p:txBody>
      </p:sp>
      <p:pic>
        <p:nvPicPr>
          <p:cNvPr id="13" name="Picture 12" descr="A blue circle and a black background&#10;&#10;Description automatically generated">
            <a:extLst>
              <a:ext uri="{FF2B5EF4-FFF2-40B4-BE49-F238E27FC236}">
                <a16:creationId xmlns:a16="http://schemas.microsoft.com/office/drawing/2014/main" id="{D4298FDF-8C81-684C-A6C8-1035CC15BD6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38069" y="6366510"/>
            <a:ext cx="1143074" cy="328634"/>
          </a:xfrm>
          <a:prstGeom prst="rect">
            <a:avLst/>
          </a:prstGeom>
        </p:spPr>
      </p:pic>
      <p:pic>
        <p:nvPicPr>
          <p:cNvPr id="11" name="Picture 10" descr="A green leaf with a lightning bolt&#10;&#10;AI-generated content may be incorrect.">
            <a:extLst>
              <a:ext uri="{FF2B5EF4-FFF2-40B4-BE49-F238E27FC236}">
                <a16:creationId xmlns:a16="http://schemas.microsoft.com/office/drawing/2014/main" id="{74DAEB1C-5703-3445-A996-929BA6EC637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9255" y="60663"/>
            <a:ext cx="1631834" cy="1239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2436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BD6749D7-7E61-5B43-B286-7095D8A81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7" y="236317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Open Sans" panose="020B0606030504020204" pitchFamily="34" charset="0"/>
                <a:cs typeface="Open Sans" panose="020B0606030504020204" pitchFamily="34" charset="0"/>
              </a:rPr>
              <a:t>Rule based vectorization</a:t>
            </a:r>
            <a:br>
              <a:rPr lang="en-US" sz="3600" dirty="0">
                <a:latin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3600" b="1" dirty="0">
                <a:latin typeface="Open Sans" panose="020B0606030504020204" pitchFamily="34" charset="0"/>
                <a:cs typeface="Open Sans" panose="020B0606030504020204" pitchFamily="34" charset="0"/>
              </a:rPr>
              <a:t>(Segment Anything Model)</a:t>
            </a:r>
            <a:endParaRPr lang="en-TR" sz="3600" b="1" dirty="0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Picture 4" descr="An aerial view of a neighborhood&#10;&#10;Description automatically generated">
            <a:extLst>
              <a:ext uri="{FF2B5EF4-FFF2-40B4-BE49-F238E27FC236}">
                <a16:creationId xmlns:a16="http://schemas.microsoft.com/office/drawing/2014/main" id="{7B38C952-3521-1E4F-B621-DA9A3A7985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4570" y="1561880"/>
            <a:ext cx="7842856" cy="4680000"/>
          </a:xfrm>
          <a:prstGeom prst="rect">
            <a:avLst/>
          </a:prstGeom>
        </p:spPr>
      </p:pic>
      <p:pic>
        <p:nvPicPr>
          <p:cNvPr id="3" name="Picture 2" descr="Aerial view of a city&#10;&#10;Description automatically generated">
            <a:extLst>
              <a:ext uri="{FF2B5EF4-FFF2-40B4-BE49-F238E27FC236}">
                <a16:creationId xmlns:a16="http://schemas.microsoft.com/office/drawing/2014/main" id="{B2C58109-3227-F34D-9C14-8E5115D307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4569" y="1561880"/>
            <a:ext cx="7842857" cy="4680000"/>
          </a:xfrm>
          <a:prstGeom prst="rect">
            <a:avLst/>
          </a:prstGeom>
        </p:spPr>
      </p:pic>
      <p:pic>
        <p:nvPicPr>
          <p:cNvPr id="13" name="Picture 12" descr="A blue circle and a black background&#10;&#10;Description automatically generated">
            <a:extLst>
              <a:ext uri="{FF2B5EF4-FFF2-40B4-BE49-F238E27FC236}">
                <a16:creationId xmlns:a16="http://schemas.microsoft.com/office/drawing/2014/main" id="{8E21F811-FF95-944F-A7D5-D2E1158F3F3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38069" y="6366510"/>
            <a:ext cx="1143074" cy="328634"/>
          </a:xfrm>
          <a:prstGeom prst="rect">
            <a:avLst/>
          </a:prstGeom>
        </p:spPr>
      </p:pic>
      <p:pic>
        <p:nvPicPr>
          <p:cNvPr id="6" name="Picture 5" descr="A green leaf with a lightning bolt&#10;&#10;AI-generated content may be incorrect.">
            <a:extLst>
              <a:ext uri="{FF2B5EF4-FFF2-40B4-BE49-F238E27FC236}">
                <a16:creationId xmlns:a16="http://schemas.microsoft.com/office/drawing/2014/main" id="{76B32889-01BF-C748-8E2C-8810D8618B0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9255" y="60663"/>
            <a:ext cx="1631834" cy="1239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149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BD6749D7-7E61-5B43-B286-7095D8A81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Open Sans" panose="020B0606030504020204" pitchFamily="34" charset="0"/>
                <a:cs typeface="Open Sans" panose="020B0606030504020204" pitchFamily="34" charset="0"/>
              </a:rPr>
              <a:t>Atmospheric Analysis &amp; Simulations </a:t>
            </a:r>
            <a:br>
              <a:rPr lang="en-US" sz="3600" b="1" dirty="0">
                <a:latin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3600" b="1" dirty="0">
                <a:latin typeface="Open Sans" panose="020B0606030504020204" pitchFamily="34" charset="0"/>
                <a:cs typeface="Open Sans" panose="020B0606030504020204" pitchFamily="34" charset="0"/>
              </a:rPr>
              <a:t>(</a:t>
            </a:r>
            <a:r>
              <a:rPr lang="en-US" sz="3600" b="1" dirty="0">
                <a:cs typeface="Open Sans" panose="020B0606030504020204" pitchFamily="34" charset="0"/>
              </a:rPr>
              <a:t>Daily</a:t>
            </a:r>
            <a:r>
              <a:rPr lang="en-US" sz="3600" b="1" dirty="0">
                <a:latin typeface="Open Sans" panose="020B0606030504020204" pitchFamily="34" charset="0"/>
                <a:cs typeface="Open Sans" panose="020B0606030504020204" pitchFamily="34" charset="0"/>
              </a:rPr>
              <a:t> Ionosphere </a:t>
            </a:r>
            <a:r>
              <a:rPr lang="en-US" sz="3600" b="1" dirty="0">
                <a:cs typeface="Open Sans" panose="020B0606030504020204" pitchFamily="34" charset="0"/>
              </a:rPr>
              <a:t>Effect</a:t>
            </a:r>
            <a:r>
              <a:rPr lang="en-US" sz="3600" b="1" dirty="0">
                <a:latin typeface="Open Sans" panose="020B0606030504020204" pitchFamily="34" charset="0"/>
                <a:cs typeface="Open Sans" panose="020B0606030504020204" pitchFamily="34" charset="0"/>
              </a:rPr>
              <a:t>)</a:t>
            </a:r>
            <a:endParaRPr lang="en-TR" sz="3600" b="1" dirty="0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TR_Iyonosfer_2">
            <a:hlinkClick r:id="" action="ppaction://media"/>
            <a:extLst>
              <a:ext uri="{FF2B5EF4-FFF2-40B4-BE49-F238E27FC236}">
                <a16:creationId xmlns:a16="http://schemas.microsoft.com/office/drawing/2014/main" id="{CC56B246-1E05-9B53-EF2B-76F24E373AE6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89432" y="1690688"/>
            <a:ext cx="9413135" cy="4971369"/>
          </a:xfrm>
        </p:spPr>
      </p:pic>
      <p:pic>
        <p:nvPicPr>
          <p:cNvPr id="5" name="Picture 4" descr="A blue circle and a black background&#10;&#10;Description automatically generated">
            <a:extLst>
              <a:ext uri="{FF2B5EF4-FFF2-40B4-BE49-F238E27FC236}">
                <a16:creationId xmlns:a16="http://schemas.microsoft.com/office/drawing/2014/main" id="{17AD021C-A59F-E748-A787-533A8A2215F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38069" y="6366510"/>
            <a:ext cx="1143074" cy="328634"/>
          </a:xfrm>
          <a:prstGeom prst="rect">
            <a:avLst/>
          </a:prstGeom>
        </p:spPr>
      </p:pic>
      <p:pic>
        <p:nvPicPr>
          <p:cNvPr id="6" name="Picture 5" descr="A green leaf with a lightning bolt&#10;&#10;AI-generated content may be incorrect.">
            <a:extLst>
              <a:ext uri="{FF2B5EF4-FFF2-40B4-BE49-F238E27FC236}">
                <a16:creationId xmlns:a16="http://schemas.microsoft.com/office/drawing/2014/main" id="{C2A60B40-F98A-A949-854C-31728D0CC57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9255" y="60663"/>
            <a:ext cx="1631834" cy="1239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464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5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28F3E-DCB3-6043-C2A2-CE3107540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2856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Open Sans" panose="020B0606030504020204" pitchFamily="34" charset="0"/>
                <a:cs typeface="Open Sans" panose="020B0606030504020204" pitchFamily="34" charset="0"/>
              </a:rPr>
              <a:t>Photogrammetric Applications (DSM/DTM/Orthophoto)</a:t>
            </a:r>
            <a:endParaRPr lang="en-GB" sz="3600" b="1" dirty="0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480072D-7C1F-57AC-C53A-CE88981935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0804" y="4047049"/>
            <a:ext cx="3168084" cy="2364116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4B55E1F-D3C3-0323-EF67-22022E67580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068" y="1459193"/>
            <a:ext cx="2585778" cy="230598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679A0BE-29F2-84A0-74D1-6E218D97C0B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88464" y="1478926"/>
            <a:ext cx="2444500" cy="24445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F4325B5-509F-2983-BF9D-7127F1CEEEF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6582" y="2333070"/>
            <a:ext cx="6138169" cy="3427958"/>
          </a:xfrm>
          <a:prstGeom prst="rect">
            <a:avLst/>
          </a:prstGeom>
        </p:spPr>
      </p:pic>
      <p:pic>
        <p:nvPicPr>
          <p:cNvPr id="8" name="Picture 7" descr="A blue circle and a black background&#10;&#10;Description automatically generated">
            <a:extLst>
              <a:ext uri="{FF2B5EF4-FFF2-40B4-BE49-F238E27FC236}">
                <a16:creationId xmlns:a16="http://schemas.microsoft.com/office/drawing/2014/main" id="{776FC119-A24B-B741-8071-25C2AA80036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38069" y="6366510"/>
            <a:ext cx="1143074" cy="328634"/>
          </a:xfrm>
          <a:prstGeom prst="rect">
            <a:avLst/>
          </a:prstGeom>
        </p:spPr>
      </p:pic>
      <p:pic>
        <p:nvPicPr>
          <p:cNvPr id="10" name="Picture 9" descr="A green leaf with a lightning bolt&#10;&#10;AI-generated content may be incorrect.">
            <a:extLst>
              <a:ext uri="{FF2B5EF4-FFF2-40B4-BE49-F238E27FC236}">
                <a16:creationId xmlns:a16="http://schemas.microsoft.com/office/drawing/2014/main" id="{51DC51E0-C519-7E42-8D62-C2C4B96C37F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9255" y="60663"/>
            <a:ext cx="1631834" cy="1239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5139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BD6749D7-7E61-5B43-B286-7095D8A81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latin typeface="Open Sans" panose="020B0606030504020204" pitchFamily="34" charset="0"/>
                <a:cs typeface="Open Sans" panose="020B0606030504020204" pitchFamily="34" charset="0"/>
              </a:rPr>
              <a:t>Urban </a:t>
            </a:r>
            <a:r>
              <a:rPr lang="tr-TR" sz="3600" b="1" dirty="0" err="1">
                <a:latin typeface="Open Sans" panose="020B0606030504020204" pitchFamily="34" charset="0"/>
                <a:cs typeface="Open Sans" panose="020B0606030504020204" pitchFamily="34" charset="0"/>
              </a:rPr>
              <a:t>Growth</a:t>
            </a:r>
            <a:r>
              <a:rPr lang="tr-TR" sz="3600" b="1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tr-TR" sz="3600" b="1" dirty="0" err="1">
                <a:latin typeface="Open Sans" panose="020B0606030504020204" pitchFamily="34" charset="0"/>
                <a:cs typeface="Open Sans" panose="020B0606030504020204" pitchFamily="34" charset="0"/>
              </a:rPr>
              <a:t>Forecast</a:t>
            </a:r>
            <a:endParaRPr lang="en-TR" sz="3600" b="1" dirty="0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4F07950-DDD8-1E4B-835F-057524D3F05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17024" y="1635196"/>
            <a:ext cx="7054338" cy="480184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7CBB34B-0612-D040-BD36-D8E51686EF0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17024" y="1633902"/>
            <a:ext cx="7054338" cy="480184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71779D3-DCEC-B246-8D41-5FEE64F6473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5694" y="1622885"/>
            <a:ext cx="7054338" cy="480184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052766B-67DF-944E-B3A8-4670B9214E7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17024" y="1620499"/>
            <a:ext cx="7054338" cy="480184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4537150-3522-1540-93BD-86706A7013A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1643" y="1620157"/>
            <a:ext cx="6088145" cy="4801845"/>
          </a:xfrm>
          <a:prstGeom prst="rect">
            <a:avLst/>
          </a:prstGeom>
        </p:spPr>
      </p:pic>
      <p:pic>
        <p:nvPicPr>
          <p:cNvPr id="10" name="Picture 9" descr="A blue circle and a black background&#10;&#10;Description automatically generated">
            <a:extLst>
              <a:ext uri="{FF2B5EF4-FFF2-40B4-BE49-F238E27FC236}">
                <a16:creationId xmlns:a16="http://schemas.microsoft.com/office/drawing/2014/main" id="{9AB3DE0A-03EE-E34F-84E9-F3838513794C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38069" y="6366510"/>
            <a:ext cx="1143074" cy="328634"/>
          </a:xfrm>
          <a:prstGeom prst="rect">
            <a:avLst/>
          </a:prstGeom>
        </p:spPr>
      </p:pic>
      <p:pic>
        <p:nvPicPr>
          <p:cNvPr id="11" name="Picture 10" descr="A green leaf with a lightning bolt&#10;&#10;AI-generated content may be incorrect.">
            <a:extLst>
              <a:ext uri="{FF2B5EF4-FFF2-40B4-BE49-F238E27FC236}">
                <a16:creationId xmlns:a16="http://schemas.microsoft.com/office/drawing/2014/main" id="{80FB6D41-10F0-0C40-98CC-1F20FA41D0B4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9255" y="60663"/>
            <a:ext cx="1631834" cy="1239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654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169D286-F4D7-4C8B-A6BD-D05384C7F1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39E8235E-135E-4261-8F54-2B316E493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2164" y="610728"/>
            <a:ext cx="759618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7">
            <a:extLst>
              <a:ext uri="{FF2B5EF4-FFF2-40B4-BE49-F238E27FC236}">
                <a16:creationId xmlns:a16="http://schemas.microsoft.com/office/drawing/2014/main" id="{D4ED8EC3-4D57-4620-93CE-4E6661F09A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4437" y="343079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83BCB34A-2F40-4F41-8488-A134C1C155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5" y="340424"/>
            <a:ext cx="4630139" cy="5265795"/>
          </a:xfrm>
          <a:custGeom>
            <a:avLst/>
            <a:gdLst>
              <a:gd name="connsiteX0" fmla="*/ 0 w 4630139"/>
              <a:gd name="connsiteY0" fmla="*/ 0 h 5265795"/>
              <a:gd name="connsiteX1" fmla="*/ 4630139 w 4630139"/>
              <a:gd name="connsiteY1" fmla="*/ 0 h 5265795"/>
              <a:gd name="connsiteX2" fmla="*/ 4630139 w 4630139"/>
              <a:gd name="connsiteY2" fmla="*/ 5265795 h 5265795"/>
              <a:gd name="connsiteX3" fmla="*/ 0 w 4630139"/>
              <a:gd name="connsiteY3" fmla="*/ 5265795 h 5265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0139" h="5265795">
                <a:moveTo>
                  <a:pt x="0" y="0"/>
                </a:moveTo>
                <a:lnTo>
                  <a:pt x="4630139" y="0"/>
                </a:lnTo>
                <a:lnTo>
                  <a:pt x="4630139" y="5265795"/>
                </a:lnTo>
                <a:lnTo>
                  <a:pt x="0" y="526579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321E23-0EEE-7B48-8F21-1B237DB5B47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821" y="983891"/>
            <a:ext cx="3304311" cy="3993126"/>
          </a:xfrm>
          <a:prstGeom prst="rect">
            <a:avLst/>
          </a:prstGeom>
        </p:spPr>
      </p:pic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78382DC-4207-465E-B379-1E16448AA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1780" y="1071563"/>
            <a:ext cx="7290218" cy="5242298"/>
          </a:xfrm>
          <a:custGeom>
            <a:avLst/>
            <a:gdLst>
              <a:gd name="connsiteX0" fmla="*/ 0 w 7290218"/>
              <a:gd name="connsiteY0" fmla="*/ 0 h 5242298"/>
              <a:gd name="connsiteX1" fmla="*/ 7290218 w 7290218"/>
              <a:gd name="connsiteY1" fmla="*/ 0 h 5242298"/>
              <a:gd name="connsiteX2" fmla="*/ 7290218 w 7290218"/>
              <a:gd name="connsiteY2" fmla="*/ 5242298 h 5242298"/>
              <a:gd name="connsiteX3" fmla="*/ 0 w 7290218"/>
              <a:gd name="connsiteY3" fmla="*/ 5242298 h 5242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0218" h="5242298">
                <a:moveTo>
                  <a:pt x="0" y="0"/>
                </a:moveTo>
                <a:lnTo>
                  <a:pt x="7290218" y="0"/>
                </a:lnTo>
                <a:lnTo>
                  <a:pt x="7290218" y="5242298"/>
                </a:lnTo>
                <a:lnTo>
                  <a:pt x="0" y="524229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Picture 6" descr="A screenshot of a website&#10;&#10;Description automatically generated">
            <a:extLst>
              <a:ext uri="{FF2B5EF4-FFF2-40B4-BE49-F238E27FC236}">
                <a16:creationId xmlns:a16="http://schemas.microsoft.com/office/drawing/2014/main" id="{BB3507C9-E09C-8E41-A240-B5A1EBA254E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5244" y="2193404"/>
            <a:ext cx="6020730" cy="3010363"/>
          </a:xfrm>
          <a:prstGeom prst="rect">
            <a:avLst/>
          </a:prstGeom>
        </p:spPr>
      </p:pic>
      <p:sp>
        <p:nvSpPr>
          <p:cNvPr id="13" name="Title 11">
            <a:extLst>
              <a:ext uri="{FF2B5EF4-FFF2-40B4-BE49-F238E27FC236}">
                <a16:creationId xmlns:a16="http://schemas.microsoft.com/office/drawing/2014/main" id="{D5F14A0F-F60E-AF49-8586-F4B10E7F8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4181" y="340424"/>
            <a:ext cx="6742856" cy="854168"/>
          </a:xfrm>
        </p:spPr>
        <p:txBody>
          <a:bodyPr/>
          <a:lstStyle/>
          <a:p>
            <a:pPr algn="r"/>
            <a:r>
              <a:rPr lang="tr-TR" b="1" dirty="0" err="1">
                <a:latin typeface="Open Sans" panose="020B0606030504020204" pitchFamily="34" charset="0"/>
                <a:cs typeface="Open Sans" panose="020B0606030504020204" pitchFamily="34" charset="0"/>
              </a:rPr>
              <a:t>Disaster</a:t>
            </a:r>
            <a:r>
              <a:rPr lang="tr-TR" b="1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tr-TR" b="1" dirty="0" err="1">
                <a:latin typeface="Open Sans" panose="020B0606030504020204" pitchFamily="34" charset="0"/>
                <a:cs typeface="Open Sans" panose="020B0606030504020204" pitchFamily="34" charset="0"/>
              </a:rPr>
              <a:t>Consultancies</a:t>
            </a:r>
            <a:endParaRPr lang="en-TR" b="1" dirty="0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7041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26">
            <a:extLst>
              <a:ext uri="{FF2B5EF4-FFF2-40B4-BE49-F238E27FC236}">
                <a16:creationId xmlns:a16="http://schemas.microsoft.com/office/drawing/2014/main" id="{8C886788-700E-4D20-9F80-E0E96837A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2" name="Freeform: Shape 28">
            <a:extLst>
              <a:ext uri="{FF2B5EF4-FFF2-40B4-BE49-F238E27FC236}">
                <a16:creationId xmlns:a16="http://schemas.microsoft.com/office/drawing/2014/main" id="{1850674C-4E08-4C62-A3E2-6337FE4F7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43" name="Freeform: Shape 30">
            <a:extLst>
              <a:ext uri="{FF2B5EF4-FFF2-40B4-BE49-F238E27FC236}">
                <a16:creationId xmlns:a16="http://schemas.microsoft.com/office/drawing/2014/main" id="{BCE4FF05-2B0C-4C97-A9B4-E163085A9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BD6749D7-7E61-5B43-B286-7095D8A81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056" y="190665"/>
            <a:ext cx="5184088" cy="262892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1" dirty="0">
                <a:ea typeface="Open Sans" panose="020B0606030504020204" pitchFamily="34" charset="0"/>
                <a:cs typeface="Open Sans" panose="020B0606030504020204" pitchFamily="34" charset="0"/>
              </a:rPr>
              <a:t>A simple example on Solar Energy Potential</a:t>
            </a:r>
          </a:p>
        </p:txBody>
      </p:sp>
      <p:sp>
        <p:nvSpPr>
          <p:cNvPr id="44" name="Rectangle 32">
            <a:extLst>
              <a:ext uri="{FF2B5EF4-FFF2-40B4-BE49-F238E27FC236}">
                <a16:creationId xmlns:a16="http://schemas.microsoft.com/office/drawing/2014/main" id="{529C2A7A-A6B6-4A56-B11C-8E967D88A6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 descr="A map of a city&#10;&#10;Description automatically generated">
            <a:extLst>
              <a:ext uri="{FF2B5EF4-FFF2-40B4-BE49-F238E27FC236}">
                <a16:creationId xmlns:a16="http://schemas.microsoft.com/office/drawing/2014/main" id="{72F5CE59-FFA7-FD46-BD9A-A905519C928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6003" y="60663"/>
            <a:ext cx="5223252" cy="3460405"/>
          </a:xfrm>
          <a:prstGeom prst="rect">
            <a:avLst/>
          </a:prstGeom>
          <a:effectLst>
            <a:softEdge rad="104837"/>
          </a:effectLst>
        </p:spPr>
      </p:pic>
      <p:sp>
        <p:nvSpPr>
          <p:cNvPr id="45" name="Rectangle 34">
            <a:extLst>
              <a:ext uri="{FF2B5EF4-FFF2-40B4-BE49-F238E27FC236}">
                <a16:creationId xmlns:a16="http://schemas.microsoft.com/office/drawing/2014/main" id="{FDBD7205-E536-4134-8768-AC3E1A3C5E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12" descr="A map of a city&#10;&#10;Description automatically generated">
            <a:extLst>
              <a:ext uri="{FF2B5EF4-FFF2-40B4-BE49-F238E27FC236}">
                <a16:creationId xmlns:a16="http://schemas.microsoft.com/office/drawing/2014/main" id="{BAD25BB6-DC47-6C4A-BC10-424BA5E8012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028" y="3328525"/>
            <a:ext cx="4774145" cy="3377708"/>
          </a:xfrm>
          <a:prstGeom prst="rect">
            <a:avLst/>
          </a:prstGeom>
        </p:spPr>
      </p:pic>
      <p:pic>
        <p:nvPicPr>
          <p:cNvPr id="7" name="Content Placeholder 6" descr="A map of a city&#10;&#10;Description automatically generated">
            <a:extLst>
              <a:ext uri="{FF2B5EF4-FFF2-40B4-BE49-F238E27FC236}">
                <a16:creationId xmlns:a16="http://schemas.microsoft.com/office/drawing/2014/main" id="{57096BC1-4F59-4F44-B902-131F9BD88AE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8598" y="3609384"/>
            <a:ext cx="4791008" cy="3174042"/>
          </a:xfrm>
          <a:prstGeom prst="rect">
            <a:avLst/>
          </a:prstGeom>
          <a:effectLst>
            <a:softEdge rad="80083"/>
          </a:effectLst>
        </p:spPr>
      </p:pic>
      <p:pic>
        <p:nvPicPr>
          <p:cNvPr id="6" name="Picture 5" descr="A blue circle and a black background&#10;&#10;Description automatically generated">
            <a:extLst>
              <a:ext uri="{FF2B5EF4-FFF2-40B4-BE49-F238E27FC236}">
                <a16:creationId xmlns:a16="http://schemas.microsoft.com/office/drawing/2014/main" id="{0A481B90-467E-8E4B-9D52-203DF1EAB3D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38069" y="6366510"/>
            <a:ext cx="1143074" cy="328634"/>
          </a:xfrm>
          <a:prstGeom prst="rect">
            <a:avLst/>
          </a:prstGeom>
        </p:spPr>
      </p:pic>
      <p:pic>
        <p:nvPicPr>
          <p:cNvPr id="34" name="Picture 33" descr="A green leaf with a lightning bolt&#10;&#10;AI-generated content may be incorrect.">
            <a:extLst>
              <a:ext uri="{FF2B5EF4-FFF2-40B4-BE49-F238E27FC236}">
                <a16:creationId xmlns:a16="http://schemas.microsoft.com/office/drawing/2014/main" id="{470687CF-FCCD-5E44-98A8-99B34803376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9255" y="60663"/>
            <a:ext cx="1631834" cy="1239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486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02F8C-289A-1647-B593-43157B0EA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 b="1" dirty="0"/>
              <a:t>Our partners</a:t>
            </a:r>
          </a:p>
        </p:txBody>
      </p:sp>
      <p:pic>
        <p:nvPicPr>
          <p:cNvPr id="12" name="Picture 11" descr="A blue and yellow flag&#10;&#10;Description automatically generated">
            <a:extLst>
              <a:ext uri="{FF2B5EF4-FFF2-40B4-BE49-F238E27FC236}">
                <a16:creationId xmlns:a16="http://schemas.microsoft.com/office/drawing/2014/main" id="{C9F18FF9-7DC1-6C45-A96B-C50A9047B0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00" y="3107531"/>
            <a:ext cx="9398000" cy="1587500"/>
          </a:xfrm>
          <a:prstGeom prst="rect">
            <a:avLst/>
          </a:prstGeom>
        </p:spPr>
      </p:pic>
      <p:pic>
        <p:nvPicPr>
          <p:cNvPr id="14" name="Picture 13" descr="A black and white logo&#10;&#10;Description automatically generated">
            <a:extLst>
              <a:ext uri="{FF2B5EF4-FFF2-40B4-BE49-F238E27FC236}">
                <a16:creationId xmlns:a16="http://schemas.microsoft.com/office/drawing/2014/main" id="{36E59480-5E36-7140-B77B-BB4AAB9D37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0500" y="1786732"/>
            <a:ext cx="9258300" cy="1320800"/>
          </a:xfrm>
          <a:prstGeom prst="rect">
            <a:avLst/>
          </a:prstGeom>
        </p:spPr>
      </p:pic>
      <p:pic>
        <p:nvPicPr>
          <p:cNvPr id="16" name="Picture 15" descr="A blue and white logo&#10;&#10;Description automatically generated">
            <a:extLst>
              <a:ext uri="{FF2B5EF4-FFF2-40B4-BE49-F238E27FC236}">
                <a16:creationId xmlns:a16="http://schemas.microsoft.com/office/drawing/2014/main" id="{F6F17AD4-D20C-BC43-844B-5CA99FB3EF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3200" y="4791075"/>
            <a:ext cx="9245600" cy="170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3164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006E6F7-31E5-594F-8E51-FA747FB89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4680"/>
            <a:ext cx="10515600" cy="1591401"/>
          </a:xfrm>
        </p:spPr>
        <p:txBody>
          <a:bodyPr>
            <a:normAutofit fontScale="90000"/>
          </a:bodyPr>
          <a:lstStyle/>
          <a:p>
            <a:r>
              <a:rPr lang="en-TR" sz="4400" b="1" dirty="0">
                <a:solidFill>
                  <a:srgbClr val="02568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If you are looking for </a:t>
            </a:r>
            <a:br>
              <a:rPr lang="en-TR" sz="4400" b="1" dirty="0">
                <a:solidFill>
                  <a:srgbClr val="02568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</a:br>
            <a:r>
              <a:rPr lang="en-TR" sz="4400" b="1" dirty="0">
                <a:solidFill>
                  <a:srgbClr val="025683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geospatial approaches for your ideas…</a:t>
            </a:r>
          </a:p>
        </p:txBody>
      </p:sp>
      <p:pic>
        <p:nvPicPr>
          <p:cNvPr id="6" name="Picture 5" descr="A logo for an engineering planning and gis&#10;&#10;Description automatically generated">
            <a:extLst>
              <a:ext uri="{FF2B5EF4-FFF2-40B4-BE49-F238E27FC236}">
                <a16:creationId xmlns:a16="http://schemas.microsoft.com/office/drawing/2014/main" id="{F69CB921-8B55-1D45-AEE3-38D48B524A7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32108" y="3917578"/>
            <a:ext cx="4759892" cy="2940422"/>
          </a:xfrm>
          <a:prstGeom prst="rect">
            <a:avLst/>
          </a:prstGeom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E86A3C30-D522-B644-BE5E-8D0C1F46411B}"/>
              </a:ext>
            </a:extLst>
          </p:cNvPr>
          <p:cNvSpPr txBox="1">
            <a:spLocks/>
          </p:cNvSpPr>
          <p:nvPr/>
        </p:nvSpPr>
        <p:spPr>
          <a:xfrm>
            <a:off x="838200" y="2326177"/>
            <a:ext cx="10515600" cy="119476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tx1"/>
                </a:solidFill>
                <a:latin typeface="Open Sans" panose="020B0606030504020204" pitchFamily="34" charset="0"/>
                <a:ea typeface="+mj-ea"/>
                <a:cs typeface="+mj-cs"/>
              </a:defRPr>
            </a:lvl1pPr>
          </a:lstStyle>
          <a:p>
            <a:r>
              <a:rPr lang="en-US" sz="4400" b="1" dirty="0">
                <a:solidFill>
                  <a:srgbClr val="025683"/>
                </a:solidFill>
                <a:cs typeface="Open Sans" panose="020B0606030504020204" pitchFamily="34" charset="0"/>
              </a:rPr>
              <a:t>P</a:t>
            </a:r>
            <a:r>
              <a:rPr lang="en-TR" sz="4400" b="1" dirty="0">
                <a:solidFill>
                  <a:srgbClr val="025683"/>
                </a:solidFill>
                <a:cs typeface="Open Sans" panose="020B0606030504020204" pitchFamily="34" charset="0"/>
              </a:rPr>
              <a:t>lease contact us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D2DE8F4D-BF83-4C47-BAAB-E0660E508164}"/>
              </a:ext>
            </a:extLst>
          </p:cNvPr>
          <p:cNvSpPr txBox="1">
            <a:spLocks/>
          </p:cNvSpPr>
          <p:nvPr/>
        </p:nvSpPr>
        <p:spPr>
          <a:xfrm>
            <a:off x="838200" y="3520942"/>
            <a:ext cx="10515600" cy="7641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tx1"/>
                </a:solidFill>
                <a:latin typeface="Open Sans" panose="020B0606030504020204" pitchFamily="34" charset="0"/>
                <a:ea typeface="+mj-ea"/>
                <a:cs typeface="+mj-cs"/>
              </a:defRPr>
            </a:lvl1pPr>
          </a:lstStyle>
          <a:p>
            <a:r>
              <a:rPr lang="tr-TR" sz="4400" b="1" dirty="0" err="1">
                <a:solidFill>
                  <a:srgbClr val="025683"/>
                </a:solidFill>
                <a:cs typeface="Open Sans" panose="020B0606030504020204" pitchFamily="34" charset="0"/>
              </a:rPr>
              <a:t>info@anofa.co</a:t>
            </a:r>
            <a:endParaRPr lang="en-TR" sz="4400" b="1" dirty="0">
              <a:solidFill>
                <a:srgbClr val="025683"/>
              </a:solidFill>
              <a:cs typeface="Open Sans" panose="020B0606030504020204" pitchFamily="34" charset="0"/>
            </a:endParaRPr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6175A46D-0DB8-CC47-8AD4-88A3A618F518}"/>
              </a:ext>
            </a:extLst>
          </p:cNvPr>
          <p:cNvSpPr txBox="1">
            <a:spLocks/>
          </p:cNvSpPr>
          <p:nvPr/>
        </p:nvSpPr>
        <p:spPr>
          <a:xfrm>
            <a:off x="838200" y="5005695"/>
            <a:ext cx="10515600" cy="7641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tx1"/>
                </a:solidFill>
                <a:latin typeface="Open Sans" panose="020B0606030504020204" pitchFamily="34" charset="0"/>
                <a:ea typeface="+mj-ea"/>
                <a:cs typeface="+mj-cs"/>
              </a:defRPr>
            </a:lvl1pPr>
          </a:lstStyle>
          <a:p>
            <a:r>
              <a:rPr lang="tr-TR" sz="4400" b="1" dirty="0" err="1">
                <a:solidFill>
                  <a:srgbClr val="025683"/>
                </a:solidFill>
                <a:cs typeface="Open Sans" panose="020B0606030504020204" pitchFamily="34" charset="0"/>
              </a:rPr>
              <a:t>Thank</a:t>
            </a:r>
            <a:r>
              <a:rPr lang="tr-TR" sz="4400" b="1" dirty="0">
                <a:solidFill>
                  <a:srgbClr val="025683"/>
                </a:solidFill>
                <a:cs typeface="Open Sans" panose="020B0606030504020204" pitchFamily="34" charset="0"/>
              </a:rPr>
              <a:t> </a:t>
            </a:r>
            <a:r>
              <a:rPr lang="tr-TR" sz="4400" b="1" dirty="0" err="1">
                <a:solidFill>
                  <a:srgbClr val="025683"/>
                </a:solidFill>
                <a:cs typeface="Open Sans" panose="020B0606030504020204" pitchFamily="34" charset="0"/>
              </a:rPr>
              <a:t>you</a:t>
            </a:r>
            <a:r>
              <a:rPr lang="tr-TR" sz="4400" b="1" dirty="0">
                <a:solidFill>
                  <a:srgbClr val="025683"/>
                </a:solidFill>
                <a:cs typeface="Open Sans" panose="020B0606030504020204" pitchFamily="34" charset="0"/>
              </a:rPr>
              <a:t>!</a:t>
            </a:r>
            <a:endParaRPr lang="en-TR" sz="4400" b="1" dirty="0">
              <a:solidFill>
                <a:srgbClr val="025683"/>
              </a:solidFill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2686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1535</TotalTime>
  <Words>243</Words>
  <Application>Microsoft Macintosh PowerPoint</Application>
  <PresentationFormat>Widescreen</PresentationFormat>
  <Paragraphs>62</Paragraphs>
  <Slides>19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Open Sans</vt:lpstr>
      <vt:lpstr>Office Theme</vt:lpstr>
      <vt:lpstr>About us</vt:lpstr>
      <vt:lpstr>Technical Background</vt:lpstr>
      <vt:lpstr>GIS</vt:lpstr>
      <vt:lpstr>DATA IMPUTATION</vt:lpstr>
      <vt:lpstr>SYNTHETIC/FUTURE URBAN MODELLING</vt:lpstr>
      <vt:lpstr>Web GIS applications</vt:lpstr>
      <vt:lpstr>Web GIS for Disaster Risk Assessment</vt:lpstr>
      <vt:lpstr>DATA MANAGEMENT</vt:lpstr>
      <vt:lpstr>Dashboard – Present statistics with maps</vt:lpstr>
      <vt:lpstr>EARTH OBSERVATION</vt:lpstr>
      <vt:lpstr>Land Cover Classification</vt:lpstr>
      <vt:lpstr>Rule based vectorization (Segment Anything Model)</vt:lpstr>
      <vt:lpstr>Atmospheric Analysis &amp; Simulations  (Daily Ionosphere Effect)</vt:lpstr>
      <vt:lpstr>Photogrammetric Applications (DSM/DTM/Orthophoto)</vt:lpstr>
      <vt:lpstr>Urban Growth Forecast</vt:lpstr>
      <vt:lpstr>Disaster Consultancies</vt:lpstr>
      <vt:lpstr>A simple example on Solar Energy Potential</vt:lpstr>
      <vt:lpstr>Our partners</vt:lpstr>
      <vt:lpstr>If you are looking for  geospatial approaches for your ideas…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Tanıtım sunumu</dc:title>
  <dc:creator> </dc:creator>
  <cp:lastModifiedBy> </cp:lastModifiedBy>
  <cp:revision>60</cp:revision>
  <dcterms:created xsi:type="dcterms:W3CDTF">2023-12-26T17:11:32Z</dcterms:created>
  <dcterms:modified xsi:type="dcterms:W3CDTF">2025-09-24T20:01:40Z</dcterms:modified>
</cp:coreProperties>
</file>