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20104100" cy="11309350"/>
  <p:notesSz cx="20104100" cy="113093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jp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1" i="0">
                <a:solidFill>
                  <a:srgbClr val="4029A8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1" i="0">
                <a:solidFill>
                  <a:srgbClr val="4029A8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1" i="0">
                <a:solidFill>
                  <a:srgbClr val="4029A8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1" i="0">
                <a:solidFill>
                  <a:srgbClr val="4029A8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8436108" y="880658"/>
            <a:ext cx="127635" cy="212725"/>
          </a:xfrm>
          <a:custGeom>
            <a:avLst/>
            <a:gdLst/>
            <a:ahLst/>
            <a:cxnLst/>
            <a:rect l="l" t="t" r="r" b="b"/>
            <a:pathLst>
              <a:path w="127634" h="212725">
                <a:moveTo>
                  <a:pt x="76610" y="0"/>
                </a:moveTo>
                <a:lnTo>
                  <a:pt x="52492" y="3423"/>
                </a:lnTo>
                <a:lnTo>
                  <a:pt x="36610" y="13005"/>
                </a:lnTo>
                <a:lnTo>
                  <a:pt x="27877" y="27717"/>
                </a:lnTo>
                <a:lnTo>
                  <a:pt x="25207" y="46527"/>
                </a:lnTo>
                <a:lnTo>
                  <a:pt x="25207" y="66239"/>
                </a:lnTo>
                <a:lnTo>
                  <a:pt x="0" y="67775"/>
                </a:lnTo>
                <a:lnTo>
                  <a:pt x="0" y="99809"/>
                </a:lnTo>
                <a:lnTo>
                  <a:pt x="25207" y="99809"/>
                </a:lnTo>
                <a:lnTo>
                  <a:pt x="25208" y="212577"/>
                </a:lnTo>
                <a:lnTo>
                  <a:pt x="79224" y="212577"/>
                </a:lnTo>
                <a:lnTo>
                  <a:pt x="79224" y="99809"/>
                </a:lnTo>
                <a:lnTo>
                  <a:pt x="116451" y="99809"/>
                </a:lnTo>
                <a:lnTo>
                  <a:pt x="116451" y="66239"/>
                </a:lnTo>
                <a:lnTo>
                  <a:pt x="79224" y="66239"/>
                </a:lnTo>
                <a:lnTo>
                  <a:pt x="79224" y="41224"/>
                </a:lnTo>
                <a:lnTo>
                  <a:pt x="83114" y="36809"/>
                </a:lnTo>
                <a:lnTo>
                  <a:pt x="122413" y="36809"/>
                </a:lnTo>
                <a:lnTo>
                  <a:pt x="127387" y="3515"/>
                </a:lnTo>
                <a:lnTo>
                  <a:pt x="115195" y="1862"/>
                </a:lnTo>
                <a:lnTo>
                  <a:pt x="101014" y="776"/>
                </a:lnTo>
                <a:lnTo>
                  <a:pt x="87325" y="181"/>
                </a:lnTo>
                <a:lnTo>
                  <a:pt x="76610" y="0"/>
                </a:lnTo>
                <a:close/>
              </a:path>
            </a:pathLst>
          </a:custGeom>
          <a:solidFill>
            <a:srgbClr val="A4A4A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18765494" y="946813"/>
            <a:ext cx="113664" cy="146685"/>
          </a:xfrm>
          <a:custGeom>
            <a:avLst/>
            <a:gdLst/>
            <a:ahLst/>
            <a:cxnLst/>
            <a:rect l="l" t="t" r="r" b="b"/>
            <a:pathLst>
              <a:path w="113665" h="146684">
                <a:moveTo>
                  <a:pt x="113199" y="0"/>
                </a:moveTo>
                <a:lnTo>
                  <a:pt x="63227" y="6225"/>
                </a:lnTo>
                <a:lnTo>
                  <a:pt x="46609" y="15117"/>
                </a:lnTo>
                <a:lnTo>
                  <a:pt x="41912" y="83"/>
                </a:lnTo>
                <a:lnTo>
                  <a:pt x="0" y="83"/>
                </a:lnTo>
                <a:lnTo>
                  <a:pt x="0" y="146421"/>
                </a:lnTo>
                <a:lnTo>
                  <a:pt x="53751" y="146421"/>
                </a:lnTo>
                <a:lnTo>
                  <a:pt x="53751" y="44007"/>
                </a:lnTo>
                <a:lnTo>
                  <a:pt x="66314" y="41189"/>
                </a:lnTo>
                <a:lnTo>
                  <a:pt x="76868" y="39292"/>
                </a:lnTo>
                <a:lnTo>
                  <a:pt x="85983" y="38224"/>
                </a:lnTo>
                <a:lnTo>
                  <a:pt x="94230" y="37888"/>
                </a:lnTo>
                <a:lnTo>
                  <a:pt x="108406" y="37888"/>
                </a:lnTo>
                <a:lnTo>
                  <a:pt x="113199" y="0"/>
                </a:lnTo>
                <a:close/>
              </a:path>
            </a:pathLst>
          </a:custGeom>
          <a:solidFill>
            <a:srgbClr val="A4A4A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19440881" y="884979"/>
            <a:ext cx="54610" cy="208279"/>
          </a:xfrm>
          <a:custGeom>
            <a:avLst/>
            <a:gdLst/>
            <a:ahLst/>
            <a:cxnLst/>
            <a:rect l="l" t="t" r="r" b="b"/>
            <a:pathLst>
              <a:path w="54609" h="208280">
                <a:moveTo>
                  <a:pt x="53936" y="61925"/>
                </a:moveTo>
                <a:lnTo>
                  <a:pt x="444" y="61925"/>
                </a:lnTo>
                <a:lnTo>
                  <a:pt x="444" y="208267"/>
                </a:lnTo>
                <a:lnTo>
                  <a:pt x="53936" y="208267"/>
                </a:lnTo>
                <a:lnTo>
                  <a:pt x="53936" y="61925"/>
                </a:lnTo>
                <a:close/>
              </a:path>
              <a:path w="54609" h="208280">
                <a:moveTo>
                  <a:pt x="54381" y="5321"/>
                </a:moveTo>
                <a:lnTo>
                  <a:pt x="51854" y="0"/>
                </a:lnTo>
                <a:lnTo>
                  <a:pt x="41465" y="0"/>
                </a:lnTo>
                <a:lnTo>
                  <a:pt x="2895" y="0"/>
                </a:lnTo>
                <a:lnTo>
                  <a:pt x="0" y="5321"/>
                </a:lnTo>
                <a:lnTo>
                  <a:pt x="0" y="41846"/>
                </a:lnTo>
                <a:lnTo>
                  <a:pt x="2895" y="46812"/>
                </a:lnTo>
                <a:lnTo>
                  <a:pt x="51854" y="46812"/>
                </a:lnTo>
                <a:lnTo>
                  <a:pt x="54381" y="41846"/>
                </a:lnTo>
                <a:lnTo>
                  <a:pt x="54381" y="5321"/>
                </a:lnTo>
                <a:close/>
              </a:path>
            </a:pathLst>
          </a:custGeom>
          <a:solidFill>
            <a:srgbClr val="D111A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18577672" y="943214"/>
            <a:ext cx="149860" cy="150495"/>
          </a:xfrm>
          <a:custGeom>
            <a:avLst/>
            <a:gdLst/>
            <a:ahLst/>
            <a:cxnLst/>
            <a:rect l="l" t="t" r="r" b="b"/>
            <a:pathLst>
              <a:path w="149859" h="150494">
                <a:moveTo>
                  <a:pt x="149247" y="145880"/>
                </a:moveTo>
                <a:lnTo>
                  <a:pt x="105335" y="145880"/>
                </a:lnTo>
                <a:lnTo>
                  <a:pt x="106589" y="150111"/>
                </a:lnTo>
                <a:lnTo>
                  <a:pt x="106696" y="150471"/>
                </a:lnTo>
                <a:lnTo>
                  <a:pt x="149247" y="150471"/>
                </a:lnTo>
                <a:lnTo>
                  <a:pt x="149247" y="145880"/>
                </a:lnTo>
                <a:close/>
              </a:path>
              <a:path w="149859" h="150494">
                <a:moveTo>
                  <a:pt x="146764" y="40168"/>
                </a:moveTo>
                <a:lnTo>
                  <a:pt x="76761" y="40168"/>
                </a:lnTo>
                <a:lnTo>
                  <a:pt x="85752" y="40930"/>
                </a:lnTo>
                <a:lnTo>
                  <a:pt x="93694" y="43802"/>
                </a:lnTo>
                <a:lnTo>
                  <a:pt x="98809" y="49002"/>
                </a:lnTo>
                <a:lnTo>
                  <a:pt x="100734" y="56869"/>
                </a:lnTo>
                <a:lnTo>
                  <a:pt x="100734" y="60384"/>
                </a:lnTo>
                <a:lnTo>
                  <a:pt x="46982" y="60384"/>
                </a:lnTo>
                <a:lnTo>
                  <a:pt x="27289" y="62955"/>
                </a:lnTo>
                <a:lnTo>
                  <a:pt x="12511" y="70353"/>
                </a:lnTo>
                <a:lnTo>
                  <a:pt x="3223" y="82103"/>
                </a:lnTo>
                <a:lnTo>
                  <a:pt x="0" y="97733"/>
                </a:lnTo>
                <a:lnTo>
                  <a:pt x="0" y="111507"/>
                </a:lnTo>
                <a:lnTo>
                  <a:pt x="27290" y="147267"/>
                </a:lnTo>
                <a:lnTo>
                  <a:pt x="78875" y="150111"/>
                </a:lnTo>
                <a:lnTo>
                  <a:pt x="105335" y="145880"/>
                </a:lnTo>
                <a:lnTo>
                  <a:pt x="149247" y="145880"/>
                </a:lnTo>
                <a:lnTo>
                  <a:pt x="149246" y="118429"/>
                </a:lnTo>
                <a:lnTo>
                  <a:pt x="64952" y="118429"/>
                </a:lnTo>
                <a:lnTo>
                  <a:pt x="56100" y="118165"/>
                </a:lnTo>
                <a:lnTo>
                  <a:pt x="52583" y="113750"/>
                </a:lnTo>
                <a:lnTo>
                  <a:pt x="52583" y="95478"/>
                </a:lnTo>
                <a:lnTo>
                  <a:pt x="56100" y="91075"/>
                </a:lnTo>
                <a:lnTo>
                  <a:pt x="64952" y="90799"/>
                </a:lnTo>
                <a:lnTo>
                  <a:pt x="149246" y="90799"/>
                </a:lnTo>
                <a:lnTo>
                  <a:pt x="149206" y="56869"/>
                </a:lnTo>
                <a:lnTo>
                  <a:pt x="146912" y="41182"/>
                </a:lnTo>
                <a:lnTo>
                  <a:pt x="146819" y="40540"/>
                </a:lnTo>
                <a:lnTo>
                  <a:pt x="146764" y="40168"/>
                </a:lnTo>
                <a:close/>
              </a:path>
              <a:path w="149859" h="150494">
                <a:moveTo>
                  <a:pt x="149246" y="90799"/>
                </a:moveTo>
                <a:lnTo>
                  <a:pt x="100734" y="90799"/>
                </a:lnTo>
                <a:lnTo>
                  <a:pt x="100734" y="116270"/>
                </a:lnTo>
                <a:lnTo>
                  <a:pt x="64952" y="118429"/>
                </a:lnTo>
                <a:lnTo>
                  <a:pt x="149246" y="118429"/>
                </a:lnTo>
                <a:lnTo>
                  <a:pt x="149246" y="90799"/>
                </a:lnTo>
                <a:close/>
              </a:path>
              <a:path w="149859" h="150494">
                <a:moveTo>
                  <a:pt x="88088" y="0"/>
                </a:moveTo>
                <a:lnTo>
                  <a:pt x="69488" y="570"/>
                </a:lnTo>
                <a:lnTo>
                  <a:pt x="47985" y="2137"/>
                </a:lnTo>
                <a:lnTo>
                  <a:pt x="26432" y="4479"/>
                </a:lnTo>
                <a:lnTo>
                  <a:pt x="7683" y="7378"/>
                </a:lnTo>
                <a:lnTo>
                  <a:pt x="12118" y="40168"/>
                </a:lnTo>
                <a:lnTo>
                  <a:pt x="12168" y="40540"/>
                </a:lnTo>
                <a:lnTo>
                  <a:pt x="12255" y="41182"/>
                </a:lnTo>
                <a:lnTo>
                  <a:pt x="12380" y="42112"/>
                </a:lnTo>
                <a:lnTo>
                  <a:pt x="30501" y="41182"/>
                </a:lnTo>
                <a:lnTo>
                  <a:pt x="47521" y="40540"/>
                </a:lnTo>
                <a:lnTo>
                  <a:pt x="62713" y="40168"/>
                </a:lnTo>
                <a:lnTo>
                  <a:pt x="146764" y="40168"/>
                </a:lnTo>
                <a:lnTo>
                  <a:pt x="145254" y="29837"/>
                </a:lnTo>
                <a:lnTo>
                  <a:pt x="133503" y="12236"/>
                </a:lnTo>
                <a:lnTo>
                  <a:pt x="114335" y="2802"/>
                </a:lnTo>
                <a:lnTo>
                  <a:pt x="88088" y="0"/>
                </a:lnTo>
                <a:close/>
              </a:path>
            </a:pathLst>
          </a:custGeom>
          <a:solidFill>
            <a:srgbClr val="A4A4A4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0" name="bg 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079428" y="887496"/>
            <a:ext cx="149873" cy="206188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18897206" y="943214"/>
            <a:ext cx="149860" cy="150495"/>
          </a:xfrm>
          <a:custGeom>
            <a:avLst/>
            <a:gdLst/>
            <a:ahLst/>
            <a:cxnLst/>
            <a:rect l="l" t="t" r="r" b="b"/>
            <a:pathLst>
              <a:path w="149859" h="150494">
                <a:moveTo>
                  <a:pt x="149247" y="145880"/>
                </a:moveTo>
                <a:lnTo>
                  <a:pt x="105347" y="145880"/>
                </a:lnTo>
                <a:lnTo>
                  <a:pt x="106590" y="150111"/>
                </a:lnTo>
                <a:lnTo>
                  <a:pt x="106696" y="150471"/>
                </a:lnTo>
                <a:lnTo>
                  <a:pt x="149247" y="150471"/>
                </a:lnTo>
                <a:lnTo>
                  <a:pt x="149247" y="145880"/>
                </a:lnTo>
                <a:close/>
              </a:path>
              <a:path w="149859" h="150494">
                <a:moveTo>
                  <a:pt x="146764" y="40168"/>
                </a:moveTo>
                <a:lnTo>
                  <a:pt x="76762" y="40168"/>
                </a:lnTo>
                <a:lnTo>
                  <a:pt x="85758" y="40930"/>
                </a:lnTo>
                <a:lnTo>
                  <a:pt x="93703" y="43802"/>
                </a:lnTo>
                <a:lnTo>
                  <a:pt x="98816" y="49002"/>
                </a:lnTo>
                <a:lnTo>
                  <a:pt x="100734" y="56869"/>
                </a:lnTo>
                <a:lnTo>
                  <a:pt x="100734" y="60384"/>
                </a:lnTo>
                <a:lnTo>
                  <a:pt x="46982" y="60384"/>
                </a:lnTo>
                <a:lnTo>
                  <a:pt x="27294" y="62955"/>
                </a:lnTo>
                <a:lnTo>
                  <a:pt x="12516" y="70353"/>
                </a:lnTo>
                <a:lnTo>
                  <a:pt x="3225" y="82103"/>
                </a:lnTo>
                <a:lnTo>
                  <a:pt x="0" y="97733"/>
                </a:lnTo>
                <a:lnTo>
                  <a:pt x="0" y="111507"/>
                </a:lnTo>
                <a:lnTo>
                  <a:pt x="27295" y="147267"/>
                </a:lnTo>
                <a:lnTo>
                  <a:pt x="78875" y="150111"/>
                </a:lnTo>
                <a:lnTo>
                  <a:pt x="105347" y="145880"/>
                </a:lnTo>
                <a:lnTo>
                  <a:pt x="149247" y="145880"/>
                </a:lnTo>
                <a:lnTo>
                  <a:pt x="149246" y="118429"/>
                </a:lnTo>
                <a:lnTo>
                  <a:pt x="65048" y="118429"/>
                </a:lnTo>
                <a:lnTo>
                  <a:pt x="56196" y="118165"/>
                </a:lnTo>
                <a:lnTo>
                  <a:pt x="52583" y="113750"/>
                </a:lnTo>
                <a:lnTo>
                  <a:pt x="52583" y="95478"/>
                </a:lnTo>
                <a:lnTo>
                  <a:pt x="56196" y="91075"/>
                </a:lnTo>
                <a:lnTo>
                  <a:pt x="65048" y="90799"/>
                </a:lnTo>
                <a:lnTo>
                  <a:pt x="149246" y="90799"/>
                </a:lnTo>
                <a:lnTo>
                  <a:pt x="149206" y="56869"/>
                </a:lnTo>
                <a:lnTo>
                  <a:pt x="146912" y="41182"/>
                </a:lnTo>
                <a:lnTo>
                  <a:pt x="146819" y="40540"/>
                </a:lnTo>
                <a:lnTo>
                  <a:pt x="146764" y="40168"/>
                </a:lnTo>
                <a:close/>
              </a:path>
              <a:path w="149859" h="150494">
                <a:moveTo>
                  <a:pt x="149246" y="90799"/>
                </a:moveTo>
                <a:lnTo>
                  <a:pt x="100734" y="90799"/>
                </a:lnTo>
                <a:lnTo>
                  <a:pt x="100734" y="116270"/>
                </a:lnTo>
                <a:lnTo>
                  <a:pt x="65048" y="118429"/>
                </a:lnTo>
                <a:lnTo>
                  <a:pt x="149246" y="118429"/>
                </a:lnTo>
                <a:lnTo>
                  <a:pt x="149246" y="90799"/>
                </a:lnTo>
                <a:close/>
              </a:path>
              <a:path w="149859" h="150494">
                <a:moveTo>
                  <a:pt x="88088" y="0"/>
                </a:moveTo>
                <a:lnTo>
                  <a:pt x="69488" y="570"/>
                </a:lnTo>
                <a:lnTo>
                  <a:pt x="47985" y="2137"/>
                </a:lnTo>
                <a:lnTo>
                  <a:pt x="26432" y="4479"/>
                </a:lnTo>
                <a:lnTo>
                  <a:pt x="7683" y="7378"/>
                </a:lnTo>
                <a:lnTo>
                  <a:pt x="12118" y="40168"/>
                </a:lnTo>
                <a:lnTo>
                  <a:pt x="12168" y="40540"/>
                </a:lnTo>
                <a:lnTo>
                  <a:pt x="12255" y="41182"/>
                </a:lnTo>
                <a:lnTo>
                  <a:pt x="12380" y="42112"/>
                </a:lnTo>
                <a:lnTo>
                  <a:pt x="30514" y="41182"/>
                </a:lnTo>
                <a:lnTo>
                  <a:pt x="47557" y="40540"/>
                </a:lnTo>
                <a:lnTo>
                  <a:pt x="62753" y="40168"/>
                </a:lnTo>
                <a:lnTo>
                  <a:pt x="146764" y="40168"/>
                </a:lnTo>
                <a:lnTo>
                  <a:pt x="145254" y="29837"/>
                </a:lnTo>
                <a:lnTo>
                  <a:pt x="133503" y="12236"/>
                </a:lnTo>
                <a:lnTo>
                  <a:pt x="114335" y="2802"/>
                </a:lnTo>
                <a:lnTo>
                  <a:pt x="88088" y="0"/>
                </a:lnTo>
                <a:close/>
              </a:path>
            </a:pathLst>
          </a:custGeom>
          <a:solidFill>
            <a:srgbClr val="A4A4A4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2" name="bg 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258665" y="943214"/>
            <a:ext cx="149247" cy="150471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17840359" y="742599"/>
            <a:ext cx="447040" cy="446405"/>
          </a:xfrm>
          <a:custGeom>
            <a:avLst/>
            <a:gdLst/>
            <a:ahLst/>
            <a:cxnLst/>
            <a:rect l="l" t="t" r="r" b="b"/>
            <a:pathLst>
              <a:path w="447040" h="446405">
                <a:moveTo>
                  <a:pt x="446477" y="222294"/>
                </a:moveTo>
                <a:lnTo>
                  <a:pt x="380677" y="222294"/>
                </a:lnTo>
                <a:lnTo>
                  <a:pt x="388563" y="223879"/>
                </a:lnTo>
                <a:lnTo>
                  <a:pt x="400138" y="231636"/>
                </a:lnTo>
                <a:lnTo>
                  <a:pt x="407951" y="243138"/>
                </a:lnTo>
                <a:lnTo>
                  <a:pt x="410818" y="257220"/>
                </a:lnTo>
                <a:lnTo>
                  <a:pt x="407951" y="271314"/>
                </a:lnTo>
                <a:lnTo>
                  <a:pt x="400138" y="282845"/>
                </a:lnTo>
                <a:lnTo>
                  <a:pt x="388563" y="290631"/>
                </a:lnTo>
                <a:lnTo>
                  <a:pt x="374409" y="293489"/>
                </a:lnTo>
                <a:lnTo>
                  <a:pt x="237544" y="293489"/>
                </a:lnTo>
                <a:lnTo>
                  <a:pt x="111792" y="418763"/>
                </a:lnTo>
                <a:lnTo>
                  <a:pt x="163997" y="439969"/>
                </a:lnTo>
                <a:lnTo>
                  <a:pt x="237883" y="445859"/>
                </a:lnTo>
                <a:lnTo>
                  <a:pt x="267094" y="442923"/>
                </a:lnTo>
                <a:lnTo>
                  <a:pt x="309262" y="429875"/>
                </a:lnTo>
                <a:lnTo>
                  <a:pt x="347426" y="409229"/>
                </a:lnTo>
                <a:lnTo>
                  <a:pt x="380680" y="381886"/>
                </a:lnTo>
                <a:lnTo>
                  <a:pt x="408120" y="348746"/>
                </a:lnTo>
                <a:lnTo>
                  <a:pt x="428841" y="310711"/>
                </a:lnTo>
                <a:lnTo>
                  <a:pt x="441937" y="268680"/>
                </a:lnTo>
                <a:lnTo>
                  <a:pt x="446358" y="224994"/>
                </a:lnTo>
                <a:lnTo>
                  <a:pt x="446477" y="222294"/>
                </a:lnTo>
                <a:close/>
              </a:path>
              <a:path w="447040" h="446405">
                <a:moveTo>
                  <a:pt x="223465" y="0"/>
                </a:moveTo>
                <a:lnTo>
                  <a:pt x="176533" y="4365"/>
                </a:lnTo>
                <a:lnTo>
                  <a:pt x="134354" y="17402"/>
                </a:lnTo>
                <a:lnTo>
                  <a:pt x="96188" y="38030"/>
                </a:lnTo>
                <a:lnTo>
                  <a:pt x="62939" y="65350"/>
                </a:lnTo>
                <a:lnTo>
                  <a:pt x="35509" y="98462"/>
                </a:lnTo>
                <a:lnTo>
                  <a:pt x="14799" y="136466"/>
                </a:lnTo>
                <a:lnTo>
                  <a:pt x="1712" y="178464"/>
                </a:lnTo>
                <a:lnTo>
                  <a:pt x="0" y="253854"/>
                </a:lnTo>
                <a:lnTo>
                  <a:pt x="1110" y="265659"/>
                </a:lnTo>
                <a:lnTo>
                  <a:pt x="12507" y="305106"/>
                </a:lnTo>
                <a:lnTo>
                  <a:pt x="30613" y="341195"/>
                </a:lnTo>
                <a:lnTo>
                  <a:pt x="54697" y="373225"/>
                </a:lnTo>
                <a:lnTo>
                  <a:pt x="130989" y="297172"/>
                </a:lnTo>
                <a:lnTo>
                  <a:pt x="66531" y="297172"/>
                </a:lnTo>
                <a:lnTo>
                  <a:pt x="59588" y="296515"/>
                </a:lnTo>
                <a:lnTo>
                  <a:pt x="30914" y="268145"/>
                </a:lnTo>
                <a:lnTo>
                  <a:pt x="30214" y="260999"/>
                </a:lnTo>
                <a:lnTo>
                  <a:pt x="30914" y="253854"/>
                </a:lnTo>
                <a:lnTo>
                  <a:pt x="152719" y="123936"/>
                </a:lnTo>
                <a:lnTo>
                  <a:pt x="158584" y="120241"/>
                </a:lnTo>
                <a:lnTo>
                  <a:pt x="159403" y="119785"/>
                </a:lnTo>
                <a:lnTo>
                  <a:pt x="162655" y="118261"/>
                </a:lnTo>
                <a:lnTo>
                  <a:pt x="163377" y="118081"/>
                </a:lnTo>
                <a:lnTo>
                  <a:pt x="164100" y="117806"/>
                </a:lnTo>
                <a:lnTo>
                  <a:pt x="164281" y="117806"/>
                </a:lnTo>
                <a:lnTo>
                  <a:pt x="165003" y="117446"/>
                </a:lnTo>
                <a:lnTo>
                  <a:pt x="165906" y="117182"/>
                </a:lnTo>
                <a:lnTo>
                  <a:pt x="167790" y="116822"/>
                </a:lnTo>
                <a:lnTo>
                  <a:pt x="167605" y="116822"/>
                </a:lnTo>
                <a:lnTo>
                  <a:pt x="168436" y="116546"/>
                </a:lnTo>
                <a:lnTo>
                  <a:pt x="419269" y="116546"/>
                </a:lnTo>
                <a:lnTo>
                  <a:pt x="391759" y="77187"/>
                </a:lnTo>
                <a:lnTo>
                  <a:pt x="357372" y="45096"/>
                </a:lnTo>
                <a:lnTo>
                  <a:pt x="316796" y="20723"/>
                </a:lnTo>
                <a:lnTo>
                  <a:pt x="271217" y="5241"/>
                </a:lnTo>
                <a:lnTo>
                  <a:pt x="223465" y="0"/>
                </a:lnTo>
                <a:close/>
              </a:path>
              <a:path w="447040" h="446405">
                <a:moveTo>
                  <a:pt x="443348" y="186121"/>
                </a:moveTo>
                <a:lnTo>
                  <a:pt x="439554" y="187465"/>
                </a:lnTo>
                <a:lnTo>
                  <a:pt x="435483" y="188281"/>
                </a:lnTo>
                <a:lnTo>
                  <a:pt x="191018" y="188280"/>
                </a:lnTo>
                <a:lnTo>
                  <a:pt x="92278" y="286650"/>
                </a:lnTo>
                <a:lnTo>
                  <a:pt x="86604" y="291255"/>
                </a:lnTo>
                <a:lnTo>
                  <a:pt x="80285" y="294543"/>
                </a:lnTo>
                <a:lnTo>
                  <a:pt x="73527" y="296515"/>
                </a:lnTo>
                <a:lnTo>
                  <a:pt x="66531" y="297172"/>
                </a:lnTo>
                <a:lnTo>
                  <a:pt x="130989" y="297172"/>
                </a:lnTo>
                <a:lnTo>
                  <a:pt x="196732" y="231636"/>
                </a:lnTo>
                <a:lnTo>
                  <a:pt x="210625" y="223014"/>
                </a:lnTo>
                <a:lnTo>
                  <a:pt x="210393" y="223014"/>
                </a:lnTo>
                <a:lnTo>
                  <a:pt x="212303" y="222570"/>
                </a:lnTo>
                <a:lnTo>
                  <a:pt x="212890" y="222294"/>
                </a:lnTo>
                <a:lnTo>
                  <a:pt x="213335" y="222294"/>
                </a:lnTo>
                <a:lnTo>
                  <a:pt x="214419" y="221934"/>
                </a:lnTo>
                <a:lnTo>
                  <a:pt x="214708" y="221934"/>
                </a:lnTo>
                <a:lnTo>
                  <a:pt x="215503" y="221670"/>
                </a:lnTo>
                <a:lnTo>
                  <a:pt x="446463" y="221670"/>
                </a:lnTo>
                <a:lnTo>
                  <a:pt x="446302" y="214076"/>
                </a:lnTo>
                <a:lnTo>
                  <a:pt x="445703" y="204671"/>
                </a:lnTo>
                <a:lnTo>
                  <a:pt x="444753" y="195709"/>
                </a:lnTo>
                <a:lnTo>
                  <a:pt x="444715" y="195349"/>
                </a:lnTo>
                <a:lnTo>
                  <a:pt x="443348" y="186121"/>
                </a:lnTo>
                <a:close/>
              </a:path>
              <a:path w="447040" h="446405">
                <a:moveTo>
                  <a:pt x="368150" y="222294"/>
                </a:moveTo>
                <a:lnTo>
                  <a:pt x="288443" y="222294"/>
                </a:lnTo>
                <a:lnTo>
                  <a:pt x="296326" y="223879"/>
                </a:lnTo>
                <a:lnTo>
                  <a:pt x="307902" y="231636"/>
                </a:lnTo>
                <a:lnTo>
                  <a:pt x="315717" y="243138"/>
                </a:lnTo>
                <a:lnTo>
                  <a:pt x="318586" y="257220"/>
                </a:lnTo>
                <a:lnTo>
                  <a:pt x="315717" y="271314"/>
                </a:lnTo>
                <a:lnTo>
                  <a:pt x="307902" y="282845"/>
                </a:lnTo>
                <a:lnTo>
                  <a:pt x="296327" y="290631"/>
                </a:lnTo>
                <a:lnTo>
                  <a:pt x="282178" y="293489"/>
                </a:lnTo>
                <a:lnTo>
                  <a:pt x="374409" y="293489"/>
                </a:lnTo>
                <a:lnTo>
                  <a:pt x="360276" y="290631"/>
                </a:lnTo>
                <a:lnTo>
                  <a:pt x="348734" y="282845"/>
                </a:lnTo>
                <a:lnTo>
                  <a:pt x="340951" y="271314"/>
                </a:lnTo>
                <a:lnTo>
                  <a:pt x="338097" y="257220"/>
                </a:lnTo>
                <a:lnTo>
                  <a:pt x="340951" y="243138"/>
                </a:lnTo>
                <a:lnTo>
                  <a:pt x="348733" y="231636"/>
                </a:lnTo>
                <a:lnTo>
                  <a:pt x="360276" y="223879"/>
                </a:lnTo>
                <a:lnTo>
                  <a:pt x="368150" y="222294"/>
                </a:lnTo>
                <a:close/>
              </a:path>
              <a:path w="447040" h="446405">
                <a:moveTo>
                  <a:pt x="286653" y="221934"/>
                </a:moveTo>
                <a:lnTo>
                  <a:pt x="214894" y="221934"/>
                </a:lnTo>
                <a:lnTo>
                  <a:pt x="212861" y="222294"/>
                </a:lnTo>
                <a:lnTo>
                  <a:pt x="288443" y="222294"/>
                </a:lnTo>
                <a:lnTo>
                  <a:pt x="286653" y="221934"/>
                </a:lnTo>
                <a:close/>
              </a:path>
              <a:path w="447040" h="446405">
                <a:moveTo>
                  <a:pt x="378886" y="221934"/>
                </a:moveTo>
                <a:lnTo>
                  <a:pt x="369939" y="221934"/>
                </a:lnTo>
                <a:lnTo>
                  <a:pt x="368150" y="222294"/>
                </a:lnTo>
                <a:lnTo>
                  <a:pt x="380677" y="222294"/>
                </a:lnTo>
                <a:lnTo>
                  <a:pt x="378886" y="221934"/>
                </a:lnTo>
                <a:close/>
              </a:path>
              <a:path w="447040" h="446405">
                <a:moveTo>
                  <a:pt x="371250" y="221670"/>
                </a:moveTo>
                <a:lnTo>
                  <a:pt x="285340" y="221670"/>
                </a:lnTo>
                <a:lnTo>
                  <a:pt x="286653" y="221934"/>
                </a:lnTo>
                <a:lnTo>
                  <a:pt x="369939" y="221934"/>
                </a:lnTo>
                <a:lnTo>
                  <a:pt x="371250" y="221670"/>
                </a:lnTo>
                <a:close/>
              </a:path>
              <a:path w="447040" h="446405">
                <a:moveTo>
                  <a:pt x="446463" y="221670"/>
                </a:moveTo>
                <a:lnTo>
                  <a:pt x="377573" y="221670"/>
                </a:lnTo>
                <a:lnTo>
                  <a:pt x="378886" y="221934"/>
                </a:lnTo>
                <a:lnTo>
                  <a:pt x="446469" y="221934"/>
                </a:lnTo>
                <a:lnTo>
                  <a:pt x="446463" y="221670"/>
                </a:lnTo>
                <a:close/>
              </a:path>
            </a:pathLst>
          </a:custGeom>
          <a:solidFill>
            <a:srgbClr val="D111A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4" name="bg 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20104100" cy="1130438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8436108" y="880658"/>
            <a:ext cx="127635" cy="212725"/>
          </a:xfrm>
          <a:custGeom>
            <a:avLst/>
            <a:gdLst/>
            <a:ahLst/>
            <a:cxnLst/>
            <a:rect l="l" t="t" r="r" b="b"/>
            <a:pathLst>
              <a:path w="127634" h="212725">
                <a:moveTo>
                  <a:pt x="76610" y="0"/>
                </a:moveTo>
                <a:lnTo>
                  <a:pt x="52492" y="3423"/>
                </a:lnTo>
                <a:lnTo>
                  <a:pt x="36610" y="13005"/>
                </a:lnTo>
                <a:lnTo>
                  <a:pt x="27877" y="27717"/>
                </a:lnTo>
                <a:lnTo>
                  <a:pt x="25207" y="46527"/>
                </a:lnTo>
                <a:lnTo>
                  <a:pt x="25207" y="66239"/>
                </a:lnTo>
                <a:lnTo>
                  <a:pt x="0" y="67775"/>
                </a:lnTo>
                <a:lnTo>
                  <a:pt x="0" y="99809"/>
                </a:lnTo>
                <a:lnTo>
                  <a:pt x="25207" y="99809"/>
                </a:lnTo>
                <a:lnTo>
                  <a:pt x="25208" y="212577"/>
                </a:lnTo>
                <a:lnTo>
                  <a:pt x="79224" y="212577"/>
                </a:lnTo>
                <a:lnTo>
                  <a:pt x="79224" y="99809"/>
                </a:lnTo>
                <a:lnTo>
                  <a:pt x="116451" y="99809"/>
                </a:lnTo>
                <a:lnTo>
                  <a:pt x="116451" y="66239"/>
                </a:lnTo>
                <a:lnTo>
                  <a:pt x="79224" y="66239"/>
                </a:lnTo>
                <a:lnTo>
                  <a:pt x="79224" y="41224"/>
                </a:lnTo>
                <a:lnTo>
                  <a:pt x="83114" y="36809"/>
                </a:lnTo>
                <a:lnTo>
                  <a:pt x="122413" y="36809"/>
                </a:lnTo>
                <a:lnTo>
                  <a:pt x="127387" y="3515"/>
                </a:lnTo>
                <a:lnTo>
                  <a:pt x="115195" y="1862"/>
                </a:lnTo>
                <a:lnTo>
                  <a:pt x="101014" y="776"/>
                </a:lnTo>
                <a:lnTo>
                  <a:pt x="87325" y="181"/>
                </a:lnTo>
                <a:lnTo>
                  <a:pt x="76610" y="0"/>
                </a:lnTo>
                <a:close/>
              </a:path>
            </a:pathLst>
          </a:custGeom>
          <a:solidFill>
            <a:srgbClr val="A4A4A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18765494" y="946813"/>
            <a:ext cx="113664" cy="146685"/>
          </a:xfrm>
          <a:custGeom>
            <a:avLst/>
            <a:gdLst/>
            <a:ahLst/>
            <a:cxnLst/>
            <a:rect l="l" t="t" r="r" b="b"/>
            <a:pathLst>
              <a:path w="113665" h="146684">
                <a:moveTo>
                  <a:pt x="113199" y="0"/>
                </a:moveTo>
                <a:lnTo>
                  <a:pt x="63227" y="6225"/>
                </a:lnTo>
                <a:lnTo>
                  <a:pt x="46609" y="15117"/>
                </a:lnTo>
                <a:lnTo>
                  <a:pt x="41912" y="83"/>
                </a:lnTo>
                <a:lnTo>
                  <a:pt x="0" y="83"/>
                </a:lnTo>
                <a:lnTo>
                  <a:pt x="0" y="146421"/>
                </a:lnTo>
                <a:lnTo>
                  <a:pt x="53751" y="146421"/>
                </a:lnTo>
                <a:lnTo>
                  <a:pt x="53751" y="44007"/>
                </a:lnTo>
                <a:lnTo>
                  <a:pt x="66314" y="41189"/>
                </a:lnTo>
                <a:lnTo>
                  <a:pt x="76868" y="39292"/>
                </a:lnTo>
                <a:lnTo>
                  <a:pt x="85983" y="38224"/>
                </a:lnTo>
                <a:lnTo>
                  <a:pt x="94230" y="37888"/>
                </a:lnTo>
                <a:lnTo>
                  <a:pt x="108406" y="37888"/>
                </a:lnTo>
                <a:lnTo>
                  <a:pt x="113199" y="0"/>
                </a:lnTo>
                <a:close/>
              </a:path>
            </a:pathLst>
          </a:custGeom>
          <a:solidFill>
            <a:srgbClr val="A4A4A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19440881" y="884979"/>
            <a:ext cx="54610" cy="208279"/>
          </a:xfrm>
          <a:custGeom>
            <a:avLst/>
            <a:gdLst/>
            <a:ahLst/>
            <a:cxnLst/>
            <a:rect l="l" t="t" r="r" b="b"/>
            <a:pathLst>
              <a:path w="54609" h="208280">
                <a:moveTo>
                  <a:pt x="53936" y="61925"/>
                </a:moveTo>
                <a:lnTo>
                  <a:pt x="444" y="61925"/>
                </a:lnTo>
                <a:lnTo>
                  <a:pt x="444" y="208267"/>
                </a:lnTo>
                <a:lnTo>
                  <a:pt x="53936" y="208267"/>
                </a:lnTo>
                <a:lnTo>
                  <a:pt x="53936" y="61925"/>
                </a:lnTo>
                <a:close/>
              </a:path>
              <a:path w="54609" h="208280">
                <a:moveTo>
                  <a:pt x="54381" y="5321"/>
                </a:moveTo>
                <a:lnTo>
                  <a:pt x="51854" y="0"/>
                </a:lnTo>
                <a:lnTo>
                  <a:pt x="41465" y="0"/>
                </a:lnTo>
                <a:lnTo>
                  <a:pt x="2895" y="0"/>
                </a:lnTo>
                <a:lnTo>
                  <a:pt x="0" y="5321"/>
                </a:lnTo>
                <a:lnTo>
                  <a:pt x="0" y="41846"/>
                </a:lnTo>
                <a:lnTo>
                  <a:pt x="2895" y="46812"/>
                </a:lnTo>
                <a:lnTo>
                  <a:pt x="51854" y="46812"/>
                </a:lnTo>
                <a:lnTo>
                  <a:pt x="54381" y="41846"/>
                </a:lnTo>
                <a:lnTo>
                  <a:pt x="54381" y="5321"/>
                </a:lnTo>
                <a:close/>
              </a:path>
            </a:pathLst>
          </a:custGeom>
          <a:solidFill>
            <a:srgbClr val="D111A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18577672" y="943214"/>
            <a:ext cx="149860" cy="150495"/>
          </a:xfrm>
          <a:custGeom>
            <a:avLst/>
            <a:gdLst/>
            <a:ahLst/>
            <a:cxnLst/>
            <a:rect l="l" t="t" r="r" b="b"/>
            <a:pathLst>
              <a:path w="149859" h="150494">
                <a:moveTo>
                  <a:pt x="149247" y="145880"/>
                </a:moveTo>
                <a:lnTo>
                  <a:pt x="105335" y="145880"/>
                </a:lnTo>
                <a:lnTo>
                  <a:pt x="106589" y="150111"/>
                </a:lnTo>
                <a:lnTo>
                  <a:pt x="106696" y="150471"/>
                </a:lnTo>
                <a:lnTo>
                  <a:pt x="149247" y="150471"/>
                </a:lnTo>
                <a:lnTo>
                  <a:pt x="149247" y="145880"/>
                </a:lnTo>
                <a:close/>
              </a:path>
              <a:path w="149859" h="150494">
                <a:moveTo>
                  <a:pt x="146764" y="40168"/>
                </a:moveTo>
                <a:lnTo>
                  <a:pt x="76761" y="40168"/>
                </a:lnTo>
                <a:lnTo>
                  <a:pt x="85752" y="40930"/>
                </a:lnTo>
                <a:lnTo>
                  <a:pt x="93694" y="43802"/>
                </a:lnTo>
                <a:lnTo>
                  <a:pt x="98809" y="49002"/>
                </a:lnTo>
                <a:lnTo>
                  <a:pt x="100734" y="56869"/>
                </a:lnTo>
                <a:lnTo>
                  <a:pt x="100734" y="60384"/>
                </a:lnTo>
                <a:lnTo>
                  <a:pt x="46982" y="60384"/>
                </a:lnTo>
                <a:lnTo>
                  <a:pt x="27289" y="62955"/>
                </a:lnTo>
                <a:lnTo>
                  <a:pt x="12511" y="70353"/>
                </a:lnTo>
                <a:lnTo>
                  <a:pt x="3223" y="82103"/>
                </a:lnTo>
                <a:lnTo>
                  <a:pt x="0" y="97733"/>
                </a:lnTo>
                <a:lnTo>
                  <a:pt x="0" y="111507"/>
                </a:lnTo>
                <a:lnTo>
                  <a:pt x="27290" y="147267"/>
                </a:lnTo>
                <a:lnTo>
                  <a:pt x="78875" y="150111"/>
                </a:lnTo>
                <a:lnTo>
                  <a:pt x="105335" y="145880"/>
                </a:lnTo>
                <a:lnTo>
                  <a:pt x="149247" y="145880"/>
                </a:lnTo>
                <a:lnTo>
                  <a:pt x="149246" y="118429"/>
                </a:lnTo>
                <a:lnTo>
                  <a:pt x="64952" y="118429"/>
                </a:lnTo>
                <a:lnTo>
                  <a:pt x="56100" y="118165"/>
                </a:lnTo>
                <a:lnTo>
                  <a:pt x="52583" y="113750"/>
                </a:lnTo>
                <a:lnTo>
                  <a:pt x="52583" y="95478"/>
                </a:lnTo>
                <a:lnTo>
                  <a:pt x="56100" y="91075"/>
                </a:lnTo>
                <a:lnTo>
                  <a:pt x="64952" y="90799"/>
                </a:lnTo>
                <a:lnTo>
                  <a:pt x="149246" y="90799"/>
                </a:lnTo>
                <a:lnTo>
                  <a:pt x="149206" y="56869"/>
                </a:lnTo>
                <a:lnTo>
                  <a:pt x="146912" y="41182"/>
                </a:lnTo>
                <a:lnTo>
                  <a:pt x="146819" y="40540"/>
                </a:lnTo>
                <a:lnTo>
                  <a:pt x="146764" y="40168"/>
                </a:lnTo>
                <a:close/>
              </a:path>
              <a:path w="149859" h="150494">
                <a:moveTo>
                  <a:pt x="149246" y="90799"/>
                </a:moveTo>
                <a:lnTo>
                  <a:pt x="100734" y="90799"/>
                </a:lnTo>
                <a:lnTo>
                  <a:pt x="100734" y="116270"/>
                </a:lnTo>
                <a:lnTo>
                  <a:pt x="64952" y="118429"/>
                </a:lnTo>
                <a:lnTo>
                  <a:pt x="149246" y="118429"/>
                </a:lnTo>
                <a:lnTo>
                  <a:pt x="149246" y="90799"/>
                </a:lnTo>
                <a:close/>
              </a:path>
              <a:path w="149859" h="150494">
                <a:moveTo>
                  <a:pt x="88088" y="0"/>
                </a:moveTo>
                <a:lnTo>
                  <a:pt x="69488" y="570"/>
                </a:lnTo>
                <a:lnTo>
                  <a:pt x="47985" y="2137"/>
                </a:lnTo>
                <a:lnTo>
                  <a:pt x="26432" y="4479"/>
                </a:lnTo>
                <a:lnTo>
                  <a:pt x="7683" y="7378"/>
                </a:lnTo>
                <a:lnTo>
                  <a:pt x="12118" y="40168"/>
                </a:lnTo>
                <a:lnTo>
                  <a:pt x="12168" y="40540"/>
                </a:lnTo>
                <a:lnTo>
                  <a:pt x="12255" y="41182"/>
                </a:lnTo>
                <a:lnTo>
                  <a:pt x="12380" y="42112"/>
                </a:lnTo>
                <a:lnTo>
                  <a:pt x="30501" y="41182"/>
                </a:lnTo>
                <a:lnTo>
                  <a:pt x="47521" y="40540"/>
                </a:lnTo>
                <a:lnTo>
                  <a:pt x="62713" y="40168"/>
                </a:lnTo>
                <a:lnTo>
                  <a:pt x="146764" y="40168"/>
                </a:lnTo>
                <a:lnTo>
                  <a:pt x="145254" y="29837"/>
                </a:lnTo>
                <a:lnTo>
                  <a:pt x="133503" y="12236"/>
                </a:lnTo>
                <a:lnTo>
                  <a:pt x="114335" y="2802"/>
                </a:lnTo>
                <a:lnTo>
                  <a:pt x="88088" y="0"/>
                </a:lnTo>
                <a:close/>
              </a:path>
            </a:pathLst>
          </a:custGeom>
          <a:solidFill>
            <a:srgbClr val="A4A4A4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0" name="bg object 2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9079428" y="887496"/>
            <a:ext cx="149873" cy="206188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18897206" y="943214"/>
            <a:ext cx="149860" cy="150495"/>
          </a:xfrm>
          <a:custGeom>
            <a:avLst/>
            <a:gdLst/>
            <a:ahLst/>
            <a:cxnLst/>
            <a:rect l="l" t="t" r="r" b="b"/>
            <a:pathLst>
              <a:path w="149859" h="150494">
                <a:moveTo>
                  <a:pt x="149247" y="145880"/>
                </a:moveTo>
                <a:lnTo>
                  <a:pt x="105347" y="145880"/>
                </a:lnTo>
                <a:lnTo>
                  <a:pt x="106590" y="150111"/>
                </a:lnTo>
                <a:lnTo>
                  <a:pt x="106696" y="150471"/>
                </a:lnTo>
                <a:lnTo>
                  <a:pt x="149247" y="150471"/>
                </a:lnTo>
                <a:lnTo>
                  <a:pt x="149247" y="145880"/>
                </a:lnTo>
                <a:close/>
              </a:path>
              <a:path w="149859" h="150494">
                <a:moveTo>
                  <a:pt x="146764" y="40168"/>
                </a:moveTo>
                <a:lnTo>
                  <a:pt x="76762" y="40168"/>
                </a:lnTo>
                <a:lnTo>
                  <a:pt x="85758" y="40930"/>
                </a:lnTo>
                <a:lnTo>
                  <a:pt x="93703" y="43802"/>
                </a:lnTo>
                <a:lnTo>
                  <a:pt x="98816" y="49002"/>
                </a:lnTo>
                <a:lnTo>
                  <a:pt x="100734" y="56869"/>
                </a:lnTo>
                <a:lnTo>
                  <a:pt x="100734" y="60384"/>
                </a:lnTo>
                <a:lnTo>
                  <a:pt x="46982" y="60384"/>
                </a:lnTo>
                <a:lnTo>
                  <a:pt x="27294" y="62955"/>
                </a:lnTo>
                <a:lnTo>
                  <a:pt x="12516" y="70353"/>
                </a:lnTo>
                <a:lnTo>
                  <a:pt x="3225" y="82103"/>
                </a:lnTo>
                <a:lnTo>
                  <a:pt x="0" y="97733"/>
                </a:lnTo>
                <a:lnTo>
                  <a:pt x="0" y="111507"/>
                </a:lnTo>
                <a:lnTo>
                  <a:pt x="27295" y="147267"/>
                </a:lnTo>
                <a:lnTo>
                  <a:pt x="78875" y="150111"/>
                </a:lnTo>
                <a:lnTo>
                  <a:pt x="105347" y="145880"/>
                </a:lnTo>
                <a:lnTo>
                  <a:pt x="149247" y="145880"/>
                </a:lnTo>
                <a:lnTo>
                  <a:pt x="149246" y="118429"/>
                </a:lnTo>
                <a:lnTo>
                  <a:pt x="65048" y="118429"/>
                </a:lnTo>
                <a:lnTo>
                  <a:pt x="56196" y="118165"/>
                </a:lnTo>
                <a:lnTo>
                  <a:pt x="52583" y="113750"/>
                </a:lnTo>
                <a:lnTo>
                  <a:pt x="52583" y="95478"/>
                </a:lnTo>
                <a:lnTo>
                  <a:pt x="56196" y="91075"/>
                </a:lnTo>
                <a:lnTo>
                  <a:pt x="65048" y="90799"/>
                </a:lnTo>
                <a:lnTo>
                  <a:pt x="149246" y="90799"/>
                </a:lnTo>
                <a:lnTo>
                  <a:pt x="149206" y="56869"/>
                </a:lnTo>
                <a:lnTo>
                  <a:pt x="146912" y="41182"/>
                </a:lnTo>
                <a:lnTo>
                  <a:pt x="146819" y="40540"/>
                </a:lnTo>
                <a:lnTo>
                  <a:pt x="146764" y="40168"/>
                </a:lnTo>
                <a:close/>
              </a:path>
              <a:path w="149859" h="150494">
                <a:moveTo>
                  <a:pt x="149246" y="90799"/>
                </a:moveTo>
                <a:lnTo>
                  <a:pt x="100734" y="90799"/>
                </a:lnTo>
                <a:lnTo>
                  <a:pt x="100734" y="116270"/>
                </a:lnTo>
                <a:lnTo>
                  <a:pt x="65048" y="118429"/>
                </a:lnTo>
                <a:lnTo>
                  <a:pt x="149246" y="118429"/>
                </a:lnTo>
                <a:lnTo>
                  <a:pt x="149246" y="90799"/>
                </a:lnTo>
                <a:close/>
              </a:path>
              <a:path w="149859" h="150494">
                <a:moveTo>
                  <a:pt x="88088" y="0"/>
                </a:moveTo>
                <a:lnTo>
                  <a:pt x="69488" y="570"/>
                </a:lnTo>
                <a:lnTo>
                  <a:pt x="47985" y="2137"/>
                </a:lnTo>
                <a:lnTo>
                  <a:pt x="26432" y="4479"/>
                </a:lnTo>
                <a:lnTo>
                  <a:pt x="7683" y="7378"/>
                </a:lnTo>
                <a:lnTo>
                  <a:pt x="12118" y="40168"/>
                </a:lnTo>
                <a:lnTo>
                  <a:pt x="12168" y="40540"/>
                </a:lnTo>
                <a:lnTo>
                  <a:pt x="12255" y="41182"/>
                </a:lnTo>
                <a:lnTo>
                  <a:pt x="12380" y="42112"/>
                </a:lnTo>
                <a:lnTo>
                  <a:pt x="30514" y="41182"/>
                </a:lnTo>
                <a:lnTo>
                  <a:pt x="47557" y="40540"/>
                </a:lnTo>
                <a:lnTo>
                  <a:pt x="62753" y="40168"/>
                </a:lnTo>
                <a:lnTo>
                  <a:pt x="146764" y="40168"/>
                </a:lnTo>
                <a:lnTo>
                  <a:pt x="145254" y="29837"/>
                </a:lnTo>
                <a:lnTo>
                  <a:pt x="133503" y="12236"/>
                </a:lnTo>
                <a:lnTo>
                  <a:pt x="114335" y="2802"/>
                </a:lnTo>
                <a:lnTo>
                  <a:pt x="88088" y="0"/>
                </a:lnTo>
                <a:close/>
              </a:path>
            </a:pathLst>
          </a:custGeom>
          <a:solidFill>
            <a:srgbClr val="A4A4A4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9258665" y="943214"/>
            <a:ext cx="149247" cy="150471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17840359" y="742599"/>
            <a:ext cx="447040" cy="446405"/>
          </a:xfrm>
          <a:custGeom>
            <a:avLst/>
            <a:gdLst/>
            <a:ahLst/>
            <a:cxnLst/>
            <a:rect l="l" t="t" r="r" b="b"/>
            <a:pathLst>
              <a:path w="447040" h="446405">
                <a:moveTo>
                  <a:pt x="446477" y="222294"/>
                </a:moveTo>
                <a:lnTo>
                  <a:pt x="380677" y="222294"/>
                </a:lnTo>
                <a:lnTo>
                  <a:pt x="388563" y="223879"/>
                </a:lnTo>
                <a:lnTo>
                  <a:pt x="400138" y="231636"/>
                </a:lnTo>
                <a:lnTo>
                  <a:pt x="407951" y="243138"/>
                </a:lnTo>
                <a:lnTo>
                  <a:pt x="410818" y="257220"/>
                </a:lnTo>
                <a:lnTo>
                  <a:pt x="407951" y="271314"/>
                </a:lnTo>
                <a:lnTo>
                  <a:pt x="400138" y="282845"/>
                </a:lnTo>
                <a:lnTo>
                  <a:pt x="388563" y="290631"/>
                </a:lnTo>
                <a:lnTo>
                  <a:pt x="374409" y="293489"/>
                </a:lnTo>
                <a:lnTo>
                  <a:pt x="237544" y="293489"/>
                </a:lnTo>
                <a:lnTo>
                  <a:pt x="111792" y="418763"/>
                </a:lnTo>
                <a:lnTo>
                  <a:pt x="163997" y="439969"/>
                </a:lnTo>
                <a:lnTo>
                  <a:pt x="237883" y="445859"/>
                </a:lnTo>
                <a:lnTo>
                  <a:pt x="267094" y="442923"/>
                </a:lnTo>
                <a:lnTo>
                  <a:pt x="309262" y="429875"/>
                </a:lnTo>
                <a:lnTo>
                  <a:pt x="347426" y="409229"/>
                </a:lnTo>
                <a:lnTo>
                  <a:pt x="380680" y="381886"/>
                </a:lnTo>
                <a:lnTo>
                  <a:pt x="408120" y="348746"/>
                </a:lnTo>
                <a:lnTo>
                  <a:pt x="428841" y="310711"/>
                </a:lnTo>
                <a:lnTo>
                  <a:pt x="441937" y="268680"/>
                </a:lnTo>
                <a:lnTo>
                  <a:pt x="446358" y="224994"/>
                </a:lnTo>
                <a:lnTo>
                  <a:pt x="446477" y="222294"/>
                </a:lnTo>
                <a:close/>
              </a:path>
              <a:path w="447040" h="446405">
                <a:moveTo>
                  <a:pt x="223465" y="0"/>
                </a:moveTo>
                <a:lnTo>
                  <a:pt x="176533" y="4365"/>
                </a:lnTo>
                <a:lnTo>
                  <a:pt x="134354" y="17402"/>
                </a:lnTo>
                <a:lnTo>
                  <a:pt x="96188" y="38030"/>
                </a:lnTo>
                <a:lnTo>
                  <a:pt x="62939" y="65350"/>
                </a:lnTo>
                <a:lnTo>
                  <a:pt x="35509" y="98462"/>
                </a:lnTo>
                <a:lnTo>
                  <a:pt x="14799" y="136466"/>
                </a:lnTo>
                <a:lnTo>
                  <a:pt x="1712" y="178464"/>
                </a:lnTo>
                <a:lnTo>
                  <a:pt x="0" y="253854"/>
                </a:lnTo>
                <a:lnTo>
                  <a:pt x="1110" y="265659"/>
                </a:lnTo>
                <a:lnTo>
                  <a:pt x="12507" y="305106"/>
                </a:lnTo>
                <a:lnTo>
                  <a:pt x="30613" y="341195"/>
                </a:lnTo>
                <a:lnTo>
                  <a:pt x="54697" y="373225"/>
                </a:lnTo>
                <a:lnTo>
                  <a:pt x="130989" y="297172"/>
                </a:lnTo>
                <a:lnTo>
                  <a:pt x="66531" y="297172"/>
                </a:lnTo>
                <a:lnTo>
                  <a:pt x="59588" y="296515"/>
                </a:lnTo>
                <a:lnTo>
                  <a:pt x="30914" y="268145"/>
                </a:lnTo>
                <a:lnTo>
                  <a:pt x="30214" y="260999"/>
                </a:lnTo>
                <a:lnTo>
                  <a:pt x="30914" y="253854"/>
                </a:lnTo>
                <a:lnTo>
                  <a:pt x="152719" y="123936"/>
                </a:lnTo>
                <a:lnTo>
                  <a:pt x="158584" y="120241"/>
                </a:lnTo>
                <a:lnTo>
                  <a:pt x="159403" y="119785"/>
                </a:lnTo>
                <a:lnTo>
                  <a:pt x="162655" y="118261"/>
                </a:lnTo>
                <a:lnTo>
                  <a:pt x="163377" y="118081"/>
                </a:lnTo>
                <a:lnTo>
                  <a:pt x="164100" y="117806"/>
                </a:lnTo>
                <a:lnTo>
                  <a:pt x="164281" y="117806"/>
                </a:lnTo>
                <a:lnTo>
                  <a:pt x="165003" y="117446"/>
                </a:lnTo>
                <a:lnTo>
                  <a:pt x="165906" y="117182"/>
                </a:lnTo>
                <a:lnTo>
                  <a:pt x="167790" y="116822"/>
                </a:lnTo>
                <a:lnTo>
                  <a:pt x="167605" y="116822"/>
                </a:lnTo>
                <a:lnTo>
                  <a:pt x="168436" y="116546"/>
                </a:lnTo>
                <a:lnTo>
                  <a:pt x="419269" y="116546"/>
                </a:lnTo>
                <a:lnTo>
                  <a:pt x="391759" y="77187"/>
                </a:lnTo>
                <a:lnTo>
                  <a:pt x="357372" y="45096"/>
                </a:lnTo>
                <a:lnTo>
                  <a:pt x="316796" y="20723"/>
                </a:lnTo>
                <a:lnTo>
                  <a:pt x="271217" y="5241"/>
                </a:lnTo>
                <a:lnTo>
                  <a:pt x="223465" y="0"/>
                </a:lnTo>
                <a:close/>
              </a:path>
              <a:path w="447040" h="446405">
                <a:moveTo>
                  <a:pt x="443348" y="186121"/>
                </a:moveTo>
                <a:lnTo>
                  <a:pt x="439554" y="187465"/>
                </a:lnTo>
                <a:lnTo>
                  <a:pt x="435483" y="188281"/>
                </a:lnTo>
                <a:lnTo>
                  <a:pt x="191018" y="188280"/>
                </a:lnTo>
                <a:lnTo>
                  <a:pt x="92278" y="286650"/>
                </a:lnTo>
                <a:lnTo>
                  <a:pt x="86604" y="291255"/>
                </a:lnTo>
                <a:lnTo>
                  <a:pt x="80285" y="294543"/>
                </a:lnTo>
                <a:lnTo>
                  <a:pt x="73527" y="296515"/>
                </a:lnTo>
                <a:lnTo>
                  <a:pt x="66531" y="297172"/>
                </a:lnTo>
                <a:lnTo>
                  <a:pt x="130989" y="297172"/>
                </a:lnTo>
                <a:lnTo>
                  <a:pt x="196732" y="231636"/>
                </a:lnTo>
                <a:lnTo>
                  <a:pt x="210625" y="223014"/>
                </a:lnTo>
                <a:lnTo>
                  <a:pt x="210393" y="223014"/>
                </a:lnTo>
                <a:lnTo>
                  <a:pt x="212303" y="222570"/>
                </a:lnTo>
                <a:lnTo>
                  <a:pt x="212890" y="222294"/>
                </a:lnTo>
                <a:lnTo>
                  <a:pt x="213335" y="222294"/>
                </a:lnTo>
                <a:lnTo>
                  <a:pt x="214419" y="221934"/>
                </a:lnTo>
                <a:lnTo>
                  <a:pt x="214708" y="221934"/>
                </a:lnTo>
                <a:lnTo>
                  <a:pt x="215503" y="221670"/>
                </a:lnTo>
                <a:lnTo>
                  <a:pt x="446463" y="221670"/>
                </a:lnTo>
                <a:lnTo>
                  <a:pt x="446302" y="214076"/>
                </a:lnTo>
                <a:lnTo>
                  <a:pt x="445703" y="204671"/>
                </a:lnTo>
                <a:lnTo>
                  <a:pt x="444753" y="195709"/>
                </a:lnTo>
                <a:lnTo>
                  <a:pt x="444715" y="195349"/>
                </a:lnTo>
                <a:lnTo>
                  <a:pt x="443348" y="186121"/>
                </a:lnTo>
                <a:close/>
              </a:path>
              <a:path w="447040" h="446405">
                <a:moveTo>
                  <a:pt x="368150" y="222294"/>
                </a:moveTo>
                <a:lnTo>
                  <a:pt x="288443" y="222294"/>
                </a:lnTo>
                <a:lnTo>
                  <a:pt x="296326" y="223879"/>
                </a:lnTo>
                <a:lnTo>
                  <a:pt x="307902" y="231636"/>
                </a:lnTo>
                <a:lnTo>
                  <a:pt x="315717" y="243138"/>
                </a:lnTo>
                <a:lnTo>
                  <a:pt x="318586" y="257220"/>
                </a:lnTo>
                <a:lnTo>
                  <a:pt x="315717" y="271314"/>
                </a:lnTo>
                <a:lnTo>
                  <a:pt x="307902" y="282845"/>
                </a:lnTo>
                <a:lnTo>
                  <a:pt x="296327" y="290631"/>
                </a:lnTo>
                <a:lnTo>
                  <a:pt x="282178" y="293489"/>
                </a:lnTo>
                <a:lnTo>
                  <a:pt x="374409" y="293489"/>
                </a:lnTo>
                <a:lnTo>
                  <a:pt x="360276" y="290631"/>
                </a:lnTo>
                <a:lnTo>
                  <a:pt x="348734" y="282845"/>
                </a:lnTo>
                <a:lnTo>
                  <a:pt x="340951" y="271314"/>
                </a:lnTo>
                <a:lnTo>
                  <a:pt x="338097" y="257220"/>
                </a:lnTo>
                <a:lnTo>
                  <a:pt x="340951" y="243138"/>
                </a:lnTo>
                <a:lnTo>
                  <a:pt x="348733" y="231636"/>
                </a:lnTo>
                <a:lnTo>
                  <a:pt x="360276" y="223879"/>
                </a:lnTo>
                <a:lnTo>
                  <a:pt x="368150" y="222294"/>
                </a:lnTo>
                <a:close/>
              </a:path>
              <a:path w="447040" h="446405">
                <a:moveTo>
                  <a:pt x="286653" y="221934"/>
                </a:moveTo>
                <a:lnTo>
                  <a:pt x="214894" y="221934"/>
                </a:lnTo>
                <a:lnTo>
                  <a:pt x="212861" y="222294"/>
                </a:lnTo>
                <a:lnTo>
                  <a:pt x="288443" y="222294"/>
                </a:lnTo>
                <a:lnTo>
                  <a:pt x="286653" y="221934"/>
                </a:lnTo>
                <a:close/>
              </a:path>
              <a:path w="447040" h="446405">
                <a:moveTo>
                  <a:pt x="378886" y="221934"/>
                </a:moveTo>
                <a:lnTo>
                  <a:pt x="369939" y="221934"/>
                </a:lnTo>
                <a:lnTo>
                  <a:pt x="368150" y="222294"/>
                </a:lnTo>
                <a:lnTo>
                  <a:pt x="380677" y="222294"/>
                </a:lnTo>
                <a:lnTo>
                  <a:pt x="378886" y="221934"/>
                </a:lnTo>
                <a:close/>
              </a:path>
              <a:path w="447040" h="446405">
                <a:moveTo>
                  <a:pt x="371250" y="221670"/>
                </a:moveTo>
                <a:lnTo>
                  <a:pt x="285340" y="221670"/>
                </a:lnTo>
                <a:lnTo>
                  <a:pt x="286653" y="221934"/>
                </a:lnTo>
                <a:lnTo>
                  <a:pt x="369939" y="221934"/>
                </a:lnTo>
                <a:lnTo>
                  <a:pt x="371250" y="221670"/>
                </a:lnTo>
                <a:close/>
              </a:path>
              <a:path w="447040" h="446405">
                <a:moveTo>
                  <a:pt x="446463" y="221670"/>
                </a:moveTo>
                <a:lnTo>
                  <a:pt x="377573" y="221670"/>
                </a:lnTo>
                <a:lnTo>
                  <a:pt x="378886" y="221934"/>
                </a:lnTo>
                <a:lnTo>
                  <a:pt x="446469" y="221934"/>
                </a:lnTo>
                <a:lnTo>
                  <a:pt x="446463" y="221670"/>
                </a:lnTo>
                <a:close/>
              </a:path>
            </a:pathLst>
          </a:custGeom>
          <a:solidFill>
            <a:srgbClr val="D111A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94889" y="196436"/>
            <a:ext cx="14317646" cy="13058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1" i="0">
                <a:solidFill>
                  <a:srgbClr val="4029A8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mailto:dogukan.ayci@faradai.ai" TargetMode="External"/><Relationship Id="rId3" Type="http://schemas.openxmlformats.org/officeDocument/2006/relationships/image" Target="../media/image4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://www.faradai.ai/" TargetMode="External"/><Relationship Id="rId3" Type="http://schemas.openxmlformats.org/officeDocument/2006/relationships/image" Target="../media/image5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Relationship Id="rId3" Type="http://schemas.openxmlformats.org/officeDocument/2006/relationships/image" Target="../media/image7.jpg"/><Relationship Id="rId4" Type="http://schemas.openxmlformats.org/officeDocument/2006/relationships/image" Target="../media/image8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5.jp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jpg"/><Relationship Id="rId6" Type="http://schemas.openxmlformats.org/officeDocument/2006/relationships/image" Target="../media/image19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8" Type="http://schemas.openxmlformats.org/officeDocument/2006/relationships/image" Target="../media/image26.png"/><Relationship Id="rId9" Type="http://schemas.openxmlformats.org/officeDocument/2006/relationships/image" Target="../media/image1.png"/><Relationship Id="rId10" Type="http://schemas.openxmlformats.org/officeDocument/2006/relationships/image" Target="../media/image27.png"/><Relationship Id="rId11" Type="http://schemas.openxmlformats.org/officeDocument/2006/relationships/image" Target="../media/image28.png"/><Relationship Id="rId12" Type="http://schemas.openxmlformats.org/officeDocument/2006/relationships/image" Target="../media/image29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mailto:dogukan.ayci@faradai.ai" TargetMode="External"/><Relationship Id="rId3" Type="http://schemas.openxmlformats.org/officeDocument/2006/relationships/image" Target="../media/image4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707431" y="5223635"/>
            <a:ext cx="6317615" cy="15538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5000" spc="-20">
                <a:solidFill>
                  <a:srgbClr val="FFFFFF"/>
                </a:solidFill>
                <a:latin typeface="Calibri"/>
                <a:cs typeface="Calibri"/>
              </a:rPr>
              <a:t>Multi-</a:t>
            </a:r>
            <a:r>
              <a:rPr dirty="0" sz="5000">
                <a:solidFill>
                  <a:srgbClr val="FFFFFF"/>
                </a:solidFill>
                <a:latin typeface="Calibri"/>
                <a:cs typeface="Calibri"/>
              </a:rPr>
              <a:t>Agent</a:t>
            </a:r>
            <a:r>
              <a:rPr dirty="0" sz="5000" spc="-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5000">
                <a:solidFill>
                  <a:srgbClr val="FFFFFF"/>
                </a:solidFill>
                <a:latin typeface="Calibri"/>
                <a:cs typeface="Calibri"/>
              </a:rPr>
              <a:t>AI</a:t>
            </a:r>
            <a:r>
              <a:rPr dirty="0" sz="50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5000" spc="-10">
                <a:solidFill>
                  <a:srgbClr val="FFFFFF"/>
                </a:solidFill>
                <a:latin typeface="Calibri"/>
                <a:cs typeface="Calibri"/>
              </a:rPr>
              <a:t>Solutions </a:t>
            </a:r>
            <a:r>
              <a:rPr dirty="0" sz="500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dirty="0" sz="5000" spc="-18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5000" spc="-10">
                <a:solidFill>
                  <a:srgbClr val="FFFFFF"/>
                </a:solidFill>
                <a:latin typeface="Calibri"/>
                <a:cs typeface="Calibri"/>
              </a:rPr>
              <a:t>Decarbonization</a:t>
            </a:r>
            <a:endParaRPr sz="50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3707431" y="7433975"/>
            <a:ext cx="4647565" cy="887094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>
              <a:lnSpc>
                <a:spcPts val="3450"/>
              </a:lnSpc>
              <a:spcBef>
                <a:spcPts val="85"/>
              </a:spcBef>
            </a:pPr>
            <a:r>
              <a:rPr dirty="0" sz="2750">
                <a:solidFill>
                  <a:srgbClr val="FFFFFF"/>
                </a:solidFill>
                <a:latin typeface="Calibri"/>
                <a:cs typeface="Calibri"/>
              </a:rPr>
              <a:t>Dogukan</a:t>
            </a:r>
            <a:r>
              <a:rPr dirty="0" sz="275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50" spc="-20">
                <a:solidFill>
                  <a:srgbClr val="FFFFFF"/>
                </a:solidFill>
                <a:latin typeface="Calibri"/>
                <a:cs typeface="Calibri"/>
              </a:rPr>
              <a:t>AYCI </a:t>
            </a:r>
            <a:r>
              <a:rPr dirty="0" sz="275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dirty="0" sz="275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50">
                <a:solidFill>
                  <a:srgbClr val="FFFFFF"/>
                </a:solidFill>
                <a:latin typeface="Calibri"/>
                <a:cs typeface="Calibri"/>
              </a:rPr>
              <a:t>Innovation</a:t>
            </a:r>
            <a:r>
              <a:rPr dirty="0" sz="275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50" spc="-20">
                <a:solidFill>
                  <a:srgbClr val="FFFFFF"/>
                </a:solidFill>
                <a:latin typeface="Calibri"/>
                <a:cs typeface="Calibri"/>
              </a:rPr>
              <a:t>Lead </a:t>
            </a:r>
            <a:r>
              <a:rPr dirty="0" sz="2750" spc="-10">
                <a:solidFill>
                  <a:srgbClr val="FFFFFF"/>
                </a:solidFill>
                <a:latin typeface="Calibri"/>
                <a:cs typeface="Calibri"/>
                <a:hlinkClick r:id="rId2"/>
              </a:rPr>
              <a:t>dogukan.ayci@faradai.ai</a:t>
            </a:r>
            <a:endParaRPr sz="275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5325" y="3246369"/>
            <a:ext cx="7771062" cy="240766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360961" y="10556160"/>
            <a:ext cx="1394460" cy="228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710"/>
              </a:lnSpc>
            </a:pPr>
            <a:r>
              <a:rPr dirty="0" sz="1800" spc="-25">
                <a:solidFill>
                  <a:srgbClr val="888888"/>
                </a:solidFill>
                <a:latin typeface="Calibri"/>
                <a:cs typeface="Calibri"/>
                <a:hlinkClick r:id="rId2"/>
              </a:rPr>
              <a:t>www.faradai.ai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0" y="0"/>
            <a:ext cx="20104100" cy="11300460"/>
            <a:chOff x="0" y="0"/>
            <a:chExt cx="20104100" cy="1130046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0104100" cy="11300320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8436108" y="880661"/>
              <a:ext cx="442595" cy="212725"/>
            </a:xfrm>
            <a:custGeom>
              <a:avLst/>
              <a:gdLst/>
              <a:ahLst/>
              <a:cxnLst/>
              <a:rect l="l" t="t" r="r" b="b"/>
              <a:pathLst>
                <a:path w="442594" h="212725">
                  <a:moveTo>
                    <a:pt x="127381" y="3517"/>
                  </a:moveTo>
                  <a:lnTo>
                    <a:pt x="115189" y="1866"/>
                  </a:lnTo>
                  <a:lnTo>
                    <a:pt x="101003" y="774"/>
                  </a:lnTo>
                  <a:lnTo>
                    <a:pt x="87325" y="190"/>
                  </a:lnTo>
                  <a:lnTo>
                    <a:pt x="76606" y="0"/>
                  </a:lnTo>
                  <a:lnTo>
                    <a:pt x="52489" y="3429"/>
                  </a:lnTo>
                  <a:lnTo>
                    <a:pt x="36601" y="13004"/>
                  </a:lnTo>
                  <a:lnTo>
                    <a:pt x="27876" y="27724"/>
                  </a:lnTo>
                  <a:lnTo>
                    <a:pt x="25196" y="46532"/>
                  </a:lnTo>
                  <a:lnTo>
                    <a:pt x="25196" y="66243"/>
                  </a:lnTo>
                  <a:lnTo>
                    <a:pt x="0" y="67779"/>
                  </a:lnTo>
                  <a:lnTo>
                    <a:pt x="0" y="99809"/>
                  </a:lnTo>
                  <a:lnTo>
                    <a:pt x="25196" y="99809"/>
                  </a:lnTo>
                  <a:lnTo>
                    <a:pt x="25196" y="212585"/>
                  </a:lnTo>
                  <a:lnTo>
                    <a:pt x="79222" y="212585"/>
                  </a:lnTo>
                  <a:lnTo>
                    <a:pt x="79222" y="99809"/>
                  </a:lnTo>
                  <a:lnTo>
                    <a:pt x="116446" y="99809"/>
                  </a:lnTo>
                  <a:lnTo>
                    <a:pt x="116446" y="66243"/>
                  </a:lnTo>
                  <a:lnTo>
                    <a:pt x="79222" y="66243"/>
                  </a:lnTo>
                  <a:lnTo>
                    <a:pt x="79222" y="41224"/>
                  </a:lnTo>
                  <a:lnTo>
                    <a:pt x="83108" y="36817"/>
                  </a:lnTo>
                  <a:lnTo>
                    <a:pt x="122402" y="36817"/>
                  </a:lnTo>
                  <a:lnTo>
                    <a:pt x="127381" y="3517"/>
                  </a:lnTo>
                  <a:close/>
                </a:path>
                <a:path w="442594" h="212725">
                  <a:moveTo>
                    <a:pt x="442582" y="66154"/>
                  </a:moveTo>
                  <a:lnTo>
                    <a:pt x="434530" y="66154"/>
                  </a:lnTo>
                  <a:lnTo>
                    <a:pt x="421881" y="66344"/>
                  </a:lnTo>
                  <a:lnTo>
                    <a:pt x="407911" y="67919"/>
                  </a:lnTo>
                  <a:lnTo>
                    <a:pt x="392607" y="72390"/>
                  </a:lnTo>
                  <a:lnTo>
                    <a:pt x="375996" y="81280"/>
                  </a:lnTo>
                  <a:lnTo>
                    <a:pt x="371297" y="66243"/>
                  </a:lnTo>
                  <a:lnTo>
                    <a:pt x="329387" y="66243"/>
                  </a:lnTo>
                  <a:lnTo>
                    <a:pt x="329387" y="212585"/>
                  </a:lnTo>
                  <a:lnTo>
                    <a:pt x="383133" y="212585"/>
                  </a:lnTo>
                  <a:lnTo>
                    <a:pt x="383133" y="110172"/>
                  </a:lnTo>
                  <a:lnTo>
                    <a:pt x="395693" y="107353"/>
                  </a:lnTo>
                  <a:lnTo>
                    <a:pt x="406247" y="105448"/>
                  </a:lnTo>
                  <a:lnTo>
                    <a:pt x="415366" y="104381"/>
                  </a:lnTo>
                  <a:lnTo>
                    <a:pt x="423608" y="104051"/>
                  </a:lnTo>
                  <a:lnTo>
                    <a:pt x="437781" y="104051"/>
                  </a:lnTo>
                  <a:lnTo>
                    <a:pt x="442582" y="66154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9440881" y="884979"/>
              <a:ext cx="54610" cy="208279"/>
            </a:xfrm>
            <a:custGeom>
              <a:avLst/>
              <a:gdLst/>
              <a:ahLst/>
              <a:cxnLst/>
              <a:rect l="l" t="t" r="r" b="b"/>
              <a:pathLst>
                <a:path w="54609" h="208280">
                  <a:moveTo>
                    <a:pt x="53936" y="61925"/>
                  </a:moveTo>
                  <a:lnTo>
                    <a:pt x="444" y="61925"/>
                  </a:lnTo>
                  <a:lnTo>
                    <a:pt x="444" y="208267"/>
                  </a:lnTo>
                  <a:lnTo>
                    <a:pt x="53936" y="208267"/>
                  </a:lnTo>
                  <a:lnTo>
                    <a:pt x="53936" y="61925"/>
                  </a:lnTo>
                  <a:close/>
                </a:path>
                <a:path w="54609" h="208280">
                  <a:moveTo>
                    <a:pt x="54381" y="5321"/>
                  </a:moveTo>
                  <a:lnTo>
                    <a:pt x="51854" y="0"/>
                  </a:lnTo>
                  <a:lnTo>
                    <a:pt x="41465" y="0"/>
                  </a:lnTo>
                  <a:lnTo>
                    <a:pt x="2895" y="0"/>
                  </a:lnTo>
                  <a:lnTo>
                    <a:pt x="0" y="5321"/>
                  </a:lnTo>
                  <a:lnTo>
                    <a:pt x="0" y="41846"/>
                  </a:lnTo>
                  <a:lnTo>
                    <a:pt x="2895" y="46812"/>
                  </a:lnTo>
                  <a:lnTo>
                    <a:pt x="51854" y="46812"/>
                  </a:lnTo>
                  <a:lnTo>
                    <a:pt x="54381" y="41846"/>
                  </a:lnTo>
                  <a:lnTo>
                    <a:pt x="54381" y="5321"/>
                  </a:lnTo>
                  <a:close/>
                </a:path>
              </a:pathLst>
            </a:custGeom>
            <a:solidFill>
              <a:srgbClr val="D111A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8577672" y="943214"/>
              <a:ext cx="149860" cy="150495"/>
            </a:xfrm>
            <a:custGeom>
              <a:avLst/>
              <a:gdLst/>
              <a:ahLst/>
              <a:cxnLst/>
              <a:rect l="l" t="t" r="r" b="b"/>
              <a:pathLst>
                <a:path w="149859" h="150494">
                  <a:moveTo>
                    <a:pt x="149247" y="145880"/>
                  </a:moveTo>
                  <a:lnTo>
                    <a:pt x="105335" y="145880"/>
                  </a:lnTo>
                  <a:lnTo>
                    <a:pt x="106589" y="150111"/>
                  </a:lnTo>
                  <a:lnTo>
                    <a:pt x="106696" y="150471"/>
                  </a:lnTo>
                  <a:lnTo>
                    <a:pt x="149247" y="150471"/>
                  </a:lnTo>
                  <a:lnTo>
                    <a:pt x="149247" y="145880"/>
                  </a:lnTo>
                  <a:close/>
                </a:path>
                <a:path w="149859" h="150494">
                  <a:moveTo>
                    <a:pt x="146764" y="40168"/>
                  </a:moveTo>
                  <a:lnTo>
                    <a:pt x="76761" y="40168"/>
                  </a:lnTo>
                  <a:lnTo>
                    <a:pt x="85752" y="40930"/>
                  </a:lnTo>
                  <a:lnTo>
                    <a:pt x="93694" y="43802"/>
                  </a:lnTo>
                  <a:lnTo>
                    <a:pt x="98809" y="49002"/>
                  </a:lnTo>
                  <a:lnTo>
                    <a:pt x="100734" y="56869"/>
                  </a:lnTo>
                  <a:lnTo>
                    <a:pt x="100734" y="60384"/>
                  </a:lnTo>
                  <a:lnTo>
                    <a:pt x="46982" y="60384"/>
                  </a:lnTo>
                  <a:lnTo>
                    <a:pt x="27289" y="62955"/>
                  </a:lnTo>
                  <a:lnTo>
                    <a:pt x="12511" y="70353"/>
                  </a:lnTo>
                  <a:lnTo>
                    <a:pt x="3223" y="82103"/>
                  </a:lnTo>
                  <a:lnTo>
                    <a:pt x="0" y="97733"/>
                  </a:lnTo>
                  <a:lnTo>
                    <a:pt x="0" y="111507"/>
                  </a:lnTo>
                  <a:lnTo>
                    <a:pt x="27290" y="147267"/>
                  </a:lnTo>
                  <a:lnTo>
                    <a:pt x="78875" y="150111"/>
                  </a:lnTo>
                  <a:lnTo>
                    <a:pt x="105335" y="145880"/>
                  </a:lnTo>
                  <a:lnTo>
                    <a:pt x="149247" y="145880"/>
                  </a:lnTo>
                  <a:lnTo>
                    <a:pt x="149246" y="118429"/>
                  </a:lnTo>
                  <a:lnTo>
                    <a:pt x="64952" y="118429"/>
                  </a:lnTo>
                  <a:lnTo>
                    <a:pt x="56100" y="118165"/>
                  </a:lnTo>
                  <a:lnTo>
                    <a:pt x="52583" y="113750"/>
                  </a:lnTo>
                  <a:lnTo>
                    <a:pt x="52583" y="95478"/>
                  </a:lnTo>
                  <a:lnTo>
                    <a:pt x="56100" y="91075"/>
                  </a:lnTo>
                  <a:lnTo>
                    <a:pt x="64952" y="90799"/>
                  </a:lnTo>
                  <a:lnTo>
                    <a:pt x="149246" y="90799"/>
                  </a:lnTo>
                  <a:lnTo>
                    <a:pt x="149206" y="56869"/>
                  </a:lnTo>
                  <a:lnTo>
                    <a:pt x="146912" y="41182"/>
                  </a:lnTo>
                  <a:lnTo>
                    <a:pt x="146819" y="40540"/>
                  </a:lnTo>
                  <a:lnTo>
                    <a:pt x="146764" y="40168"/>
                  </a:lnTo>
                  <a:close/>
                </a:path>
                <a:path w="149859" h="150494">
                  <a:moveTo>
                    <a:pt x="149246" y="90799"/>
                  </a:moveTo>
                  <a:lnTo>
                    <a:pt x="100734" y="90799"/>
                  </a:lnTo>
                  <a:lnTo>
                    <a:pt x="100734" y="116270"/>
                  </a:lnTo>
                  <a:lnTo>
                    <a:pt x="64952" y="118429"/>
                  </a:lnTo>
                  <a:lnTo>
                    <a:pt x="149246" y="118429"/>
                  </a:lnTo>
                  <a:lnTo>
                    <a:pt x="149246" y="90799"/>
                  </a:lnTo>
                  <a:close/>
                </a:path>
                <a:path w="149859" h="150494">
                  <a:moveTo>
                    <a:pt x="88088" y="0"/>
                  </a:moveTo>
                  <a:lnTo>
                    <a:pt x="69488" y="570"/>
                  </a:lnTo>
                  <a:lnTo>
                    <a:pt x="47985" y="2137"/>
                  </a:lnTo>
                  <a:lnTo>
                    <a:pt x="26432" y="4479"/>
                  </a:lnTo>
                  <a:lnTo>
                    <a:pt x="7683" y="7378"/>
                  </a:lnTo>
                  <a:lnTo>
                    <a:pt x="12118" y="40168"/>
                  </a:lnTo>
                  <a:lnTo>
                    <a:pt x="12168" y="40540"/>
                  </a:lnTo>
                  <a:lnTo>
                    <a:pt x="12255" y="41182"/>
                  </a:lnTo>
                  <a:lnTo>
                    <a:pt x="12380" y="42112"/>
                  </a:lnTo>
                  <a:lnTo>
                    <a:pt x="30501" y="41182"/>
                  </a:lnTo>
                  <a:lnTo>
                    <a:pt x="47521" y="40540"/>
                  </a:lnTo>
                  <a:lnTo>
                    <a:pt x="62713" y="40168"/>
                  </a:lnTo>
                  <a:lnTo>
                    <a:pt x="146764" y="40168"/>
                  </a:lnTo>
                  <a:lnTo>
                    <a:pt x="145254" y="29837"/>
                  </a:lnTo>
                  <a:lnTo>
                    <a:pt x="133503" y="12236"/>
                  </a:lnTo>
                  <a:lnTo>
                    <a:pt x="114335" y="2802"/>
                  </a:lnTo>
                  <a:lnTo>
                    <a:pt x="88088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079429" y="887496"/>
              <a:ext cx="149873" cy="206188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18897206" y="943214"/>
              <a:ext cx="149860" cy="150495"/>
            </a:xfrm>
            <a:custGeom>
              <a:avLst/>
              <a:gdLst/>
              <a:ahLst/>
              <a:cxnLst/>
              <a:rect l="l" t="t" r="r" b="b"/>
              <a:pathLst>
                <a:path w="149859" h="150494">
                  <a:moveTo>
                    <a:pt x="149247" y="145880"/>
                  </a:moveTo>
                  <a:lnTo>
                    <a:pt x="105347" y="145880"/>
                  </a:lnTo>
                  <a:lnTo>
                    <a:pt x="106590" y="150111"/>
                  </a:lnTo>
                  <a:lnTo>
                    <a:pt x="106696" y="150471"/>
                  </a:lnTo>
                  <a:lnTo>
                    <a:pt x="149247" y="150471"/>
                  </a:lnTo>
                  <a:lnTo>
                    <a:pt x="149247" y="145880"/>
                  </a:lnTo>
                  <a:close/>
                </a:path>
                <a:path w="149859" h="150494">
                  <a:moveTo>
                    <a:pt x="146764" y="40168"/>
                  </a:moveTo>
                  <a:lnTo>
                    <a:pt x="76762" y="40168"/>
                  </a:lnTo>
                  <a:lnTo>
                    <a:pt x="85758" y="40930"/>
                  </a:lnTo>
                  <a:lnTo>
                    <a:pt x="93703" y="43802"/>
                  </a:lnTo>
                  <a:lnTo>
                    <a:pt x="98816" y="49002"/>
                  </a:lnTo>
                  <a:lnTo>
                    <a:pt x="100734" y="56869"/>
                  </a:lnTo>
                  <a:lnTo>
                    <a:pt x="100734" y="60384"/>
                  </a:lnTo>
                  <a:lnTo>
                    <a:pt x="46982" y="60384"/>
                  </a:lnTo>
                  <a:lnTo>
                    <a:pt x="27294" y="62955"/>
                  </a:lnTo>
                  <a:lnTo>
                    <a:pt x="12516" y="70353"/>
                  </a:lnTo>
                  <a:lnTo>
                    <a:pt x="3225" y="82103"/>
                  </a:lnTo>
                  <a:lnTo>
                    <a:pt x="0" y="97733"/>
                  </a:lnTo>
                  <a:lnTo>
                    <a:pt x="0" y="111507"/>
                  </a:lnTo>
                  <a:lnTo>
                    <a:pt x="27295" y="147267"/>
                  </a:lnTo>
                  <a:lnTo>
                    <a:pt x="78875" y="150111"/>
                  </a:lnTo>
                  <a:lnTo>
                    <a:pt x="105347" y="145880"/>
                  </a:lnTo>
                  <a:lnTo>
                    <a:pt x="149247" y="145880"/>
                  </a:lnTo>
                  <a:lnTo>
                    <a:pt x="149246" y="118429"/>
                  </a:lnTo>
                  <a:lnTo>
                    <a:pt x="65048" y="118429"/>
                  </a:lnTo>
                  <a:lnTo>
                    <a:pt x="56196" y="118165"/>
                  </a:lnTo>
                  <a:lnTo>
                    <a:pt x="52583" y="113750"/>
                  </a:lnTo>
                  <a:lnTo>
                    <a:pt x="52583" y="95478"/>
                  </a:lnTo>
                  <a:lnTo>
                    <a:pt x="56196" y="91075"/>
                  </a:lnTo>
                  <a:lnTo>
                    <a:pt x="65048" y="90799"/>
                  </a:lnTo>
                  <a:lnTo>
                    <a:pt x="149246" y="90799"/>
                  </a:lnTo>
                  <a:lnTo>
                    <a:pt x="149206" y="56869"/>
                  </a:lnTo>
                  <a:lnTo>
                    <a:pt x="146912" y="41182"/>
                  </a:lnTo>
                  <a:lnTo>
                    <a:pt x="146819" y="40540"/>
                  </a:lnTo>
                  <a:lnTo>
                    <a:pt x="146764" y="40168"/>
                  </a:lnTo>
                  <a:close/>
                </a:path>
                <a:path w="149859" h="150494">
                  <a:moveTo>
                    <a:pt x="149246" y="90799"/>
                  </a:moveTo>
                  <a:lnTo>
                    <a:pt x="100734" y="90799"/>
                  </a:lnTo>
                  <a:lnTo>
                    <a:pt x="100734" y="116270"/>
                  </a:lnTo>
                  <a:lnTo>
                    <a:pt x="65048" y="118429"/>
                  </a:lnTo>
                  <a:lnTo>
                    <a:pt x="149246" y="118429"/>
                  </a:lnTo>
                  <a:lnTo>
                    <a:pt x="149246" y="90799"/>
                  </a:lnTo>
                  <a:close/>
                </a:path>
                <a:path w="149859" h="150494">
                  <a:moveTo>
                    <a:pt x="88088" y="0"/>
                  </a:moveTo>
                  <a:lnTo>
                    <a:pt x="69488" y="570"/>
                  </a:lnTo>
                  <a:lnTo>
                    <a:pt x="47985" y="2137"/>
                  </a:lnTo>
                  <a:lnTo>
                    <a:pt x="26432" y="4479"/>
                  </a:lnTo>
                  <a:lnTo>
                    <a:pt x="7683" y="7378"/>
                  </a:lnTo>
                  <a:lnTo>
                    <a:pt x="12118" y="40168"/>
                  </a:lnTo>
                  <a:lnTo>
                    <a:pt x="12168" y="40540"/>
                  </a:lnTo>
                  <a:lnTo>
                    <a:pt x="12255" y="41182"/>
                  </a:lnTo>
                  <a:lnTo>
                    <a:pt x="12380" y="42112"/>
                  </a:lnTo>
                  <a:lnTo>
                    <a:pt x="30514" y="41182"/>
                  </a:lnTo>
                  <a:lnTo>
                    <a:pt x="47557" y="40540"/>
                  </a:lnTo>
                  <a:lnTo>
                    <a:pt x="62753" y="40168"/>
                  </a:lnTo>
                  <a:lnTo>
                    <a:pt x="146764" y="40168"/>
                  </a:lnTo>
                  <a:lnTo>
                    <a:pt x="145254" y="29837"/>
                  </a:lnTo>
                  <a:lnTo>
                    <a:pt x="133503" y="12236"/>
                  </a:lnTo>
                  <a:lnTo>
                    <a:pt x="114335" y="2802"/>
                  </a:lnTo>
                  <a:lnTo>
                    <a:pt x="88088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258664" y="943214"/>
              <a:ext cx="149247" cy="150471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17840359" y="742599"/>
              <a:ext cx="447040" cy="446405"/>
            </a:xfrm>
            <a:custGeom>
              <a:avLst/>
              <a:gdLst/>
              <a:ahLst/>
              <a:cxnLst/>
              <a:rect l="l" t="t" r="r" b="b"/>
              <a:pathLst>
                <a:path w="447040" h="446405">
                  <a:moveTo>
                    <a:pt x="446477" y="222294"/>
                  </a:moveTo>
                  <a:lnTo>
                    <a:pt x="380677" y="222294"/>
                  </a:lnTo>
                  <a:lnTo>
                    <a:pt x="388563" y="223879"/>
                  </a:lnTo>
                  <a:lnTo>
                    <a:pt x="400138" y="231636"/>
                  </a:lnTo>
                  <a:lnTo>
                    <a:pt x="407951" y="243138"/>
                  </a:lnTo>
                  <a:lnTo>
                    <a:pt x="410818" y="257220"/>
                  </a:lnTo>
                  <a:lnTo>
                    <a:pt x="407951" y="271314"/>
                  </a:lnTo>
                  <a:lnTo>
                    <a:pt x="400138" y="282845"/>
                  </a:lnTo>
                  <a:lnTo>
                    <a:pt x="388563" y="290631"/>
                  </a:lnTo>
                  <a:lnTo>
                    <a:pt x="374409" y="293489"/>
                  </a:lnTo>
                  <a:lnTo>
                    <a:pt x="237544" y="293489"/>
                  </a:lnTo>
                  <a:lnTo>
                    <a:pt x="111792" y="418763"/>
                  </a:lnTo>
                  <a:lnTo>
                    <a:pt x="163997" y="439969"/>
                  </a:lnTo>
                  <a:lnTo>
                    <a:pt x="237883" y="445859"/>
                  </a:lnTo>
                  <a:lnTo>
                    <a:pt x="267094" y="442923"/>
                  </a:lnTo>
                  <a:lnTo>
                    <a:pt x="309262" y="429875"/>
                  </a:lnTo>
                  <a:lnTo>
                    <a:pt x="347426" y="409229"/>
                  </a:lnTo>
                  <a:lnTo>
                    <a:pt x="380680" y="381886"/>
                  </a:lnTo>
                  <a:lnTo>
                    <a:pt x="408120" y="348746"/>
                  </a:lnTo>
                  <a:lnTo>
                    <a:pt x="428841" y="310711"/>
                  </a:lnTo>
                  <a:lnTo>
                    <a:pt x="441937" y="268680"/>
                  </a:lnTo>
                  <a:lnTo>
                    <a:pt x="446358" y="224994"/>
                  </a:lnTo>
                  <a:lnTo>
                    <a:pt x="446477" y="222294"/>
                  </a:lnTo>
                  <a:close/>
                </a:path>
                <a:path w="447040" h="446405">
                  <a:moveTo>
                    <a:pt x="223465" y="0"/>
                  </a:moveTo>
                  <a:lnTo>
                    <a:pt x="176533" y="4365"/>
                  </a:lnTo>
                  <a:lnTo>
                    <a:pt x="134354" y="17402"/>
                  </a:lnTo>
                  <a:lnTo>
                    <a:pt x="96188" y="38030"/>
                  </a:lnTo>
                  <a:lnTo>
                    <a:pt x="62939" y="65350"/>
                  </a:lnTo>
                  <a:lnTo>
                    <a:pt x="35509" y="98462"/>
                  </a:lnTo>
                  <a:lnTo>
                    <a:pt x="14799" y="136466"/>
                  </a:lnTo>
                  <a:lnTo>
                    <a:pt x="1712" y="178464"/>
                  </a:lnTo>
                  <a:lnTo>
                    <a:pt x="0" y="253854"/>
                  </a:lnTo>
                  <a:lnTo>
                    <a:pt x="1110" y="265659"/>
                  </a:lnTo>
                  <a:lnTo>
                    <a:pt x="12507" y="305106"/>
                  </a:lnTo>
                  <a:lnTo>
                    <a:pt x="30613" y="341195"/>
                  </a:lnTo>
                  <a:lnTo>
                    <a:pt x="54697" y="373225"/>
                  </a:lnTo>
                  <a:lnTo>
                    <a:pt x="130989" y="297172"/>
                  </a:lnTo>
                  <a:lnTo>
                    <a:pt x="66531" y="297172"/>
                  </a:lnTo>
                  <a:lnTo>
                    <a:pt x="59588" y="296515"/>
                  </a:lnTo>
                  <a:lnTo>
                    <a:pt x="30914" y="268145"/>
                  </a:lnTo>
                  <a:lnTo>
                    <a:pt x="30214" y="260999"/>
                  </a:lnTo>
                  <a:lnTo>
                    <a:pt x="30914" y="253854"/>
                  </a:lnTo>
                  <a:lnTo>
                    <a:pt x="152719" y="123936"/>
                  </a:lnTo>
                  <a:lnTo>
                    <a:pt x="158584" y="120241"/>
                  </a:lnTo>
                  <a:lnTo>
                    <a:pt x="159403" y="119785"/>
                  </a:lnTo>
                  <a:lnTo>
                    <a:pt x="162655" y="118261"/>
                  </a:lnTo>
                  <a:lnTo>
                    <a:pt x="163377" y="118081"/>
                  </a:lnTo>
                  <a:lnTo>
                    <a:pt x="164100" y="117806"/>
                  </a:lnTo>
                  <a:lnTo>
                    <a:pt x="164281" y="117806"/>
                  </a:lnTo>
                  <a:lnTo>
                    <a:pt x="165003" y="117446"/>
                  </a:lnTo>
                  <a:lnTo>
                    <a:pt x="165906" y="117182"/>
                  </a:lnTo>
                  <a:lnTo>
                    <a:pt x="167790" y="116822"/>
                  </a:lnTo>
                  <a:lnTo>
                    <a:pt x="167605" y="116822"/>
                  </a:lnTo>
                  <a:lnTo>
                    <a:pt x="168436" y="116546"/>
                  </a:lnTo>
                  <a:lnTo>
                    <a:pt x="419269" y="116546"/>
                  </a:lnTo>
                  <a:lnTo>
                    <a:pt x="391759" y="77187"/>
                  </a:lnTo>
                  <a:lnTo>
                    <a:pt x="357372" y="45096"/>
                  </a:lnTo>
                  <a:lnTo>
                    <a:pt x="316796" y="20723"/>
                  </a:lnTo>
                  <a:lnTo>
                    <a:pt x="271217" y="5241"/>
                  </a:lnTo>
                  <a:lnTo>
                    <a:pt x="223465" y="0"/>
                  </a:lnTo>
                  <a:close/>
                </a:path>
                <a:path w="447040" h="446405">
                  <a:moveTo>
                    <a:pt x="443348" y="186121"/>
                  </a:moveTo>
                  <a:lnTo>
                    <a:pt x="439554" y="187465"/>
                  </a:lnTo>
                  <a:lnTo>
                    <a:pt x="435483" y="188281"/>
                  </a:lnTo>
                  <a:lnTo>
                    <a:pt x="191018" y="188280"/>
                  </a:lnTo>
                  <a:lnTo>
                    <a:pt x="92278" y="286650"/>
                  </a:lnTo>
                  <a:lnTo>
                    <a:pt x="86604" y="291255"/>
                  </a:lnTo>
                  <a:lnTo>
                    <a:pt x="80285" y="294543"/>
                  </a:lnTo>
                  <a:lnTo>
                    <a:pt x="73527" y="296515"/>
                  </a:lnTo>
                  <a:lnTo>
                    <a:pt x="66531" y="297172"/>
                  </a:lnTo>
                  <a:lnTo>
                    <a:pt x="130989" y="297172"/>
                  </a:lnTo>
                  <a:lnTo>
                    <a:pt x="196732" y="231636"/>
                  </a:lnTo>
                  <a:lnTo>
                    <a:pt x="210625" y="223014"/>
                  </a:lnTo>
                  <a:lnTo>
                    <a:pt x="210393" y="223014"/>
                  </a:lnTo>
                  <a:lnTo>
                    <a:pt x="212303" y="222570"/>
                  </a:lnTo>
                  <a:lnTo>
                    <a:pt x="212890" y="222294"/>
                  </a:lnTo>
                  <a:lnTo>
                    <a:pt x="213335" y="222294"/>
                  </a:lnTo>
                  <a:lnTo>
                    <a:pt x="214419" y="221934"/>
                  </a:lnTo>
                  <a:lnTo>
                    <a:pt x="214708" y="221934"/>
                  </a:lnTo>
                  <a:lnTo>
                    <a:pt x="215503" y="221670"/>
                  </a:lnTo>
                  <a:lnTo>
                    <a:pt x="446463" y="221670"/>
                  </a:lnTo>
                  <a:lnTo>
                    <a:pt x="446302" y="214076"/>
                  </a:lnTo>
                  <a:lnTo>
                    <a:pt x="445703" y="204671"/>
                  </a:lnTo>
                  <a:lnTo>
                    <a:pt x="444753" y="195709"/>
                  </a:lnTo>
                  <a:lnTo>
                    <a:pt x="444715" y="195349"/>
                  </a:lnTo>
                  <a:lnTo>
                    <a:pt x="443348" y="186121"/>
                  </a:lnTo>
                  <a:close/>
                </a:path>
                <a:path w="447040" h="446405">
                  <a:moveTo>
                    <a:pt x="368150" y="222294"/>
                  </a:moveTo>
                  <a:lnTo>
                    <a:pt x="288443" y="222294"/>
                  </a:lnTo>
                  <a:lnTo>
                    <a:pt x="296326" y="223879"/>
                  </a:lnTo>
                  <a:lnTo>
                    <a:pt x="307902" y="231636"/>
                  </a:lnTo>
                  <a:lnTo>
                    <a:pt x="315717" y="243138"/>
                  </a:lnTo>
                  <a:lnTo>
                    <a:pt x="318586" y="257220"/>
                  </a:lnTo>
                  <a:lnTo>
                    <a:pt x="315717" y="271314"/>
                  </a:lnTo>
                  <a:lnTo>
                    <a:pt x="307902" y="282845"/>
                  </a:lnTo>
                  <a:lnTo>
                    <a:pt x="296327" y="290631"/>
                  </a:lnTo>
                  <a:lnTo>
                    <a:pt x="282178" y="293489"/>
                  </a:lnTo>
                  <a:lnTo>
                    <a:pt x="374409" y="293489"/>
                  </a:lnTo>
                  <a:lnTo>
                    <a:pt x="360276" y="290631"/>
                  </a:lnTo>
                  <a:lnTo>
                    <a:pt x="348734" y="282845"/>
                  </a:lnTo>
                  <a:lnTo>
                    <a:pt x="340951" y="271314"/>
                  </a:lnTo>
                  <a:lnTo>
                    <a:pt x="338097" y="257220"/>
                  </a:lnTo>
                  <a:lnTo>
                    <a:pt x="340951" y="243138"/>
                  </a:lnTo>
                  <a:lnTo>
                    <a:pt x="348733" y="231636"/>
                  </a:lnTo>
                  <a:lnTo>
                    <a:pt x="360276" y="223879"/>
                  </a:lnTo>
                  <a:lnTo>
                    <a:pt x="368150" y="222294"/>
                  </a:lnTo>
                  <a:close/>
                </a:path>
                <a:path w="447040" h="446405">
                  <a:moveTo>
                    <a:pt x="286653" y="221934"/>
                  </a:moveTo>
                  <a:lnTo>
                    <a:pt x="214894" y="221934"/>
                  </a:lnTo>
                  <a:lnTo>
                    <a:pt x="212861" y="222294"/>
                  </a:lnTo>
                  <a:lnTo>
                    <a:pt x="288443" y="222294"/>
                  </a:lnTo>
                  <a:lnTo>
                    <a:pt x="286653" y="221934"/>
                  </a:lnTo>
                  <a:close/>
                </a:path>
                <a:path w="447040" h="446405">
                  <a:moveTo>
                    <a:pt x="378886" y="221934"/>
                  </a:moveTo>
                  <a:lnTo>
                    <a:pt x="369939" y="221934"/>
                  </a:lnTo>
                  <a:lnTo>
                    <a:pt x="368150" y="222294"/>
                  </a:lnTo>
                  <a:lnTo>
                    <a:pt x="380677" y="222294"/>
                  </a:lnTo>
                  <a:lnTo>
                    <a:pt x="378886" y="221934"/>
                  </a:lnTo>
                  <a:close/>
                </a:path>
                <a:path w="447040" h="446405">
                  <a:moveTo>
                    <a:pt x="371250" y="221670"/>
                  </a:moveTo>
                  <a:lnTo>
                    <a:pt x="285340" y="221670"/>
                  </a:lnTo>
                  <a:lnTo>
                    <a:pt x="286653" y="221934"/>
                  </a:lnTo>
                  <a:lnTo>
                    <a:pt x="369939" y="221934"/>
                  </a:lnTo>
                  <a:lnTo>
                    <a:pt x="371250" y="221670"/>
                  </a:lnTo>
                  <a:close/>
                </a:path>
                <a:path w="447040" h="446405">
                  <a:moveTo>
                    <a:pt x="446463" y="221670"/>
                  </a:moveTo>
                  <a:lnTo>
                    <a:pt x="377573" y="221670"/>
                  </a:lnTo>
                  <a:lnTo>
                    <a:pt x="378886" y="221934"/>
                  </a:lnTo>
                  <a:lnTo>
                    <a:pt x="446469" y="221934"/>
                  </a:lnTo>
                  <a:lnTo>
                    <a:pt x="446463" y="221670"/>
                  </a:lnTo>
                  <a:close/>
                </a:path>
              </a:pathLst>
            </a:custGeom>
            <a:solidFill>
              <a:srgbClr val="D111A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107611" y="1517472"/>
            <a:ext cx="15900400" cy="1127125"/>
          </a:xfrm>
          <a:prstGeom prst="rect"/>
        </p:spPr>
        <p:txBody>
          <a:bodyPr wrap="square" lIns="0" tIns="8890" rIns="0" bIns="0" rtlCol="0" vert="horz">
            <a:spAutoFit/>
          </a:bodyPr>
          <a:lstStyle/>
          <a:p>
            <a:pPr marL="3846195" marR="5080" indent="-3834129">
              <a:lnSpc>
                <a:spcPct val="100699"/>
              </a:lnSpc>
              <a:spcBef>
                <a:spcPts val="70"/>
              </a:spcBef>
            </a:pPr>
            <a:r>
              <a:rPr dirty="0" sz="3600" spc="260">
                <a:solidFill>
                  <a:srgbClr val="FFFFFF"/>
                </a:solidFill>
              </a:rPr>
              <a:t>Faradai</a:t>
            </a:r>
            <a:r>
              <a:rPr dirty="0" sz="3600" spc="20">
                <a:solidFill>
                  <a:srgbClr val="FFFFFF"/>
                </a:solidFill>
              </a:rPr>
              <a:t> </a:t>
            </a:r>
            <a:r>
              <a:rPr dirty="0" sz="3600" spc="210">
                <a:solidFill>
                  <a:srgbClr val="FFFFFF"/>
                </a:solidFill>
              </a:rPr>
              <a:t>provides</a:t>
            </a:r>
            <a:r>
              <a:rPr dirty="0" sz="3600" spc="85">
                <a:solidFill>
                  <a:srgbClr val="FFFFFF"/>
                </a:solidFill>
              </a:rPr>
              <a:t> </a:t>
            </a:r>
            <a:r>
              <a:rPr dirty="0" sz="3600" spc="204">
                <a:solidFill>
                  <a:srgbClr val="FFFFFF"/>
                </a:solidFill>
              </a:rPr>
              <a:t>multi-</a:t>
            </a:r>
            <a:r>
              <a:rPr dirty="0" sz="3600" spc="220">
                <a:solidFill>
                  <a:srgbClr val="FFFFFF"/>
                </a:solidFill>
              </a:rPr>
              <a:t>agent</a:t>
            </a:r>
            <a:r>
              <a:rPr dirty="0" sz="3600">
                <a:solidFill>
                  <a:srgbClr val="FFFFFF"/>
                </a:solidFill>
              </a:rPr>
              <a:t> </a:t>
            </a:r>
            <a:r>
              <a:rPr dirty="0" sz="3600" spc="425">
                <a:solidFill>
                  <a:srgbClr val="FFFFFF"/>
                </a:solidFill>
              </a:rPr>
              <a:t>AI</a:t>
            </a:r>
            <a:r>
              <a:rPr dirty="0" sz="3600" spc="60">
                <a:solidFill>
                  <a:srgbClr val="FFFFFF"/>
                </a:solidFill>
              </a:rPr>
              <a:t> </a:t>
            </a:r>
            <a:r>
              <a:rPr dirty="0" sz="3600" spc="185">
                <a:solidFill>
                  <a:srgbClr val="FFFFFF"/>
                </a:solidFill>
              </a:rPr>
              <a:t>platform</a:t>
            </a:r>
            <a:r>
              <a:rPr dirty="0" sz="3600" spc="40">
                <a:solidFill>
                  <a:srgbClr val="FFFFFF"/>
                </a:solidFill>
              </a:rPr>
              <a:t> </a:t>
            </a:r>
            <a:r>
              <a:rPr dirty="0" sz="3600" spc="120">
                <a:solidFill>
                  <a:srgbClr val="FFFFFF"/>
                </a:solidFill>
              </a:rPr>
              <a:t>to</a:t>
            </a:r>
            <a:r>
              <a:rPr dirty="0" sz="3600" spc="25">
                <a:solidFill>
                  <a:srgbClr val="FFFFFF"/>
                </a:solidFill>
              </a:rPr>
              <a:t> </a:t>
            </a:r>
            <a:r>
              <a:rPr dirty="0" sz="3600" spc="225">
                <a:solidFill>
                  <a:srgbClr val="FFFFFF"/>
                </a:solidFill>
              </a:rPr>
              <a:t>accelerate</a:t>
            </a:r>
            <a:r>
              <a:rPr dirty="0" sz="3600" spc="105">
                <a:solidFill>
                  <a:srgbClr val="FFFFFF"/>
                </a:solidFill>
              </a:rPr>
              <a:t> </a:t>
            </a:r>
            <a:r>
              <a:rPr dirty="0" sz="3600" spc="200">
                <a:solidFill>
                  <a:srgbClr val="FFFFFF"/>
                </a:solidFill>
              </a:rPr>
              <a:t>decarbonization</a:t>
            </a:r>
            <a:r>
              <a:rPr dirty="0" sz="3600" spc="55">
                <a:solidFill>
                  <a:srgbClr val="FFFFFF"/>
                </a:solidFill>
              </a:rPr>
              <a:t> </a:t>
            </a:r>
            <a:r>
              <a:rPr dirty="0" sz="3600" spc="95">
                <a:solidFill>
                  <a:srgbClr val="FFFFFF"/>
                </a:solidFill>
              </a:rPr>
              <a:t>of </a:t>
            </a:r>
            <a:r>
              <a:rPr dirty="0" sz="3600" spc="265">
                <a:solidFill>
                  <a:srgbClr val="FFFFFF"/>
                </a:solidFill>
              </a:rPr>
              <a:t>business</a:t>
            </a:r>
            <a:r>
              <a:rPr dirty="0" sz="3600" spc="5">
                <a:solidFill>
                  <a:srgbClr val="FFFFFF"/>
                </a:solidFill>
              </a:rPr>
              <a:t> </a:t>
            </a:r>
            <a:r>
              <a:rPr dirty="0" sz="3600" spc="185">
                <a:solidFill>
                  <a:srgbClr val="FFFFFF"/>
                </a:solidFill>
              </a:rPr>
              <a:t>operations</a:t>
            </a:r>
            <a:r>
              <a:rPr dirty="0" sz="3600" spc="10">
                <a:solidFill>
                  <a:srgbClr val="FFFFFF"/>
                </a:solidFill>
              </a:rPr>
              <a:t> </a:t>
            </a:r>
            <a:r>
              <a:rPr dirty="0" sz="3600" spc="235">
                <a:solidFill>
                  <a:srgbClr val="FFFFFF"/>
                </a:solidFill>
              </a:rPr>
              <a:t>and</a:t>
            </a:r>
            <a:r>
              <a:rPr dirty="0" sz="3600" spc="85">
                <a:solidFill>
                  <a:srgbClr val="FFFFFF"/>
                </a:solidFill>
              </a:rPr>
              <a:t> </a:t>
            </a:r>
            <a:r>
              <a:rPr dirty="0" sz="3600" spc="235">
                <a:solidFill>
                  <a:srgbClr val="FFFFFF"/>
                </a:solidFill>
              </a:rPr>
              <a:t>supply</a:t>
            </a:r>
            <a:r>
              <a:rPr dirty="0" sz="3600" spc="50">
                <a:solidFill>
                  <a:srgbClr val="FFFFFF"/>
                </a:solidFill>
              </a:rPr>
              <a:t> </a:t>
            </a:r>
            <a:r>
              <a:rPr dirty="0" sz="3600" spc="200">
                <a:solidFill>
                  <a:srgbClr val="FFFFFF"/>
                </a:solidFill>
              </a:rPr>
              <a:t>chain.</a:t>
            </a:r>
            <a:endParaRPr sz="3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332927" cy="1130031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8725" y="11008524"/>
            <a:ext cx="3552825" cy="24257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i="1">
                <a:solidFill>
                  <a:srgbClr val="FFFFFF"/>
                </a:solidFill>
                <a:latin typeface="Calibri"/>
                <a:cs typeface="Calibri"/>
              </a:rPr>
              <a:t>KPMG</a:t>
            </a:r>
            <a:r>
              <a:rPr dirty="0" sz="1400" spc="-15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dirty="0" sz="1400" spc="-15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spc="-10" i="1">
                <a:solidFill>
                  <a:srgbClr val="FFFFFF"/>
                </a:solidFill>
                <a:latin typeface="Calibri"/>
                <a:cs typeface="Calibri"/>
              </a:rPr>
              <a:t>Decarbonization</a:t>
            </a:r>
            <a:r>
              <a:rPr dirty="0" sz="1400" spc="5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spc="-10" i="1">
                <a:solidFill>
                  <a:srgbClr val="FFFFFF"/>
                </a:solidFill>
                <a:latin typeface="Calibri"/>
                <a:cs typeface="Calibri"/>
              </a:rPr>
              <a:t>Journey</a:t>
            </a:r>
            <a:r>
              <a:rPr dirty="0" sz="1400" spc="-50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FFFFFF"/>
                </a:solidFill>
                <a:latin typeface="Calibri"/>
                <a:cs typeface="Calibri"/>
              </a:rPr>
              <a:t>Report,</a:t>
            </a:r>
            <a:r>
              <a:rPr dirty="0" sz="1400" spc="10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spc="-20" i="1">
                <a:solidFill>
                  <a:srgbClr val="FFFFFF"/>
                </a:solidFill>
                <a:latin typeface="Calibri"/>
                <a:cs typeface="Calibri"/>
              </a:rPr>
              <a:t>2022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0" y="285628"/>
            <a:ext cx="12332970" cy="10853420"/>
            <a:chOff x="0" y="285628"/>
            <a:chExt cx="12332970" cy="10853420"/>
          </a:xfrm>
        </p:grpSpPr>
        <p:sp>
          <p:nvSpPr>
            <p:cNvPr id="5" name="object 5" descr=""/>
            <p:cNvSpPr/>
            <p:nvPr/>
          </p:nvSpPr>
          <p:spPr>
            <a:xfrm>
              <a:off x="3848099" y="6349103"/>
              <a:ext cx="5981700" cy="4789805"/>
            </a:xfrm>
            <a:custGeom>
              <a:avLst/>
              <a:gdLst/>
              <a:ahLst/>
              <a:cxnLst/>
              <a:rect l="l" t="t" r="r" b="b"/>
              <a:pathLst>
                <a:path w="5981700" h="4789805">
                  <a:moveTo>
                    <a:pt x="2989770" y="782"/>
                  </a:moveTo>
                  <a:lnTo>
                    <a:pt x="2936029" y="1161"/>
                  </a:lnTo>
                  <a:lnTo>
                    <a:pt x="2882517" y="2293"/>
                  </a:lnTo>
                  <a:lnTo>
                    <a:pt x="2829243" y="4173"/>
                  </a:lnTo>
                  <a:lnTo>
                    <a:pt x="2776214" y="6794"/>
                  </a:lnTo>
                  <a:lnTo>
                    <a:pt x="2723438" y="10149"/>
                  </a:lnTo>
                  <a:lnTo>
                    <a:pt x="2670924" y="14232"/>
                  </a:lnTo>
                  <a:lnTo>
                    <a:pt x="2618678" y="19038"/>
                  </a:lnTo>
                  <a:lnTo>
                    <a:pt x="2566710" y="24558"/>
                  </a:lnTo>
                  <a:lnTo>
                    <a:pt x="2515026" y="30789"/>
                  </a:lnTo>
                  <a:lnTo>
                    <a:pt x="2463635" y="37722"/>
                  </a:lnTo>
                  <a:lnTo>
                    <a:pt x="2412545" y="45352"/>
                  </a:lnTo>
                  <a:lnTo>
                    <a:pt x="2361764" y="53672"/>
                  </a:lnTo>
                  <a:lnTo>
                    <a:pt x="2311299" y="62675"/>
                  </a:lnTo>
                  <a:lnTo>
                    <a:pt x="2261158" y="72357"/>
                  </a:lnTo>
                  <a:lnTo>
                    <a:pt x="2211350" y="82710"/>
                  </a:lnTo>
                  <a:lnTo>
                    <a:pt x="2161882" y="93728"/>
                  </a:lnTo>
                  <a:lnTo>
                    <a:pt x="2112762" y="105404"/>
                  </a:lnTo>
                  <a:lnTo>
                    <a:pt x="2063998" y="117733"/>
                  </a:lnTo>
                  <a:lnTo>
                    <a:pt x="2015598" y="130707"/>
                  </a:lnTo>
                  <a:lnTo>
                    <a:pt x="1967570" y="144321"/>
                  </a:lnTo>
                  <a:lnTo>
                    <a:pt x="1919922" y="158569"/>
                  </a:lnTo>
                  <a:lnTo>
                    <a:pt x="1872661" y="173443"/>
                  </a:lnTo>
                  <a:lnTo>
                    <a:pt x="1825796" y="188938"/>
                  </a:lnTo>
                  <a:lnTo>
                    <a:pt x="1779335" y="205048"/>
                  </a:lnTo>
                  <a:lnTo>
                    <a:pt x="1733284" y="221765"/>
                  </a:lnTo>
                  <a:lnTo>
                    <a:pt x="1687654" y="239084"/>
                  </a:lnTo>
                  <a:lnTo>
                    <a:pt x="1642450" y="256999"/>
                  </a:lnTo>
                  <a:lnTo>
                    <a:pt x="1597681" y="275502"/>
                  </a:lnTo>
                  <a:lnTo>
                    <a:pt x="1553356" y="294588"/>
                  </a:lnTo>
                  <a:lnTo>
                    <a:pt x="1509481" y="314250"/>
                  </a:lnTo>
                  <a:lnTo>
                    <a:pt x="1466066" y="334482"/>
                  </a:lnTo>
                  <a:lnTo>
                    <a:pt x="1423117" y="355278"/>
                  </a:lnTo>
                  <a:lnTo>
                    <a:pt x="1380642" y="376632"/>
                  </a:lnTo>
                  <a:lnTo>
                    <a:pt x="1338651" y="398536"/>
                  </a:lnTo>
                  <a:lnTo>
                    <a:pt x="1297149" y="420985"/>
                  </a:lnTo>
                  <a:lnTo>
                    <a:pt x="1256146" y="443972"/>
                  </a:lnTo>
                  <a:lnTo>
                    <a:pt x="1215650" y="467491"/>
                  </a:lnTo>
                  <a:lnTo>
                    <a:pt x="1175667" y="491536"/>
                  </a:lnTo>
                  <a:lnTo>
                    <a:pt x="1136207" y="516100"/>
                  </a:lnTo>
                  <a:lnTo>
                    <a:pt x="1097277" y="541178"/>
                  </a:lnTo>
                  <a:lnTo>
                    <a:pt x="1058884" y="566762"/>
                  </a:lnTo>
                  <a:lnTo>
                    <a:pt x="1021038" y="592846"/>
                  </a:lnTo>
                  <a:lnTo>
                    <a:pt x="983745" y="619424"/>
                  </a:lnTo>
                  <a:lnTo>
                    <a:pt x="947014" y="646491"/>
                  </a:lnTo>
                  <a:lnTo>
                    <a:pt x="910852" y="674038"/>
                  </a:lnTo>
                  <a:lnTo>
                    <a:pt x="875268" y="702060"/>
                  </a:lnTo>
                  <a:lnTo>
                    <a:pt x="840269" y="730552"/>
                  </a:lnTo>
                  <a:lnTo>
                    <a:pt x="805863" y="759505"/>
                  </a:lnTo>
                  <a:lnTo>
                    <a:pt x="772059" y="788915"/>
                  </a:lnTo>
                  <a:lnTo>
                    <a:pt x="738864" y="818774"/>
                  </a:lnTo>
                  <a:lnTo>
                    <a:pt x="706285" y="849077"/>
                  </a:lnTo>
                  <a:lnTo>
                    <a:pt x="674332" y="879816"/>
                  </a:lnTo>
                  <a:lnTo>
                    <a:pt x="643011" y="910987"/>
                  </a:lnTo>
                  <a:lnTo>
                    <a:pt x="612332" y="942582"/>
                  </a:lnTo>
                  <a:lnTo>
                    <a:pt x="582300" y="974595"/>
                  </a:lnTo>
                  <a:lnTo>
                    <a:pt x="552926" y="1007019"/>
                  </a:lnTo>
                  <a:lnTo>
                    <a:pt x="524215" y="1039849"/>
                  </a:lnTo>
                  <a:lnTo>
                    <a:pt x="496177" y="1073078"/>
                  </a:lnTo>
                  <a:lnTo>
                    <a:pt x="468820" y="1106700"/>
                  </a:lnTo>
                  <a:lnTo>
                    <a:pt x="442150" y="1140708"/>
                  </a:lnTo>
                  <a:lnTo>
                    <a:pt x="416177" y="1175097"/>
                  </a:lnTo>
                  <a:lnTo>
                    <a:pt x="390907" y="1209859"/>
                  </a:lnTo>
                  <a:lnTo>
                    <a:pt x="366349" y="1244988"/>
                  </a:lnTo>
                  <a:lnTo>
                    <a:pt x="342512" y="1280479"/>
                  </a:lnTo>
                  <a:lnTo>
                    <a:pt x="319401" y="1316324"/>
                  </a:lnTo>
                  <a:lnTo>
                    <a:pt x="297027" y="1352518"/>
                  </a:lnTo>
                  <a:lnTo>
                    <a:pt x="275396" y="1389054"/>
                  </a:lnTo>
                  <a:lnTo>
                    <a:pt x="254516" y="1425926"/>
                  </a:lnTo>
                  <a:lnTo>
                    <a:pt x="234396" y="1463127"/>
                  </a:lnTo>
                  <a:lnTo>
                    <a:pt x="215043" y="1500651"/>
                  </a:lnTo>
                  <a:lnTo>
                    <a:pt x="196465" y="1538492"/>
                  </a:lnTo>
                  <a:lnTo>
                    <a:pt x="178670" y="1576643"/>
                  </a:lnTo>
                  <a:lnTo>
                    <a:pt x="161666" y="1615099"/>
                  </a:lnTo>
                  <a:lnTo>
                    <a:pt x="145461" y="1653852"/>
                  </a:lnTo>
                  <a:lnTo>
                    <a:pt x="130063" y="1692897"/>
                  </a:lnTo>
                  <a:lnTo>
                    <a:pt x="115480" y="1732227"/>
                  </a:lnTo>
                  <a:lnTo>
                    <a:pt x="101719" y="1771835"/>
                  </a:lnTo>
                  <a:lnTo>
                    <a:pt x="88788" y="1811716"/>
                  </a:lnTo>
                  <a:lnTo>
                    <a:pt x="76696" y="1851864"/>
                  </a:lnTo>
                  <a:lnTo>
                    <a:pt x="65450" y="1892271"/>
                  </a:lnTo>
                  <a:lnTo>
                    <a:pt x="55059" y="1932931"/>
                  </a:lnTo>
                  <a:lnTo>
                    <a:pt x="45529" y="1973839"/>
                  </a:lnTo>
                  <a:lnTo>
                    <a:pt x="36870" y="2014987"/>
                  </a:lnTo>
                  <a:lnTo>
                    <a:pt x="29089" y="2056370"/>
                  </a:lnTo>
                  <a:lnTo>
                    <a:pt x="22193" y="2097981"/>
                  </a:lnTo>
                  <a:lnTo>
                    <a:pt x="16191" y="2139814"/>
                  </a:lnTo>
                  <a:lnTo>
                    <a:pt x="11091" y="2181863"/>
                  </a:lnTo>
                  <a:lnTo>
                    <a:pt x="6900" y="2224120"/>
                  </a:lnTo>
                  <a:lnTo>
                    <a:pt x="3627" y="2266581"/>
                  </a:lnTo>
                  <a:lnTo>
                    <a:pt x="1280" y="2309238"/>
                  </a:lnTo>
                  <a:lnTo>
                    <a:pt x="-134" y="2352085"/>
                  </a:lnTo>
                  <a:lnTo>
                    <a:pt x="-607" y="2395116"/>
                  </a:lnTo>
                  <a:lnTo>
                    <a:pt x="-134" y="2438144"/>
                  </a:lnTo>
                  <a:lnTo>
                    <a:pt x="1280" y="2480989"/>
                  </a:lnTo>
                  <a:lnTo>
                    <a:pt x="3627" y="2523644"/>
                  </a:lnTo>
                  <a:lnTo>
                    <a:pt x="6900" y="2566102"/>
                  </a:lnTo>
                  <a:lnTo>
                    <a:pt x="11091" y="2608357"/>
                  </a:lnTo>
                  <a:lnTo>
                    <a:pt x="16191" y="2650403"/>
                  </a:lnTo>
                  <a:lnTo>
                    <a:pt x="22193" y="2692234"/>
                  </a:lnTo>
                  <a:lnTo>
                    <a:pt x="29089" y="2733843"/>
                  </a:lnTo>
                  <a:lnTo>
                    <a:pt x="36870" y="2775224"/>
                  </a:lnTo>
                  <a:lnTo>
                    <a:pt x="45529" y="2816370"/>
                  </a:lnTo>
                  <a:lnTo>
                    <a:pt x="55059" y="2857276"/>
                  </a:lnTo>
                  <a:lnTo>
                    <a:pt x="65450" y="2897935"/>
                  </a:lnTo>
                  <a:lnTo>
                    <a:pt x="76696" y="2938340"/>
                  </a:lnTo>
                  <a:lnTo>
                    <a:pt x="88788" y="2978485"/>
                  </a:lnTo>
                  <a:lnTo>
                    <a:pt x="101719" y="3018365"/>
                  </a:lnTo>
                  <a:lnTo>
                    <a:pt x="115480" y="3057972"/>
                  </a:lnTo>
                  <a:lnTo>
                    <a:pt x="130063" y="3097300"/>
                  </a:lnTo>
                  <a:lnTo>
                    <a:pt x="145461" y="3136343"/>
                  </a:lnTo>
                  <a:lnTo>
                    <a:pt x="161666" y="3175095"/>
                  </a:lnTo>
                  <a:lnTo>
                    <a:pt x="178670" y="3213549"/>
                  </a:lnTo>
                  <a:lnTo>
                    <a:pt x="196465" y="3251699"/>
                  </a:lnTo>
                  <a:lnTo>
                    <a:pt x="215043" y="3289538"/>
                  </a:lnTo>
                  <a:lnTo>
                    <a:pt x="234396" y="3327061"/>
                  </a:lnTo>
                  <a:lnTo>
                    <a:pt x="254516" y="3364261"/>
                  </a:lnTo>
                  <a:lnTo>
                    <a:pt x="275396" y="3401131"/>
                  </a:lnTo>
                  <a:lnTo>
                    <a:pt x="297027" y="3437665"/>
                  </a:lnTo>
                  <a:lnTo>
                    <a:pt x="319401" y="3473858"/>
                  </a:lnTo>
                  <a:lnTo>
                    <a:pt x="342512" y="3509702"/>
                  </a:lnTo>
                  <a:lnTo>
                    <a:pt x="366349" y="3545192"/>
                  </a:lnTo>
                  <a:lnTo>
                    <a:pt x="390907" y="3580320"/>
                  </a:lnTo>
                  <a:lnTo>
                    <a:pt x="416177" y="3615081"/>
                  </a:lnTo>
                  <a:lnTo>
                    <a:pt x="442150" y="3649468"/>
                  </a:lnTo>
                  <a:lnTo>
                    <a:pt x="468820" y="3683475"/>
                  </a:lnTo>
                  <a:lnTo>
                    <a:pt x="496177" y="3717096"/>
                  </a:lnTo>
                  <a:lnTo>
                    <a:pt x="524215" y="3750324"/>
                  </a:lnTo>
                  <a:lnTo>
                    <a:pt x="552926" y="3783153"/>
                  </a:lnTo>
                  <a:lnTo>
                    <a:pt x="582300" y="3815577"/>
                  </a:lnTo>
                  <a:lnTo>
                    <a:pt x="612332" y="3847589"/>
                  </a:lnTo>
                  <a:lnTo>
                    <a:pt x="643011" y="3879183"/>
                  </a:lnTo>
                  <a:lnTo>
                    <a:pt x="674332" y="3910353"/>
                  </a:lnTo>
                  <a:lnTo>
                    <a:pt x="706285" y="3941092"/>
                  </a:lnTo>
                  <a:lnTo>
                    <a:pt x="738864" y="3971394"/>
                  </a:lnTo>
                  <a:lnTo>
                    <a:pt x="772059" y="4001252"/>
                  </a:lnTo>
                  <a:lnTo>
                    <a:pt x="805863" y="4030661"/>
                  </a:lnTo>
                  <a:lnTo>
                    <a:pt x="840269" y="4059614"/>
                  </a:lnTo>
                  <a:lnTo>
                    <a:pt x="875268" y="4088105"/>
                  </a:lnTo>
                  <a:lnTo>
                    <a:pt x="910852" y="4116126"/>
                  </a:lnTo>
                  <a:lnTo>
                    <a:pt x="947014" y="4143673"/>
                  </a:lnTo>
                  <a:lnTo>
                    <a:pt x="983745" y="4170739"/>
                  </a:lnTo>
                  <a:lnTo>
                    <a:pt x="1021038" y="4197317"/>
                  </a:lnTo>
                  <a:lnTo>
                    <a:pt x="1058884" y="4223400"/>
                  </a:lnTo>
                  <a:lnTo>
                    <a:pt x="1097277" y="4248984"/>
                  </a:lnTo>
                  <a:lnTo>
                    <a:pt x="1136207" y="4274061"/>
                  </a:lnTo>
                  <a:lnTo>
                    <a:pt x="1175667" y="4298625"/>
                  </a:lnTo>
                  <a:lnTo>
                    <a:pt x="1215650" y="4322669"/>
                  </a:lnTo>
                  <a:lnTo>
                    <a:pt x="1256146" y="4346188"/>
                  </a:lnTo>
                  <a:lnTo>
                    <a:pt x="1297149" y="4369175"/>
                  </a:lnTo>
                  <a:lnTo>
                    <a:pt x="1338651" y="4391623"/>
                  </a:lnTo>
                  <a:lnTo>
                    <a:pt x="1380642" y="4413527"/>
                  </a:lnTo>
                  <a:lnTo>
                    <a:pt x="1423117" y="4434880"/>
                  </a:lnTo>
                  <a:lnTo>
                    <a:pt x="1466066" y="4455676"/>
                  </a:lnTo>
                  <a:lnTo>
                    <a:pt x="1509481" y="4475908"/>
                  </a:lnTo>
                  <a:lnTo>
                    <a:pt x="1553356" y="4495570"/>
                  </a:lnTo>
                  <a:lnTo>
                    <a:pt x="1597681" y="4514656"/>
                  </a:lnTo>
                  <a:lnTo>
                    <a:pt x="1642450" y="4533159"/>
                  </a:lnTo>
                  <a:lnTo>
                    <a:pt x="1687654" y="4551073"/>
                  </a:lnTo>
                  <a:lnTo>
                    <a:pt x="1733284" y="4568392"/>
                  </a:lnTo>
                  <a:lnTo>
                    <a:pt x="1779335" y="4585109"/>
                  </a:lnTo>
                  <a:lnTo>
                    <a:pt x="1825796" y="4601218"/>
                  </a:lnTo>
                  <a:lnTo>
                    <a:pt x="1872661" y="4616713"/>
                  </a:lnTo>
                  <a:lnTo>
                    <a:pt x="1919922" y="4631587"/>
                  </a:lnTo>
                  <a:lnTo>
                    <a:pt x="1967570" y="4645835"/>
                  </a:lnTo>
                  <a:lnTo>
                    <a:pt x="2015598" y="4659449"/>
                  </a:lnTo>
                  <a:lnTo>
                    <a:pt x="2063998" y="4672423"/>
                  </a:lnTo>
                  <a:lnTo>
                    <a:pt x="2112762" y="4684752"/>
                  </a:lnTo>
                  <a:lnTo>
                    <a:pt x="2161882" y="4696428"/>
                  </a:lnTo>
                  <a:lnTo>
                    <a:pt x="2211350" y="4707446"/>
                  </a:lnTo>
                  <a:lnTo>
                    <a:pt x="2261158" y="4717799"/>
                  </a:lnTo>
                  <a:lnTo>
                    <a:pt x="2311299" y="4727480"/>
                  </a:lnTo>
                  <a:lnTo>
                    <a:pt x="2361764" y="4736484"/>
                  </a:lnTo>
                  <a:lnTo>
                    <a:pt x="2412545" y="4744804"/>
                  </a:lnTo>
                  <a:lnTo>
                    <a:pt x="2463635" y="4752434"/>
                  </a:lnTo>
                  <a:lnTo>
                    <a:pt x="2515026" y="4759367"/>
                  </a:lnTo>
                  <a:lnTo>
                    <a:pt x="2566710" y="4765597"/>
                  </a:lnTo>
                  <a:lnTo>
                    <a:pt x="2618678" y="4771118"/>
                  </a:lnTo>
                  <a:lnTo>
                    <a:pt x="2670924" y="4775923"/>
                  </a:lnTo>
                  <a:lnTo>
                    <a:pt x="2723438" y="4780007"/>
                  </a:lnTo>
                  <a:lnTo>
                    <a:pt x="2776214" y="4783362"/>
                  </a:lnTo>
                  <a:lnTo>
                    <a:pt x="2829243" y="4785982"/>
                  </a:lnTo>
                  <a:lnTo>
                    <a:pt x="2882517" y="4787862"/>
                  </a:lnTo>
                  <a:lnTo>
                    <a:pt x="2936029" y="4788995"/>
                  </a:lnTo>
                  <a:lnTo>
                    <a:pt x="2989770" y="4789374"/>
                  </a:lnTo>
                  <a:lnTo>
                    <a:pt x="3043511" y="4788995"/>
                  </a:lnTo>
                  <a:lnTo>
                    <a:pt x="3097023" y="4787862"/>
                  </a:lnTo>
                  <a:lnTo>
                    <a:pt x="3150297" y="4785982"/>
                  </a:lnTo>
                  <a:lnTo>
                    <a:pt x="3203326" y="4783362"/>
                  </a:lnTo>
                  <a:lnTo>
                    <a:pt x="3256101" y="4780007"/>
                  </a:lnTo>
                  <a:lnTo>
                    <a:pt x="3308616" y="4775923"/>
                  </a:lnTo>
                  <a:lnTo>
                    <a:pt x="3360861" y="4771118"/>
                  </a:lnTo>
                  <a:lnTo>
                    <a:pt x="3412830" y="4765597"/>
                  </a:lnTo>
                  <a:lnTo>
                    <a:pt x="3464513" y="4759367"/>
                  </a:lnTo>
                  <a:lnTo>
                    <a:pt x="3515904" y="4752434"/>
                  </a:lnTo>
                  <a:lnTo>
                    <a:pt x="3566994" y="4744804"/>
                  </a:lnTo>
                  <a:lnTo>
                    <a:pt x="3617776" y="4736484"/>
                  </a:lnTo>
                  <a:lnTo>
                    <a:pt x="3668241" y="4727480"/>
                  </a:lnTo>
                  <a:lnTo>
                    <a:pt x="3718381" y="4717799"/>
                  </a:lnTo>
                  <a:lnTo>
                    <a:pt x="3768190" y="4707446"/>
                  </a:lnTo>
                  <a:lnTo>
                    <a:pt x="3817658" y="4696428"/>
                  </a:lnTo>
                  <a:lnTo>
                    <a:pt x="3866777" y="4684752"/>
                  </a:lnTo>
                  <a:lnTo>
                    <a:pt x="3915541" y="4672423"/>
                  </a:lnTo>
                  <a:lnTo>
                    <a:pt x="3963941" y="4659449"/>
                  </a:lnTo>
                  <a:lnTo>
                    <a:pt x="4011969" y="4645835"/>
                  </a:lnTo>
                  <a:lnTo>
                    <a:pt x="4059618" y="4631587"/>
                  </a:lnTo>
                  <a:lnTo>
                    <a:pt x="4106878" y="4616713"/>
                  </a:lnTo>
                  <a:lnTo>
                    <a:pt x="4153743" y="4601218"/>
                  </a:lnTo>
                  <a:lnTo>
                    <a:pt x="4200205" y="4585109"/>
                  </a:lnTo>
                  <a:lnTo>
                    <a:pt x="4246255" y="4568392"/>
                  </a:lnTo>
                  <a:lnTo>
                    <a:pt x="4291886" y="4551073"/>
                  </a:lnTo>
                  <a:lnTo>
                    <a:pt x="4337089" y="4533159"/>
                  </a:lnTo>
                  <a:lnTo>
                    <a:pt x="4381858" y="4514656"/>
                  </a:lnTo>
                  <a:lnTo>
                    <a:pt x="4426183" y="4495570"/>
                  </a:lnTo>
                  <a:lnTo>
                    <a:pt x="4470058" y="4475908"/>
                  </a:lnTo>
                  <a:lnTo>
                    <a:pt x="4513474" y="4455676"/>
                  </a:lnTo>
                  <a:lnTo>
                    <a:pt x="4556423" y="4434880"/>
                  </a:lnTo>
                  <a:lnTo>
                    <a:pt x="4598897" y="4413527"/>
                  </a:lnTo>
                  <a:lnTo>
                    <a:pt x="4640889" y="4391623"/>
                  </a:lnTo>
                  <a:lnTo>
                    <a:pt x="4682390" y="4369175"/>
                  </a:lnTo>
                  <a:lnTo>
                    <a:pt x="4723393" y="4346188"/>
                  </a:lnTo>
                  <a:lnTo>
                    <a:pt x="4763890" y="4322669"/>
                  </a:lnTo>
                  <a:lnTo>
                    <a:pt x="4803872" y="4298625"/>
                  </a:lnTo>
                  <a:lnTo>
                    <a:pt x="4843332" y="4274061"/>
                  </a:lnTo>
                  <a:lnTo>
                    <a:pt x="4882263" y="4248984"/>
                  </a:lnTo>
                  <a:lnTo>
                    <a:pt x="4920655" y="4223400"/>
                  </a:lnTo>
                  <a:lnTo>
                    <a:pt x="4958502" y="4197317"/>
                  </a:lnTo>
                  <a:lnTo>
                    <a:pt x="4995794" y="4170739"/>
                  </a:lnTo>
                  <a:lnTo>
                    <a:pt x="5032526" y="4143673"/>
                  </a:lnTo>
                  <a:lnTo>
                    <a:pt x="5068687" y="4116126"/>
                  </a:lnTo>
                  <a:lnTo>
                    <a:pt x="5104272" y="4088105"/>
                  </a:lnTo>
                  <a:lnTo>
                    <a:pt x="5139270" y="4059614"/>
                  </a:lnTo>
                  <a:lnTo>
                    <a:pt x="5173676" y="4030661"/>
                  </a:lnTo>
                  <a:lnTo>
                    <a:pt x="5207480" y="4001252"/>
                  </a:lnTo>
                  <a:lnTo>
                    <a:pt x="5240676" y="3971394"/>
                  </a:lnTo>
                  <a:lnTo>
                    <a:pt x="5273254" y="3941092"/>
                  </a:lnTo>
                  <a:lnTo>
                    <a:pt x="5305207" y="3910353"/>
                  </a:lnTo>
                  <a:lnTo>
                    <a:pt x="5336528" y="3879183"/>
                  </a:lnTo>
                  <a:lnTo>
                    <a:pt x="5367208" y="3847589"/>
                  </a:lnTo>
                  <a:lnTo>
                    <a:pt x="5397239" y="3815577"/>
                  </a:lnTo>
                  <a:lnTo>
                    <a:pt x="5426614" y="3783153"/>
                  </a:lnTo>
                  <a:lnTo>
                    <a:pt x="5455324" y="3750324"/>
                  </a:lnTo>
                  <a:lnTo>
                    <a:pt x="5483362" y="3717096"/>
                  </a:lnTo>
                  <a:lnTo>
                    <a:pt x="5510720" y="3683475"/>
                  </a:lnTo>
                  <a:lnTo>
                    <a:pt x="5537389" y="3649468"/>
                  </a:lnTo>
                  <a:lnTo>
                    <a:pt x="5563363" y="3615081"/>
                  </a:lnTo>
                  <a:lnTo>
                    <a:pt x="5588632" y="3580320"/>
                  </a:lnTo>
                  <a:lnTo>
                    <a:pt x="5613190" y="3545192"/>
                  </a:lnTo>
                  <a:lnTo>
                    <a:pt x="5637028" y="3509702"/>
                  </a:lnTo>
                  <a:lnTo>
                    <a:pt x="5660138" y="3473858"/>
                  </a:lnTo>
                  <a:lnTo>
                    <a:pt x="5682512" y="3437665"/>
                  </a:lnTo>
                  <a:lnTo>
                    <a:pt x="5704143" y="3401131"/>
                  </a:lnTo>
                  <a:lnTo>
                    <a:pt x="5725023" y="3364261"/>
                  </a:lnTo>
                  <a:lnTo>
                    <a:pt x="5745143" y="3327061"/>
                  </a:lnTo>
                  <a:lnTo>
                    <a:pt x="5764496" y="3289538"/>
                  </a:lnTo>
                  <a:lnTo>
                    <a:pt x="5783074" y="3251699"/>
                  </a:lnTo>
                  <a:lnTo>
                    <a:pt x="5800869" y="3213549"/>
                  </a:lnTo>
                  <a:lnTo>
                    <a:pt x="5817873" y="3175095"/>
                  </a:lnTo>
                  <a:lnTo>
                    <a:pt x="5834078" y="3136343"/>
                  </a:lnTo>
                  <a:lnTo>
                    <a:pt x="5849476" y="3097300"/>
                  </a:lnTo>
                  <a:lnTo>
                    <a:pt x="5864060" y="3057972"/>
                  </a:lnTo>
                  <a:lnTo>
                    <a:pt x="5877821" y="3018365"/>
                  </a:lnTo>
                  <a:lnTo>
                    <a:pt x="5890751" y="2978485"/>
                  </a:lnTo>
                  <a:lnTo>
                    <a:pt x="5902843" y="2938340"/>
                  </a:lnTo>
                  <a:lnTo>
                    <a:pt x="5914089" y="2897935"/>
                  </a:lnTo>
                  <a:lnTo>
                    <a:pt x="5924481" y="2857276"/>
                  </a:lnTo>
                  <a:lnTo>
                    <a:pt x="5934010" y="2816370"/>
                  </a:lnTo>
                  <a:lnTo>
                    <a:pt x="5942669" y="2775224"/>
                  </a:lnTo>
                  <a:lnTo>
                    <a:pt x="5950451" y="2733843"/>
                  </a:lnTo>
                  <a:lnTo>
                    <a:pt x="5957346" y="2692234"/>
                  </a:lnTo>
                  <a:lnTo>
                    <a:pt x="5963348" y="2650403"/>
                  </a:lnTo>
                  <a:lnTo>
                    <a:pt x="5968448" y="2608357"/>
                  </a:lnTo>
                  <a:lnTo>
                    <a:pt x="5972639" y="2566102"/>
                  </a:lnTo>
                  <a:lnTo>
                    <a:pt x="5975912" y="2523644"/>
                  </a:lnTo>
                  <a:lnTo>
                    <a:pt x="5978260" y="2480989"/>
                  </a:lnTo>
                  <a:lnTo>
                    <a:pt x="5979674" y="2438144"/>
                  </a:lnTo>
                  <a:lnTo>
                    <a:pt x="5980147" y="2395116"/>
                  </a:lnTo>
                  <a:lnTo>
                    <a:pt x="5979674" y="2352085"/>
                  </a:lnTo>
                  <a:lnTo>
                    <a:pt x="5978260" y="2309238"/>
                  </a:lnTo>
                  <a:lnTo>
                    <a:pt x="5975912" y="2266581"/>
                  </a:lnTo>
                  <a:lnTo>
                    <a:pt x="5972639" y="2224120"/>
                  </a:lnTo>
                  <a:lnTo>
                    <a:pt x="5968448" y="2181863"/>
                  </a:lnTo>
                  <a:lnTo>
                    <a:pt x="5963348" y="2139814"/>
                  </a:lnTo>
                  <a:lnTo>
                    <a:pt x="5957346" y="2097981"/>
                  </a:lnTo>
                  <a:lnTo>
                    <a:pt x="5950451" y="2056370"/>
                  </a:lnTo>
                  <a:lnTo>
                    <a:pt x="5942669" y="2014987"/>
                  </a:lnTo>
                  <a:lnTo>
                    <a:pt x="5934010" y="1973839"/>
                  </a:lnTo>
                  <a:lnTo>
                    <a:pt x="5924481" y="1932931"/>
                  </a:lnTo>
                  <a:lnTo>
                    <a:pt x="5914089" y="1892271"/>
                  </a:lnTo>
                  <a:lnTo>
                    <a:pt x="5902843" y="1851864"/>
                  </a:lnTo>
                  <a:lnTo>
                    <a:pt x="5890751" y="1811716"/>
                  </a:lnTo>
                  <a:lnTo>
                    <a:pt x="5877821" y="1771835"/>
                  </a:lnTo>
                  <a:lnTo>
                    <a:pt x="5864060" y="1732227"/>
                  </a:lnTo>
                  <a:lnTo>
                    <a:pt x="5849476" y="1692897"/>
                  </a:lnTo>
                  <a:lnTo>
                    <a:pt x="5834078" y="1653852"/>
                  </a:lnTo>
                  <a:lnTo>
                    <a:pt x="5817873" y="1615099"/>
                  </a:lnTo>
                  <a:lnTo>
                    <a:pt x="5800869" y="1576643"/>
                  </a:lnTo>
                  <a:lnTo>
                    <a:pt x="5783074" y="1538492"/>
                  </a:lnTo>
                  <a:lnTo>
                    <a:pt x="5764496" y="1500651"/>
                  </a:lnTo>
                  <a:lnTo>
                    <a:pt x="5745143" y="1463127"/>
                  </a:lnTo>
                  <a:lnTo>
                    <a:pt x="5725023" y="1425926"/>
                  </a:lnTo>
                  <a:lnTo>
                    <a:pt x="5704143" y="1389054"/>
                  </a:lnTo>
                  <a:lnTo>
                    <a:pt x="5682512" y="1352518"/>
                  </a:lnTo>
                  <a:lnTo>
                    <a:pt x="5660138" y="1316324"/>
                  </a:lnTo>
                  <a:lnTo>
                    <a:pt x="5637028" y="1280479"/>
                  </a:lnTo>
                  <a:lnTo>
                    <a:pt x="5613190" y="1244988"/>
                  </a:lnTo>
                  <a:lnTo>
                    <a:pt x="5588632" y="1209859"/>
                  </a:lnTo>
                  <a:lnTo>
                    <a:pt x="5563363" y="1175097"/>
                  </a:lnTo>
                  <a:lnTo>
                    <a:pt x="5537389" y="1140708"/>
                  </a:lnTo>
                  <a:lnTo>
                    <a:pt x="5510720" y="1106700"/>
                  </a:lnTo>
                  <a:lnTo>
                    <a:pt x="5483362" y="1073078"/>
                  </a:lnTo>
                  <a:lnTo>
                    <a:pt x="5455324" y="1039849"/>
                  </a:lnTo>
                  <a:lnTo>
                    <a:pt x="5426614" y="1007019"/>
                  </a:lnTo>
                  <a:lnTo>
                    <a:pt x="5397239" y="974595"/>
                  </a:lnTo>
                  <a:lnTo>
                    <a:pt x="5367208" y="942582"/>
                  </a:lnTo>
                  <a:lnTo>
                    <a:pt x="5336528" y="910987"/>
                  </a:lnTo>
                  <a:lnTo>
                    <a:pt x="5305207" y="879816"/>
                  </a:lnTo>
                  <a:lnTo>
                    <a:pt x="5273254" y="849077"/>
                  </a:lnTo>
                  <a:lnTo>
                    <a:pt x="5240676" y="818774"/>
                  </a:lnTo>
                  <a:lnTo>
                    <a:pt x="5207480" y="788915"/>
                  </a:lnTo>
                  <a:lnTo>
                    <a:pt x="5173676" y="759505"/>
                  </a:lnTo>
                  <a:lnTo>
                    <a:pt x="5139270" y="730552"/>
                  </a:lnTo>
                  <a:lnTo>
                    <a:pt x="5104272" y="702060"/>
                  </a:lnTo>
                  <a:lnTo>
                    <a:pt x="5068687" y="674038"/>
                  </a:lnTo>
                  <a:lnTo>
                    <a:pt x="5032526" y="646491"/>
                  </a:lnTo>
                  <a:lnTo>
                    <a:pt x="4995794" y="619424"/>
                  </a:lnTo>
                  <a:lnTo>
                    <a:pt x="4958502" y="592846"/>
                  </a:lnTo>
                  <a:lnTo>
                    <a:pt x="4920655" y="566762"/>
                  </a:lnTo>
                  <a:lnTo>
                    <a:pt x="4882263" y="541178"/>
                  </a:lnTo>
                  <a:lnTo>
                    <a:pt x="4843332" y="516100"/>
                  </a:lnTo>
                  <a:lnTo>
                    <a:pt x="4803872" y="491536"/>
                  </a:lnTo>
                  <a:lnTo>
                    <a:pt x="4763890" y="467491"/>
                  </a:lnTo>
                  <a:lnTo>
                    <a:pt x="4723393" y="443972"/>
                  </a:lnTo>
                  <a:lnTo>
                    <a:pt x="4682390" y="420985"/>
                  </a:lnTo>
                  <a:lnTo>
                    <a:pt x="4640889" y="398536"/>
                  </a:lnTo>
                  <a:lnTo>
                    <a:pt x="4598897" y="376632"/>
                  </a:lnTo>
                  <a:lnTo>
                    <a:pt x="4556423" y="355278"/>
                  </a:lnTo>
                  <a:lnTo>
                    <a:pt x="4513474" y="334482"/>
                  </a:lnTo>
                  <a:lnTo>
                    <a:pt x="4470058" y="314250"/>
                  </a:lnTo>
                  <a:lnTo>
                    <a:pt x="4426183" y="294588"/>
                  </a:lnTo>
                  <a:lnTo>
                    <a:pt x="4381858" y="275502"/>
                  </a:lnTo>
                  <a:lnTo>
                    <a:pt x="4337089" y="256999"/>
                  </a:lnTo>
                  <a:lnTo>
                    <a:pt x="4291886" y="239084"/>
                  </a:lnTo>
                  <a:lnTo>
                    <a:pt x="4246255" y="221765"/>
                  </a:lnTo>
                  <a:lnTo>
                    <a:pt x="4200205" y="205048"/>
                  </a:lnTo>
                  <a:lnTo>
                    <a:pt x="4153743" y="188938"/>
                  </a:lnTo>
                  <a:lnTo>
                    <a:pt x="4106878" y="173443"/>
                  </a:lnTo>
                  <a:lnTo>
                    <a:pt x="4059618" y="158569"/>
                  </a:lnTo>
                  <a:lnTo>
                    <a:pt x="4011969" y="144321"/>
                  </a:lnTo>
                  <a:lnTo>
                    <a:pt x="3963941" y="130707"/>
                  </a:lnTo>
                  <a:lnTo>
                    <a:pt x="3915541" y="117733"/>
                  </a:lnTo>
                  <a:lnTo>
                    <a:pt x="3866777" y="105404"/>
                  </a:lnTo>
                  <a:lnTo>
                    <a:pt x="3817658" y="93728"/>
                  </a:lnTo>
                  <a:lnTo>
                    <a:pt x="3768190" y="82710"/>
                  </a:lnTo>
                  <a:lnTo>
                    <a:pt x="3718381" y="72357"/>
                  </a:lnTo>
                  <a:lnTo>
                    <a:pt x="3668241" y="62675"/>
                  </a:lnTo>
                  <a:lnTo>
                    <a:pt x="3617776" y="53672"/>
                  </a:lnTo>
                  <a:lnTo>
                    <a:pt x="3566994" y="45352"/>
                  </a:lnTo>
                  <a:lnTo>
                    <a:pt x="3515904" y="37722"/>
                  </a:lnTo>
                  <a:lnTo>
                    <a:pt x="3464513" y="30789"/>
                  </a:lnTo>
                  <a:lnTo>
                    <a:pt x="3412830" y="24558"/>
                  </a:lnTo>
                  <a:lnTo>
                    <a:pt x="3360861" y="19038"/>
                  </a:lnTo>
                  <a:lnTo>
                    <a:pt x="3308616" y="14232"/>
                  </a:lnTo>
                  <a:lnTo>
                    <a:pt x="3256101" y="10149"/>
                  </a:lnTo>
                  <a:lnTo>
                    <a:pt x="3203326" y="6794"/>
                  </a:lnTo>
                  <a:lnTo>
                    <a:pt x="3150297" y="4173"/>
                  </a:lnTo>
                  <a:lnTo>
                    <a:pt x="3097023" y="2293"/>
                  </a:lnTo>
                  <a:lnTo>
                    <a:pt x="3043511" y="1161"/>
                  </a:lnTo>
                  <a:lnTo>
                    <a:pt x="2989770" y="782"/>
                  </a:lnTo>
                  <a:close/>
                </a:path>
              </a:pathLst>
            </a:custGeom>
            <a:solidFill>
              <a:srgbClr val="FF0DED">
                <a:alpha val="23921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85628"/>
              <a:ext cx="12332926" cy="119797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2925" y="1685061"/>
              <a:ext cx="11790002" cy="445990"/>
            </a:xfrm>
            <a:prstGeom prst="rect">
              <a:avLst/>
            </a:prstGeom>
          </p:spPr>
        </p:pic>
      </p:grpSp>
      <p:sp>
        <p:nvSpPr>
          <p:cNvPr id="8" name="object 8" descr=""/>
          <p:cNvSpPr txBox="1"/>
          <p:nvPr/>
        </p:nvSpPr>
        <p:spPr>
          <a:xfrm>
            <a:off x="12692126" y="2259564"/>
            <a:ext cx="3495675" cy="8883650"/>
          </a:xfrm>
          <a:prstGeom prst="rect">
            <a:avLst/>
          </a:prstGeom>
          <a:ln w="25398">
            <a:solidFill>
              <a:srgbClr val="006FC0"/>
            </a:solidFill>
          </a:ln>
        </p:spPr>
        <p:txBody>
          <a:bodyPr wrap="square" lIns="0" tIns="277495" rIns="0" bIns="0" rtlCol="0" vert="horz">
            <a:spAutoFit/>
          </a:bodyPr>
          <a:lstStyle/>
          <a:p>
            <a:pPr algn="ctr" marL="357505" marR="252729">
              <a:lnSpc>
                <a:spcPct val="100099"/>
              </a:lnSpc>
              <a:spcBef>
                <a:spcPts val="2185"/>
              </a:spcBef>
            </a:pPr>
            <a:r>
              <a:rPr dirty="0" sz="3200" b="1">
                <a:latin typeface="Times New Roman"/>
                <a:cs typeface="Times New Roman"/>
              </a:rPr>
              <a:t>Complexity</a:t>
            </a:r>
            <a:r>
              <a:rPr dirty="0" sz="3200" spc="-105" b="1">
                <a:latin typeface="Times New Roman"/>
                <a:cs typeface="Times New Roman"/>
              </a:rPr>
              <a:t> </a:t>
            </a:r>
            <a:r>
              <a:rPr dirty="0" sz="3200" spc="-25" b="1">
                <a:latin typeface="Times New Roman"/>
                <a:cs typeface="Times New Roman"/>
              </a:rPr>
              <a:t>of </a:t>
            </a:r>
            <a:r>
              <a:rPr dirty="0" sz="3200" b="1">
                <a:latin typeface="Times New Roman"/>
                <a:cs typeface="Times New Roman"/>
              </a:rPr>
              <a:t>Fragmented</a:t>
            </a:r>
            <a:r>
              <a:rPr dirty="0" sz="3200" spc="-160" b="1">
                <a:latin typeface="Times New Roman"/>
                <a:cs typeface="Times New Roman"/>
              </a:rPr>
              <a:t> </a:t>
            </a:r>
            <a:r>
              <a:rPr dirty="0" sz="3200" spc="-25" b="1">
                <a:latin typeface="Times New Roman"/>
                <a:cs typeface="Times New Roman"/>
              </a:rPr>
              <a:t>and </a:t>
            </a:r>
            <a:r>
              <a:rPr dirty="0" sz="3200" b="1">
                <a:latin typeface="Times New Roman"/>
                <a:cs typeface="Times New Roman"/>
              </a:rPr>
              <a:t>Granular</a:t>
            </a:r>
            <a:r>
              <a:rPr dirty="0" sz="3200" spc="-165" b="1">
                <a:latin typeface="Times New Roman"/>
                <a:cs typeface="Times New Roman"/>
              </a:rPr>
              <a:t> </a:t>
            </a:r>
            <a:r>
              <a:rPr dirty="0" sz="3200" spc="-20" b="1">
                <a:latin typeface="Times New Roman"/>
                <a:cs typeface="Times New Roman"/>
              </a:rPr>
              <a:t>Data </a:t>
            </a:r>
            <a:r>
              <a:rPr dirty="0" sz="3200" b="1">
                <a:latin typeface="Times New Roman"/>
                <a:cs typeface="Times New Roman"/>
              </a:rPr>
              <a:t>Acqusition</a:t>
            </a:r>
            <a:r>
              <a:rPr dirty="0" sz="3200" spc="-105" b="1">
                <a:latin typeface="Times New Roman"/>
                <a:cs typeface="Times New Roman"/>
              </a:rPr>
              <a:t> </a:t>
            </a:r>
            <a:r>
              <a:rPr dirty="0" sz="3200" spc="-50" b="1">
                <a:latin typeface="Times New Roman"/>
                <a:cs typeface="Times New Roman"/>
              </a:rPr>
              <a:t>&amp; </a:t>
            </a:r>
            <a:r>
              <a:rPr dirty="0" sz="3200" spc="-10" b="1">
                <a:latin typeface="Times New Roman"/>
                <a:cs typeface="Times New Roman"/>
              </a:rPr>
              <a:t>Verification</a:t>
            </a:r>
            <a:endParaRPr sz="3200">
              <a:latin typeface="Times New Roman"/>
              <a:cs typeface="Times New Roman"/>
            </a:endParaRPr>
          </a:p>
          <a:p>
            <a:pPr marL="221615" marR="111760" indent="317500">
              <a:lnSpc>
                <a:spcPct val="100000"/>
              </a:lnSpc>
              <a:spcBef>
                <a:spcPts val="2465"/>
              </a:spcBef>
            </a:pPr>
            <a:r>
              <a:rPr dirty="0" sz="2000">
                <a:latin typeface="Times New Roman"/>
                <a:cs typeface="Times New Roman"/>
              </a:rPr>
              <a:t>Labor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intensive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&amp;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costly </a:t>
            </a:r>
            <a:r>
              <a:rPr dirty="0" sz="2000">
                <a:latin typeface="Times New Roman"/>
                <a:cs typeface="Times New Roman"/>
              </a:rPr>
              <a:t>Hard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to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automate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the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data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 spc="-20">
                <a:latin typeface="Times New Roman"/>
                <a:cs typeface="Times New Roman"/>
              </a:rPr>
              <a:t>flow </a:t>
            </a:r>
            <a:r>
              <a:rPr dirty="0" sz="2000">
                <a:latin typeface="Times New Roman"/>
                <a:cs typeface="Times New Roman"/>
              </a:rPr>
              <a:t>Difficulty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real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time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IoT</a:t>
            </a:r>
            <a:r>
              <a:rPr dirty="0" sz="2000" spc="-100">
                <a:latin typeface="Times New Roman"/>
                <a:cs typeface="Times New Roman"/>
              </a:rPr>
              <a:t> </a:t>
            </a:r>
            <a:r>
              <a:rPr dirty="0" sz="2000" spc="-20">
                <a:latin typeface="Times New Roman"/>
                <a:cs typeface="Times New Roman"/>
              </a:rPr>
              <a:t>data</a:t>
            </a:r>
            <a:endParaRPr sz="2000">
              <a:latin typeface="Times New Roman"/>
              <a:cs typeface="Times New Roman"/>
            </a:endParaRPr>
          </a:p>
          <a:p>
            <a:pPr marL="1275080">
              <a:lnSpc>
                <a:spcPct val="100000"/>
              </a:lnSpc>
            </a:pPr>
            <a:r>
              <a:rPr dirty="0" sz="2000" spc="-10">
                <a:latin typeface="Times New Roman"/>
                <a:cs typeface="Times New Roman"/>
              </a:rPr>
              <a:t>acqusition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75"/>
              </a:spcBef>
            </a:pPr>
            <a:endParaRPr sz="2000">
              <a:latin typeface="Times New Roman"/>
              <a:cs typeface="Times New Roman"/>
            </a:endParaRPr>
          </a:p>
          <a:p>
            <a:pPr algn="ctr" marL="124460" marR="118110" indent="-6350">
              <a:lnSpc>
                <a:spcPct val="100099"/>
              </a:lnSpc>
            </a:pPr>
            <a:r>
              <a:rPr dirty="0" sz="3200" b="1">
                <a:latin typeface="Times New Roman"/>
                <a:cs typeface="Times New Roman"/>
              </a:rPr>
              <a:t>Challenges</a:t>
            </a:r>
            <a:r>
              <a:rPr dirty="0" sz="3200" spc="-150" b="1">
                <a:latin typeface="Times New Roman"/>
                <a:cs typeface="Times New Roman"/>
              </a:rPr>
              <a:t> </a:t>
            </a:r>
            <a:r>
              <a:rPr dirty="0" sz="3200" spc="-25" b="1">
                <a:latin typeface="Times New Roman"/>
                <a:cs typeface="Times New Roman"/>
              </a:rPr>
              <a:t>of </a:t>
            </a:r>
            <a:r>
              <a:rPr dirty="0" sz="3200" spc="-10" b="1">
                <a:latin typeface="Times New Roman"/>
                <a:cs typeface="Times New Roman"/>
              </a:rPr>
              <a:t>Effective</a:t>
            </a:r>
            <a:r>
              <a:rPr dirty="0" sz="3200" spc="-204" b="1">
                <a:latin typeface="Times New Roman"/>
                <a:cs typeface="Times New Roman"/>
              </a:rPr>
              <a:t> </a:t>
            </a:r>
            <a:r>
              <a:rPr dirty="0" sz="3200" spc="-10" b="1">
                <a:latin typeface="Times New Roman"/>
                <a:cs typeface="Times New Roman"/>
              </a:rPr>
              <a:t>Analytics </a:t>
            </a:r>
            <a:r>
              <a:rPr dirty="0" sz="3200" b="1">
                <a:latin typeface="Times New Roman"/>
                <a:cs typeface="Times New Roman"/>
              </a:rPr>
              <a:t>Because</a:t>
            </a:r>
            <a:r>
              <a:rPr dirty="0" sz="3200" spc="-45" b="1">
                <a:latin typeface="Times New Roman"/>
                <a:cs typeface="Times New Roman"/>
              </a:rPr>
              <a:t> </a:t>
            </a:r>
            <a:r>
              <a:rPr dirty="0" sz="3200" b="1">
                <a:latin typeface="Times New Roman"/>
                <a:cs typeface="Times New Roman"/>
              </a:rPr>
              <a:t>of</a:t>
            </a:r>
            <a:r>
              <a:rPr dirty="0" sz="3200" spc="-60" b="1">
                <a:latin typeface="Times New Roman"/>
                <a:cs typeface="Times New Roman"/>
              </a:rPr>
              <a:t> </a:t>
            </a:r>
            <a:r>
              <a:rPr dirty="0" sz="3200" spc="-25" b="1">
                <a:latin typeface="Times New Roman"/>
                <a:cs typeface="Times New Roman"/>
              </a:rPr>
              <a:t>the </a:t>
            </a:r>
            <a:r>
              <a:rPr dirty="0" sz="3200" b="1">
                <a:latin typeface="Times New Roman"/>
                <a:cs typeface="Times New Roman"/>
              </a:rPr>
              <a:t>Data</a:t>
            </a:r>
            <a:r>
              <a:rPr dirty="0" sz="3200" spc="-45" b="1">
                <a:latin typeface="Times New Roman"/>
                <a:cs typeface="Times New Roman"/>
              </a:rPr>
              <a:t> </a:t>
            </a:r>
            <a:r>
              <a:rPr dirty="0" sz="3200" b="1">
                <a:latin typeface="Times New Roman"/>
                <a:cs typeface="Times New Roman"/>
              </a:rPr>
              <a:t>Silos</a:t>
            </a:r>
            <a:r>
              <a:rPr dirty="0" sz="3200" spc="-15" b="1">
                <a:latin typeface="Times New Roman"/>
                <a:cs typeface="Times New Roman"/>
              </a:rPr>
              <a:t> </a:t>
            </a:r>
            <a:r>
              <a:rPr dirty="0" sz="3200" b="1">
                <a:latin typeface="Times New Roman"/>
                <a:cs typeface="Times New Roman"/>
              </a:rPr>
              <a:t>–</a:t>
            </a:r>
            <a:r>
              <a:rPr dirty="0" sz="3200" spc="-35" b="1">
                <a:latin typeface="Times New Roman"/>
                <a:cs typeface="Times New Roman"/>
              </a:rPr>
              <a:t> </a:t>
            </a:r>
            <a:r>
              <a:rPr dirty="0" sz="3200" spc="-20" b="1">
                <a:latin typeface="Times New Roman"/>
                <a:cs typeface="Times New Roman"/>
              </a:rPr>
              <a:t>Lack </a:t>
            </a:r>
            <a:r>
              <a:rPr dirty="0" sz="3200" b="1">
                <a:latin typeface="Times New Roman"/>
                <a:cs typeface="Times New Roman"/>
              </a:rPr>
              <a:t>of</a:t>
            </a:r>
            <a:r>
              <a:rPr dirty="0" sz="3200" spc="-140" b="1">
                <a:latin typeface="Times New Roman"/>
                <a:cs typeface="Times New Roman"/>
              </a:rPr>
              <a:t> </a:t>
            </a:r>
            <a:r>
              <a:rPr dirty="0" sz="3200" spc="-10" b="1">
                <a:latin typeface="Times New Roman"/>
                <a:cs typeface="Times New Roman"/>
              </a:rPr>
              <a:t>Trust</a:t>
            </a:r>
            <a:r>
              <a:rPr dirty="0" sz="3200" spc="-65" b="1">
                <a:latin typeface="Times New Roman"/>
                <a:cs typeface="Times New Roman"/>
              </a:rPr>
              <a:t> </a:t>
            </a:r>
            <a:r>
              <a:rPr dirty="0" sz="3200" b="1">
                <a:latin typeface="Times New Roman"/>
                <a:cs typeface="Times New Roman"/>
              </a:rPr>
              <a:t>in</a:t>
            </a:r>
            <a:r>
              <a:rPr dirty="0" sz="3200" spc="-105" b="1">
                <a:latin typeface="Times New Roman"/>
                <a:cs typeface="Times New Roman"/>
              </a:rPr>
              <a:t> </a:t>
            </a:r>
            <a:r>
              <a:rPr dirty="0" sz="3200" spc="-20" b="1">
                <a:latin typeface="Times New Roman"/>
                <a:cs typeface="Times New Roman"/>
              </a:rPr>
              <a:t>LLMs</a:t>
            </a:r>
            <a:endParaRPr sz="3200">
              <a:latin typeface="Times New Roman"/>
              <a:cs typeface="Times New Roman"/>
            </a:endParaRPr>
          </a:p>
          <a:p>
            <a:pPr algn="ctr" marL="219710" marR="212090">
              <a:lnSpc>
                <a:spcPct val="100000"/>
              </a:lnSpc>
              <a:spcBef>
                <a:spcPts val="2465"/>
              </a:spcBef>
            </a:pPr>
            <a:r>
              <a:rPr dirty="0" sz="2000">
                <a:latin typeface="Times New Roman"/>
                <a:cs typeface="Times New Roman"/>
              </a:rPr>
              <a:t>Challenges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enterprise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LLM </a:t>
            </a:r>
            <a:r>
              <a:rPr dirty="0" sz="2000">
                <a:latin typeface="Times New Roman"/>
                <a:cs typeface="Times New Roman"/>
              </a:rPr>
              <a:t>adoption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because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of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the </a:t>
            </a:r>
            <a:r>
              <a:rPr dirty="0" sz="2000" spc="-10">
                <a:latin typeface="Times New Roman"/>
                <a:cs typeface="Times New Roman"/>
              </a:rPr>
              <a:t>hallucinations</a:t>
            </a:r>
            <a:endParaRPr sz="2000">
              <a:latin typeface="Times New Roman"/>
              <a:cs typeface="Times New Roman"/>
            </a:endParaRPr>
          </a:p>
          <a:p>
            <a:pPr algn="ctr" marL="3810">
              <a:lnSpc>
                <a:spcPct val="100000"/>
              </a:lnSpc>
            </a:pPr>
            <a:r>
              <a:rPr dirty="0" sz="2000">
                <a:latin typeface="Times New Roman"/>
                <a:cs typeface="Times New Roman"/>
              </a:rPr>
              <a:t>Hard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to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integrate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all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data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 spc="-20">
                <a:latin typeface="Times New Roman"/>
                <a:cs typeface="Times New Roman"/>
              </a:rPr>
              <a:t>sets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6340201" y="2259564"/>
            <a:ext cx="3495675" cy="8883650"/>
          </a:xfrm>
          <a:prstGeom prst="rect">
            <a:avLst/>
          </a:prstGeom>
          <a:ln w="25398">
            <a:solidFill>
              <a:srgbClr val="006FC0"/>
            </a:solidFill>
          </a:ln>
        </p:spPr>
        <p:txBody>
          <a:bodyPr wrap="square" lIns="0" tIns="288290" rIns="0" bIns="0" rtlCol="0" vert="horz">
            <a:spAutoFit/>
          </a:bodyPr>
          <a:lstStyle/>
          <a:p>
            <a:pPr algn="ctr" marL="212090" marR="180340" indent="-3810">
              <a:lnSpc>
                <a:spcPct val="100299"/>
              </a:lnSpc>
              <a:spcBef>
                <a:spcPts val="2270"/>
              </a:spcBef>
            </a:pPr>
            <a:r>
              <a:rPr dirty="0" sz="3200" b="1">
                <a:latin typeface="Times New Roman"/>
                <a:cs typeface="Times New Roman"/>
              </a:rPr>
              <a:t>Lack</a:t>
            </a:r>
            <a:r>
              <a:rPr dirty="0" sz="3200" spc="-65" b="1">
                <a:latin typeface="Times New Roman"/>
                <a:cs typeface="Times New Roman"/>
              </a:rPr>
              <a:t> </a:t>
            </a:r>
            <a:r>
              <a:rPr dirty="0" sz="3200" spc="-25" b="1">
                <a:latin typeface="Times New Roman"/>
                <a:cs typeface="Times New Roman"/>
              </a:rPr>
              <a:t>of </a:t>
            </a:r>
            <a:r>
              <a:rPr dirty="0" sz="3200" spc="-10" b="1">
                <a:latin typeface="Times New Roman"/>
                <a:cs typeface="Times New Roman"/>
              </a:rPr>
              <a:t>Decarbonization </a:t>
            </a:r>
            <a:r>
              <a:rPr dirty="0" sz="3200" b="1">
                <a:latin typeface="Times New Roman"/>
                <a:cs typeface="Times New Roman"/>
              </a:rPr>
              <a:t>Intelligence</a:t>
            </a:r>
            <a:r>
              <a:rPr dirty="0" sz="3200" spc="-45" b="1">
                <a:latin typeface="Times New Roman"/>
                <a:cs typeface="Times New Roman"/>
              </a:rPr>
              <a:t> </a:t>
            </a:r>
            <a:r>
              <a:rPr dirty="0" sz="3200" b="1">
                <a:latin typeface="Times New Roman"/>
                <a:cs typeface="Times New Roman"/>
              </a:rPr>
              <a:t>in</a:t>
            </a:r>
            <a:r>
              <a:rPr dirty="0" sz="3200" spc="-55" b="1">
                <a:latin typeface="Times New Roman"/>
                <a:cs typeface="Times New Roman"/>
              </a:rPr>
              <a:t> </a:t>
            </a:r>
            <a:r>
              <a:rPr dirty="0" sz="3200" spc="-25" b="1">
                <a:latin typeface="Times New Roman"/>
                <a:cs typeface="Times New Roman"/>
              </a:rPr>
              <a:t>the </a:t>
            </a:r>
            <a:r>
              <a:rPr dirty="0" sz="3200" spc="-45" b="1">
                <a:latin typeface="Times New Roman"/>
                <a:cs typeface="Times New Roman"/>
              </a:rPr>
              <a:t>Value</a:t>
            </a:r>
            <a:r>
              <a:rPr dirty="0" sz="3200" spc="-125" b="1">
                <a:latin typeface="Times New Roman"/>
                <a:cs typeface="Times New Roman"/>
              </a:rPr>
              <a:t> </a:t>
            </a:r>
            <a:r>
              <a:rPr dirty="0" sz="3200" spc="-20" b="1">
                <a:latin typeface="Times New Roman"/>
                <a:cs typeface="Times New Roman"/>
              </a:rPr>
              <a:t>Chain</a:t>
            </a:r>
            <a:endParaRPr sz="3200">
              <a:latin typeface="Times New Roman"/>
              <a:cs typeface="Times New Roman"/>
            </a:endParaRPr>
          </a:p>
          <a:p>
            <a:pPr algn="ctr" marL="302895" marR="266065" indent="-8890">
              <a:lnSpc>
                <a:spcPct val="99000"/>
              </a:lnSpc>
              <a:spcBef>
                <a:spcPts val="2485"/>
              </a:spcBef>
            </a:pPr>
            <a:r>
              <a:rPr dirty="0" sz="2000">
                <a:latin typeface="Times New Roman"/>
                <a:cs typeface="Times New Roman"/>
              </a:rPr>
              <a:t>Static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carbon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accounting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is </a:t>
            </a:r>
            <a:r>
              <a:rPr dirty="0" sz="2000">
                <a:latin typeface="Times New Roman"/>
                <a:cs typeface="Times New Roman"/>
              </a:rPr>
              <a:t>not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enough,</a:t>
            </a:r>
            <a:r>
              <a:rPr dirty="0" sz="2000" spc="5">
                <a:latin typeface="Times New Roman"/>
                <a:cs typeface="Times New Roman"/>
              </a:rPr>
              <a:t>  </a:t>
            </a:r>
            <a:r>
              <a:rPr dirty="0" sz="2000">
                <a:latin typeface="Times New Roman"/>
                <a:cs typeface="Times New Roman"/>
              </a:rPr>
              <a:t>the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real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need </a:t>
            </a:r>
            <a:r>
              <a:rPr dirty="0" sz="2000" spc="-25">
                <a:latin typeface="Times New Roman"/>
                <a:cs typeface="Times New Roman"/>
              </a:rPr>
              <a:t>is </a:t>
            </a:r>
            <a:r>
              <a:rPr dirty="0" sz="2000">
                <a:latin typeface="Times New Roman"/>
                <a:cs typeface="Times New Roman"/>
              </a:rPr>
              <a:t>Continuous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Decarbonization Intelligence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785"/>
              </a:spcBef>
            </a:pPr>
            <a:endParaRPr sz="2000">
              <a:latin typeface="Times New Roman"/>
              <a:cs typeface="Times New Roman"/>
            </a:endParaRPr>
          </a:p>
          <a:p>
            <a:pPr algn="ctr" marL="273685" marR="194310" indent="-5715">
              <a:lnSpc>
                <a:spcPct val="100099"/>
              </a:lnSpc>
            </a:pPr>
            <a:r>
              <a:rPr dirty="0" sz="3200" b="1">
                <a:latin typeface="Times New Roman"/>
                <a:cs typeface="Times New Roman"/>
              </a:rPr>
              <a:t>Missing</a:t>
            </a:r>
            <a:r>
              <a:rPr dirty="0" sz="3200" spc="-95" b="1">
                <a:latin typeface="Times New Roman"/>
                <a:cs typeface="Times New Roman"/>
              </a:rPr>
              <a:t> </a:t>
            </a:r>
            <a:r>
              <a:rPr dirty="0" sz="3200" spc="-20" b="1">
                <a:latin typeface="Times New Roman"/>
                <a:cs typeface="Times New Roman"/>
              </a:rPr>
              <a:t>link </a:t>
            </a:r>
            <a:r>
              <a:rPr dirty="0" sz="3200" b="1">
                <a:latin typeface="Times New Roman"/>
                <a:cs typeface="Times New Roman"/>
              </a:rPr>
              <a:t>between</a:t>
            </a:r>
            <a:r>
              <a:rPr dirty="0" sz="3200" spc="-95" b="1">
                <a:latin typeface="Times New Roman"/>
                <a:cs typeface="Times New Roman"/>
              </a:rPr>
              <a:t> </a:t>
            </a:r>
            <a:r>
              <a:rPr dirty="0" sz="3200" spc="-10" b="1">
                <a:latin typeface="Times New Roman"/>
                <a:cs typeface="Times New Roman"/>
              </a:rPr>
              <a:t>Carbon, Energy,</a:t>
            </a:r>
            <a:r>
              <a:rPr dirty="0" sz="3200" spc="-100" b="1">
                <a:latin typeface="Times New Roman"/>
                <a:cs typeface="Times New Roman"/>
              </a:rPr>
              <a:t> </a:t>
            </a:r>
            <a:r>
              <a:rPr dirty="0" sz="3200" b="1">
                <a:latin typeface="Times New Roman"/>
                <a:cs typeface="Times New Roman"/>
              </a:rPr>
              <a:t>ESG</a:t>
            </a:r>
            <a:r>
              <a:rPr dirty="0" sz="3200" spc="-130" b="1">
                <a:latin typeface="Times New Roman"/>
                <a:cs typeface="Times New Roman"/>
              </a:rPr>
              <a:t> </a:t>
            </a:r>
            <a:r>
              <a:rPr dirty="0" sz="3200" spc="-25" b="1">
                <a:latin typeface="Times New Roman"/>
                <a:cs typeface="Times New Roman"/>
              </a:rPr>
              <a:t>and </a:t>
            </a:r>
            <a:r>
              <a:rPr dirty="0" sz="3200" b="1">
                <a:latin typeface="Times New Roman"/>
                <a:cs typeface="Times New Roman"/>
              </a:rPr>
              <a:t>Finance</a:t>
            </a:r>
            <a:r>
              <a:rPr dirty="0" sz="3200" spc="-105" b="1">
                <a:latin typeface="Times New Roman"/>
                <a:cs typeface="Times New Roman"/>
              </a:rPr>
              <a:t> </a:t>
            </a:r>
            <a:r>
              <a:rPr dirty="0" sz="3200" spc="-20" b="1">
                <a:latin typeface="Times New Roman"/>
                <a:cs typeface="Times New Roman"/>
              </a:rPr>
              <a:t>Data </a:t>
            </a:r>
            <a:r>
              <a:rPr dirty="0" sz="3200" spc="-10" b="1">
                <a:latin typeface="Times New Roman"/>
                <a:cs typeface="Times New Roman"/>
              </a:rPr>
              <a:t>Operations</a:t>
            </a:r>
            <a:endParaRPr sz="3200">
              <a:latin typeface="Times New Roman"/>
              <a:cs typeface="Times New Roman"/>
            </a:endParaRPr>
          </a:p>
          <a:p>
            <a:pPr algn="ctr" marL="165735" marR="92075" indent="3810">
              <a:lnSpc>
                <a:spcPct val="100000"/>
              </a:lnSpc>
              <a:spcBef>
                <a:spcPts val="2460"/>
              </a:spcBef>
            </a:pPr>
            <a:r>
              <a:rPr dirty="0" sz="2000">
                <a:latin typeface="Times New Roman"/>
                <a:cs typeface="Times New Roman"/>
              </a:rPr>
              <a:t>Each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function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operates </a:t>
            </a:r>
            <a:r>
              <a:rPr dirty="0" sz="2000">
                <a:latin typeface="Times New Roman"/>
                <a:cs typeface="Times New Roman"/>
              </a:rPr>
              <a:t>independently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without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any </a:t>
            </a:r>
            <a:r>
              <a:rPr dirty="0" sz="2000">
                <a:latin typeface="Times New Roman"/>
                <a:cs typeface="Times New Roman"/>
              </a:rPr>
              <a:t>bridges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or</a:t>
            </a:r>
            <a:r>
              <a:rPr dirty="0" sz="2000" spc="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single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source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of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 spc="-20">
                <a:latin typeface="Times New Roman"/>
                <a:cs typeface="Times New Roman"/>
              </a:rPr>
              <a:t>truth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2808465" y="1599310"/>
            <a:ext cx="6451600" cy="448309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750" b="1">
                <a:solidFill>
                  <a:srgbClr val="4029A8"/>
                </a:solidFill>
                <a:latin typeface="Calibri"/>
                <a:cs typeface="Calibri"/>
              </a:rPr>
              <a:t>Problems</a:t>
            </a:r>
            <a:r>
              <a:rPr dirty="0" sz="2750" spc="-20" b="1">
                <a:solidFill>
                  <a:srgbClr val="4029A8"/>
                </a:solidFill>
                <a:latin typeface="Calibri"/>
                <a:cs typeface="Calibri"/>
              </a:rPr>
              <a:t> </a:t>
            </a:r>
            <a:r>
              <a:rPr dirty="0" sz="2750" b="1">
                <a:solidFill>
                  <a:srgbClr val="4029A8"/>
                </a:solidFill>
                <a:latin typeface="Calibri"/>
                <a:cs typeface="Calibri"/>
              </a:rPr>
              <a:t>in</a:t>
            </a:r>
            <a:r>
              <a:rPr dirty="0" sz="2750" spc="-20" b="1">
                <a:solidFill>
                  <a:srgbClr val="4029A8"/>
                </a:solidFill>
                <a:latin typeface="Calibri"/>
                <a:cs typeface="Calibri"/>
              </a:rPr>
              <a:t> </a:t>
            </a:r>
            <a:r>
              <a:rPr dirty="0" sz="2750" b="1">
                <a:solidFill>
                  <a:srgbClr val="4029A8"/>
                </a:solidFill>
                <a:latin typeface="Calibri"/>
                <a:cs typeface="Calibri"/>
              </a:rPr>
              <a:t>Digital</a:t>
            </a:r>
            <a:r>
              <a:rPr dirty="0" sz="2750" spc="-35" b="1">
                <a:solidFill>
                  <a:srgbClr val="4029A8"/>
                </a:solidFill>
                <a:latin typeface="Calibri"/>
                <a:cs typeface="Calibri"/>
              </a:rPr>
              <a:t> </a:t>
            </a:r>
            <a:r>
              <a:rPr dirty="0" sz="2750" b="1">
                <a:solidFill>
                  <a:srgbClr val="4029A8"/>
                </a:solidFill>
                <a:latin typeface="Calibri"/>
                <a:cs typeface="Calibri"/>
              </a:rPr>
              <a:t>Pillar</a:t>
            </a:r>
            <a:r>
              <a:rPr dirty="0" sz="2750" spc="-35" b="1">
                <a:solidFill>
                  <a:srgbClr val="4029A8"/>
                </a:solidFill>
                <a:latin typeface="Calibri"/>
                <a:cs typeface="Calibri"/>
              </a:rPr>
              <a:t> </a:t>
            </a:r>
            <a:r>
              <a:rPr dirty="0" sz="2750" b="1">
                <a:solidFill>
                  <a:srgbClr val="4029A8"/>
                </a:solidFill>
                <a:latin typeface="Calibri"/>
                <a:cs typeface="Calibri"/>
              </a:rPr>
              <a:t>of</a:t>
            </a:r>
            <a:r>
              <a:rPr dirty="0" sz="2750" spc="-10" b="1">
                <a:solidFill>
                  <a:srgbClr val="4029A8"/>
                </a:solidFill>
                <a:latin typeface="Calibri"/>
                <a:cs typeface="Calibri"/>
              </a:rPr>
              <a:t> Decarbonization</a:t>
            </a:r>
            <a:endParaRPr sz="275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12368" rIns="0" bIns="0" rtlCol="0" vert="horz">
            <a:spAutoFit/>
          </a:bodyPr>
          <a:lstStyle/>
          <a:p>
            <a:pPr marL="28575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FFFFFF"/>
                </a:solidFill>
              </a:rPr>
              <a:t>Big</a:t>
            </a:r>
            <a:r>
              <a:rPr dirty="0" spc="-12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Opportunity</a:t>
            </a:r>
            <a:r>
              <a:rPr dirty="0" spc="-5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&amp;</a:t>
            </a:r>
            <a:r>
              <a:rPr dirty="0" spc="-55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Challenge</a:t>
            </a:r>
            <a:r>
              <a:rPr dirty="0" spc="-60">
                <a:solidFill>
                  <a:srgbClr val="FFFFFF"/>
                </a:solidFill>
              </a:rPr>
              <a:t> </a:t>
            </a:r>
            <a:r>
              <a:rPr dirty="0" spc="-10">
                <a:solidFill>
                  <a:srgbClr val="FFFFFF"/>
                </a:solidFill>
              </a:rPr>
              <a:t>Ahead</a:t>
            </a:r>
          </a:p>
          <a:p>
            <a:pPr marL="28575">
              <a:lnSpc>
                <a:spcPct val="100000"/>
              </a:lnSpc>
              <a:spcBef>
                <a:spcPts val="95"/>
              </a:spcBef>
            </a:pPr>
            <a:r>
              <a:rPr dirty="0" sz="2400">
                <a:solidFill>
                  <a:srgbClr val="FFFFFF"/>
                </a:solidFill>
              </a:rPr>
              <a:t>At</a:t>
            </a:r>
            <a:r>
              <a:rPr dirty="0" sz="2400" spc="15">
                <a:solidFill>
                  <a:srgbClr val="FFFFFF"/>
                </a:solidFill>
              </a:rPr>
              <a:t> </a:t>
            </a:r>
            <a:r>
              <a:rPr dirty="0" sz="2400">
                <a:solidFill>
                  <a:srgbClr val="FFFFFF"/>
                </a:solidFill>
              </a:rPr>
              <a:t>the</a:t>
            </a:r>
            <a:r>
              <a:rPr dirty="0" sz="2400" spc="-55">
                <a:solidFill>
                  <a:srgbClr val="FFFFFF"/>
                </a:solidFill>
              </a:rPr>
              <a:t> </a:t>
            </a:r>
            <a:r>
              <a:rPr dirty="0" sz="2400">
                <a:solidFill>
                  <a:srgbClr val="FFFFFF"/>
                </a:solidFill>
              </a:rPr>
              <a:t>centre</a:t>
            </a:r>
            <a:r>
              <a:rPr dirty="0" sz="2400" spc="-55">
                <a:solidFill>
                  <a:srgbClr val="FFFFFF"/>
                </a:solidFill>
              </a:rPr>
              <a:t> </a:t>
            </a:r>
            <a:r>
              <a:rPr dirty="0" sz="2400">
                <a:solidFill>
                  <a:srgbClr val="FFFFFF"/>
                </a:solidFill>
              </a:rPr>
              <a:t>of</a:t>
            </a:r>
            <a:r>
              <a:rPr dirty="0" sz="2400" spc="-55">
                <a:solidFill>
                  <a:srgbClr val="FFFFFF"/>
                </a:solidFill>
              </a:rPr>
              <a:t> </a:t>
            </a:r>
            <a:r>
              <a:rPr dirty="0" sz="2400">
                <a:solidFill>
                  <a:srgbClr val="FFFFFF"/>
                </a:solidFill>
              </a:rPr>
              <a:t>the</a:t>
            </a:r>
            <a:r>
              <a:rPr dirty="0" sz="2400" spc="-55">
                <a:solidFill>
                  <a:srgbClr val="FFFFFF"/>
                </a:solidFill>
              </a:rPr>
              <a:t> </a:t>
            </a:r>
            <a:r>
              <a:rPr dirty="0" sz="2400">
                <a:solidFill>
                  <a:srgbClr val="FFFFFF"/>
                </a:solidFill>
              </a:rPr>
              <a:t>net</a:t>
            </a:r>
            <a:r>
              <a:rPr dirty="0" sz="2400" spc="15">
                <a:solidFill>
                  <a:srgbClr val="FFFFFF"/>
                </a:solidFill>
              </a:rPr>
              <a:t> </a:t>
            </a:r>
            <a:r>
              <a:rPr dirty="0" sz="2400">
                <a:solidFill>
                  <a:srgbClr val="FFFFFF"/>
                </a:solidFill>
              </a:rPr>
              <a:t>zero</a:t>
            </a:r>
            <a:r>
              <a:rPr dirty="0" sz="2400" spc="-60">
                <a:solidFill>
                  <a:srgbClr val="FFFFFF"/>
                </a:solidFill>
              </a:rPr>
              <a:t> </a:t>
            </a:r>
            <a:r>
              <a:rPr dirty="0" sz="2400">
                <a:solidFill>
                  <a:srgbClr val="FFFFFF"/>
                </a:solidFill>
              </a:rPr>
              <a:t>transition</a:t>
            </a:r>
            <a:r>
              <a:rPr dirty="0" sz="2400" spc="-60">
                <a:solidFill>
                  <a:srgbClr val="FFFFFF"/>
                </a:solidFill>
              </a:rPr>
              <a:t> </a:t>
            </a:r>
            <a:r>
              <a:rPr dirty="0" sz="2400">
                <a:solidFill>
                  <a:srgbClr val="FFFFFF"/>
                </a:solidFill>
              </a:rPr>
              <a:t>imperative,</a:t>
            </a:r>
            <a:r>
              <a:rPr dirty="0" sz="2400" spc="-65">
                <a:solidFill>
                  <a:srgbClr val="FFFFFF"/>
                </a:solidFill>
              </a:rPr>
              <a:t> </a:t>
            </a:r>
            <a:r>
              <a:rPr dirty="0" sz="2400">
                <a:solidFill>
                  <a:srgbClr val="FFFFFF"/>
                </a:solidFill>
              </a:rPr>
              <a:t>there</a:t>
            </a:r>
            <a:r>
              <a:rPr dirty="0" sz="2400" spc="-55">
                <a:solidFill>
                  <a:srgbClr val="FFFFFF"/>
                </a:solidFill>
              </a:rPr>
              <a:t> </a:t>
            </a:r>
            <a:r>
              <a:rPr dirty="0" sz="2400">
                <a:solidFill>
                  <a:srgbClr val="FFFFFF"/>
                </a:solidFill>
              </a:rPr>
              <a:t>are</a:t>
            </a:r>
            <a:r>
              <a:rPr dirty="0" sz="2400" spc="15">
                <a:solidFill>
                  <a:srgbClr val="FFFFFF"/>
                </a:solidFill>
              </a:rPr>
              <a:t> </a:t>
            </a:r>
            <a:r>
              <a:rPr dirty="0" sz="2400">
                <a:solidFill>
                  <a:srgbClr val="FFFFFF"/>
                </a:solidFill>
              </a:rPr>
              <a:t>5</a:t>
            </a:r>
            <a:r>
              <a:rPr dirty="0" sz="2400" spc="-60">
                <a:solidFill>
                  <a:srgbClr val="FFFFFF"/>
                </a:solidFill>
              </a:rPr>
              <a:t> </a:t>
            </a:r>
            <a:r>
              <a:rPr dirty="0" sz="2400">
                <a:solidFill>
                  <a:srgbClr val="FFFFFF"/>
                </a:solidFill>
              </a:rPr>
              <a:t>pillars</a:t>
            </a:r>
            <a:r>
              <a:rPr dirty="0" sz="2400" spc="-30">
                <a:solidFill>
                  <a:srgbClr val="FFFFFF"/>
                </a:solidFill>
              </a:rPr>
              <a:t> </a:t>
            </a:r>
            <a:r>
              <a:rPr dirty="0" sz="2400">
                <a:solidFill>
                  <a:srgbClr val="FFFFFF"/>
                </a:solidFill>
              </a:rPr>
              <a:t>of</a:t>
            </a:r>
            <a:r>
              <a:rPr dirty="0" sz="2400" spc="-55">
                <a:solidFill>
                  <a:srgbClr val="FFFFFF"/>
                </a:solidFill>
              </a:rPr>
              <a:t> </a:t>
            </a:r>
            <a:r>
              <a:rPr dirty="0" sz="2400" spc="-10">
                <a:solidFill>
                  <a:srgbClr val="FFFFFF"/>
                </a:solidFill>
              </a:rPr>
              <a:t>actions</a:t>
            </a:r>
            <a:endParaRPr sz="2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448175" y="4368576"/>
            <a:ext cx="3619500" cy="6132195"/>
          </a:xfrm>
          <a:custGeom>
            <a:avLst/>
            <a:gdLst/>
            <a:ahLst/>
            <a:cxnLst/>
            <a:rect l="l" t="t" r="r" b="b"/>
            <a:pathLst>
              <a:path w="3619500" h="6132195">
                <a:moveTo>
                  <a:pt x="-702" y="6132067"/>
                </a:moveTo>
                <a:lnTo>
                  <a:pt x="3618226" y="6132067"/>
                </a:lnTo>
                <a:lnTo>
                  <a:pt x="3618226" y="1095"/>
                </a:lnTo>
                <a:lnTo>
                  <a:pt x="-702" y="1095"/>
                </a:lnTo>
                <a:lnTo>
                  <a:pt x="-702" y="6132067"/>
                </a:lnTo>
                <a:close/>
              </a:path>
            </a:pathLst>
          </a:custGeom>
          <a:ln w="92068">
            <a:solidFill>
              <a:srgbClr val="1C334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4538598" y="4516252"/>
            <a:ext cx="1647825" cy="5846445"/>
          </a:xfrm>
          <a:prstGeom prst="rect">
            <a:avLst/>
          </a:prstGeom>
          <a:solidFill>
            <a:srgbClr val="4029A9">
              <a:alpha val="52156"/>
            </a:srgbClr>
          </a:solidFill>
          <a:ln w="25398">
            <a:solidFill>
              <a:srgbClr val="1C334E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5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5"/>
              </a:spcBef>
            </a:pPr>
            <a:endParaRPr sz="1550">
              <a:latin typeface="Times New Roman"/>
              <a:cs typeface="Times New Roman"/>
            </a:endParaRPr>
          </a:p>
          <a:p>
            <a:pPr algn="ctr" marL="127000" marR="130810">
              <a:lnSpc>
                <a:spcPct val="102899"/>
              </a:lnSpc>
            </a:pPr>
            <a:r>
              <a:rPr dirty="0" sz="1550" b="1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r>
              <a:rPr dirty="0" sz="1550" spc="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 spc="-10" b="1">
                <a:solidFill>
                  <a:srgbClr val="FFFFFF"/>
                </a:solidFill>
                <a:latin typeface="Calibri"/>
                <a:cs typeface="Calibri"/>
              </a:rPr>
              <a:t>Acquisition </a:t>
            </a:r>
            <a:r>
              <a:rPr dirty="0" sz="1550" b="1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dirty="0" sz="1550" spc="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 spc="-10" b="1">
                <a:solidFill>
                  <a:srgbClr val="FFFFFF"/>
                </a:solidFill>
                <a:latin typeface="Calibri"/>
                <a:cs typeface="Calibri"/>
              </a:rPr>
              <a:t>Aggregation Layer</a:t>
            </a:r>
            <a:endParaRPr sz="15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155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1550" b="1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dirty="0" sz="1550" spc="6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 b="1">
                <a:solidFill>
                  <a:srgbClr val="FFFFFF"/>
                </a:solidFill>
                <a:latin typeface="Calibri"/>
                <a:cs typeface="Calibri"/>
              </a:rPr>
              <a:t>Scope</a:t>
            </a:r>
            <a:r>
              <a:rPr dirty="0" sz="1550" spc="14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 b="1">
                <a:solidFill>
                  <a:srgbClr val="FFFFFF"/>
                </a:solidFill>
                <a:latin typeface="Calibri"/>
                <a:cs typeface="Calibri"/>
              </a:rPr>
              <a:t>1-2-</a:t>
            </a:r>
            <a:r>
              <a:rPr dirty="0" sz="155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5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155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1550" spc="-25" b="1">
                <a:solidFill>
                  <a:srgbClr val="FFFFFF"/>
                </a:solidFill>
                <a:latin typeface="Calibri"/>
                <a:cs typeface="Calibri"/>
              </a:rPr>
              <a:t>OCR</a:t>
            </a:r>
            <a:endParaRPr sz="1550">
              <a:latin typeface="Calibri"/>
              <a:cs typeface="Calibri"/>
            </a:endParaRPr>
          </a:p>
          <a:p>
            <a:pPr algn="just" marL="612775" marR="609600" indent="75565">
              <a:lnSpc>
                <a:spcPct val="102800"/>
              </a:lnSpc>
              <a:spcBef>
                <a:spcPts val="40"/>
              </a:spcBef>
            </a:pPr>
            <a:r>
              <a:rPr dirty="0" sz="1550" spc="-25" b="1">
                <a:solidFill>
                  <a:srgbClr val="FFFFFF"/>
                </a:solidFill>
                <a:latin typeface="Calibri"/>
                <a:cs typeface="Calibri"/>
              </a:rPr>
              <a:t>IoT </a:t>
            </a:r>
            <a:r>
              <a:rPr dirty="0" sz="1550" spc="-20" b="1">
                <a:solidFill>
                  <a:srgbClr val="FFFFFF"/>
                </a:solidFill>
                <a:latin typeface="Calibri"/>
                <a:cs typeface="Calibri"/>
              </a:rPr>
              <a:t>APIs </a:t>
            </a:r>
            <a:r>
              <a:rPr dirty="0" sz="1550" spc="-25" b="1">
                <a:solidFill>
                  <a:srgbClr val="FFFFFF"/>
                </a:solidFill>
                <a:latin typeface="Calibri"/>
                <a:cs typeface="Calibri"/>
              </a:rPr>
              <a:t>AMR</a:t>
            </a:r>
            <a:endParaRPr sz="1550">
              <a:latin typeface="Calibri"/>
              <a:cs typeface="Calibri"/>
            </a:endParaRPr>
          </a:p>
          <a:p>
            <a:pPr algn="ctr" marL="130810" marR="135255">
              <a:lnSpc>
                <a:spcPct val="102800"/>
              </a:lnSpc>
              <a:spcBef>
                <a:spcPts val="40"/>
              </a:spcBef>
            </a:pPr>
            <a:r>
              <a:rPr dirty="0" sz="1550" b="1">
                <a:solidFill>
                  <a:srgbClr val="FFFFFF"/>
                </a:solidFill>
                <a:latin typeface="Calibri"/>
                <a:cs typeface="Calibri"/>
              </a:rPr>
              <a:t>Web</a:t>
            </a:r>
            <a:r>
              <a:rPr dirty="0" sz="1550" spc="6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 spc="-10" b="1">
                <a:solidFill>
                  <a:srgbClr val="FFFFFF"/>
                </a:solidFill>
                <a:latin typeface="Calibri"/>
                <a:cs typeface="Calibri"/>
              </a:rPr>
              <a:t>Services</a:t>
            </a:r>
            <a:r>
              <a:rPr dirty="0" sz="1550" spc="5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 b="1">
                <a:solidFill>
                  <a:srgbClr val="FFFFFF"/>
                </a:solidFill>
                <a:latin typeface="Calibri"/>
                <a:cs typeface="Calibri"/>
              </a:rPr>
              <a:t>DB</a:t>
            </a:r>
            <a:r>
              <a:rPr dirty="0" sz="1550" spc="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 spc="-10" b="1">
                <a:solidFill>
                  <a:srgbClr val="FFFFFF"/>
                </a:solidFill>
                <a:latin typeface="Calibri"/>
                <a:cs typeface="Calibri"/>
              </a:rPr>
              <a:t>Integrations </a:t>
            </a:r>
            <a:r>
              <a:rPr dirty="0" sz="1550" b="1">
                <a:solidFill>
                  <a:srgbClr val="FFFFFF"/>
                </a:solidFill>
                <a:latin typeface="Calibri"/>
                <a:cs typeface="Calibri"/>
              </a:rPr>
              <a:t>ERP</a:t>
            </a:r>
            <a:r>
              <a:rPr dirty="0" sz="1550" spc="9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 spc="-10" b="1">
                <a:solidFill>
                  <a:srgbClr val="FFFFFF"/>
                </a:solidFill>
                <a:latin typeface="Calibri"/>
                <a:cs typeface="Calibri"/>
              </a:rPr>
              <a:t>Integrations </a:t>
            </a:r>
            <a:r>
              <a:rPr dirty="0" sz="1550" b="1">
                <a:solidFill>
                  <a:srgbClr val="FFFFFF"/>
                </a:solidFill>
                <a:latin typeface="Calibri"/>
                <a:cs typeface="Calibri"/>
              </a:rPr>
              <a:t>Excel</a:t>
            </a:r>
            <a:r>
              <a:rPr dirty="0" sz="1550" spc="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 spc="-10" b="1">
                <a:solidFill>
                  <a:srgbClr val="FFFFFF"/>
                </a:solidFill>
                <a:latin typeface="Calibri"/>
                <a:cs typeface="Calibri"/>
              </a:rPr>
              <a:t>Import </a:t>
            </a:r>
            <a:r>
              <a:rPr dirty="0" sz="1550" b="1">
                <a:solidFill>
                  <a:srgbClr val="FFFFFF"/>
                </a:solidFill>
                <a:latin typeface="Calibri"/>
                <a:cs typeface="Calibri"/>
              </a:rPr>
              <a:t>Manual</a:t>
            </a:r>
            <a:r>
              <a:rPr dirty="0" sz="1550" spc="17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 spc="-10" b="1">
                <a:solidFill>
                  <a:srgbClr val="FFFFFF"/>
                </a:solidFill>
                <a:latin typeface="Calibri"/>
                <a:cs typeface="Calibri"/>
              </a:rPr>
              <a:t>Entry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264718" y="10604410"/>
            <a:ext cx="11169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Calibri"/>
                <a:cs typeface="Calibri"/>
              </a:rPr>
              <a:t>Data</a:t>
            </a:r>
            <a:r>
              <a:rPr dirty="0" sz="1800" spc="-70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inputs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27666" rIns="0" bIns="0" rtlCol="0" vert="horz">
            <a:spAutoFit/>
          </a:bodyPr>
          <a:lstStyle/>
          <a:p>
            <a:pPr marL="110489">
              <a:lnSpc>
                <a:spcPct val="100000"/>
              </a:lnSpc>
              <a:spcBef>
                <a:spcPts val="100"/>
              </a:spcBef>
            </a:pPr>
            <a:r>
              <a:rPr dirty="0" spc="-20"/>
              <a:t>Enterprise</a:t>
            </a:r>
            <a:r>
              <a:rPr dirty="0" spc="-114"/>
              <a:t> </a:t>
            </a:r>
            <a:r>
              <a:rPr dirty="0" spc="-20"/>
              <a:t>Decarbonization</a:t>
            </a:r>
            <a:r>
              <a:rPr dirty="0" spc="-140"/>
              <a:t> </a:t>
            </a:r>
            <a:r>
              <a:rPr dirty="0" spc="-25"/>
              <a:t>Management</a:t>
            </a:r>
            <a:r>
              <a:rPr dirty="0" spc="-114"/>
              <a:t> </a:t>
            </a:r>
            <a:r>
              <a:rPr dirty="0" spc="-10"/>
              <a:t>Platform</a:t>
            </a:r>
            <a:r>
              <a:rPr dirty="0" spc="-90"/>
              <a:t> </a:t>
            </a:r>
            <a:r>
              <a:rPr dirty="0" spc="-10"/>
              <a:t>Architecture</a:t>
            </a:r>
            <a:r>
              <a:rPr dirty="0" spc="-30"/>
              <a:t> </a:t>
            </a:r>
            <a:r>
              <a:rPr dirty="0"/>
              <a:t>–</a:t>
            </a:r>
            <a:r>
              <a:rPr dirty="0" spc="-130"/>
              <a:t> </a:t>
            </a:r>
            <a:r>
              <a:rPr dirty="0"/>
              <a:t>Data</a:t>
            </a:r>
            <a:r>
              <a:rPr dirty="0" spc="-145"/>
              <a:t> </a:t>
            </a:r>
            <a:r>
              <a:rPr dirty="0" spc="-10"/>
              <a:t>Acquisition</a:t>
            </a:r>
          </a:p>
        </p:txBody>
      </p:sp>
      <p:sp>
        <p:nvSpPr>
          <p:cNvPr id="6" name="object 6" descr=""/>
          <p:cNvSpPr txBox="1"/>
          <p:nvPr/>
        </p:nvSpPr>
        <p:spPr>
          <a:xfrm>
            <a:off x="4093577" y="10604410"/>
            <a:ext cx="3236595" cy="576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636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Calibri"/>
                <a:cs typeface="Calibri"/>
              </a:rPr>
              <a:t>Net</a:t>
            </a:r>
            <a:r>
              <a:rPr dirty="0" sz="1800" spc="-10" b="1">
                <a:latin typeface="Calibri"/>
                <a:cs typeface="Calibri"/>
              </a:rPr>
              <a:t> </a:t>
            </a:r>
            <a:r>
              <a:rPr dirty="0" sz="1800" spc="-20" b="1">
                <a:latin typeface="Calibri"/>
                <a:cs typeface="Calibri"/>
              </a:rPr>
              <a:t>Zero</a:t>
            </a:r>
            <a:r>
              <a:rPr dirty="0" sz="1800" spc="-50" b="1">
                <a:latin typeface="Calibri"/>
                <a:cs typeface="Calibri"/>
              </a:rPr>
              <a:t> </a:t>
            </a:r>
            <a:r>
              <a:rPr dirty="0" sz="1800" spc="-20" b="1">
                <a:latin typeface="Calibri"/>
                <a:cs typeface="Calibri"/>
              </a:rPr>
              <a:t>Cloud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z="1800" b="1">
                <a:latin typeface="Calibri"/>
                <a:cs typeface="Calibri"/>
              </a:rPr>
              <a:t>(Data </a:t>
            </a:r>
            <a:r>
              <a:rPr dirty="0" sz="1800" spc="-10" b="1">
                <a:latin typeface="Calibri"/>
                <a:cs typeface="Calibri"/>
              </a:rPr>
              <a:t>Integration</a:t>
            </a:r>
            <a:r>
              <a:rPr dirty="0" sz="1800" spc="-6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&amp;</a:t>
            </a:r>
            <a:r>
              <a:rPr dirty="0" sz="1800" spc="-70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Management)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272148" y="4497202"/>
            <a:ext cx="1638300" cy="5865495"/>
          </a:xfrm>
          <a:prstGeom prst="rect">
            <a:avLst/>
          </a:prstGeom>
          <a:solidFill>
            <a:srgbClr val="4029A9">
              <a:alpha val="48234"/>
            </a:srgbClr>
          </a:solidFill>
          <a:ln w="25398">
            <a:solidFill>
              <a:srgbClr val="1C334E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5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55"/>
              </a:spcBef>
            </a:pPr>
            <a:endParaRPr sz="1550">
              <a:latin typeface="Times New Roman"/>
              <a:cs typeface="Times New Roman"/>
            </a:endParaRPr>
          </a:p>
          <a:p>
            <a:pPr algn="ctr" marR="1905">
              <a:lnSpc>
                <a:spcPct val="100000"/>
              </a:lnSpc>
              <a:spcBef>
                <a:spcPts val="5"/>
              </a:spcBef>
            </a:pPr>
            <a:r>
              <a:rPr dirty="0" sz="1550" b="1">
                <a:solidFill>
                  <a:srgbClr val="FFFFFF"/>
                </a:solidFill>
                <a:latin typeface="Calibri"/>
                <a:cs typeface="Calibri"/>
              </a:rPr>
              <a:t>GHG</a:t>
            </a:r>
            <a:r>
              <a:rPr dirty="0" sz="1550" spc="1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 spc="-20" b="1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550">
              <a:latin typeface="Calibri"/>
              <a:cs typeface="Calibri"/>
            </a:endParaRPr>
          </a:p>
          <a:p>
            <a:pPr algn="ctr" marR="9525">
              <a:lnSpc>
                <a:spcPct val="100000"/>
              </a:lnSpc>
              <a:spcBef>
                <a:spcPts val="90"/>
              </a:spcBef>
            </a:pPr>
            <a:r>
              <a:rPr dirty="0" sz="1550" b="1">
                <a:solidFill>
                  <a:srgbClr val="FFFFFF"/>
                </a:solidFill>
                <a:latin typeface="Calibri"/>
                <a:cs typeface="Calibri"/>
              </a:rPr>
              <a:t>Quality</a:t>
            </a:r>
            <a:r>
              <a:rPr dirty="0" sz="1550" spc="1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 spc="-10" b="1">
                <a:solidFill>
                  <a:srgbClr val="FFFFFF"/>
                </a:solidFill>
                <a:latin typeface="Calibri"/>
                <a:cs typeface="Calibri"/>
              </a:rPr>
              <a:t>Control</a:t>
            </a:r>
            <a:endParaRPr sz="15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550">
              <a:latin typeface="Calibri"/>
              <a:cs typeface="Calibri"/>
            </a:endParaRPr>
          </a:p>
          <a:p>
            <a:pPr algn="ctr" marL="31115">
              <a:lnSpc>
                <a:spcPct val="100000"/>
              </a:lnSpc>
            </a:pPr>
            <a:r>
              <a:rPr dirty="0" sz="1550" spc="-50" b="1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endParaRPr sz="15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1550">
              <a:latin typeface="Calibri"/>
              <a:cs typeface="Calibri"/>
            </a:endParaRPr>
          </a:p>
          <a:p>
            <a:pPr algn="ctr" marR="5080">
              <a:lnSpc>
                <a:spcPct val="100000"/>
              </a:lnSpc>
            </a:pPr>
            <a:r>
              <a:rPr dirty="0" sz="1550" b="1">
                <a:solidFill>
                  <a:srgbClr val="FFFFFF"/>
                </a:solidFill>
                <a:latin typeface="Calibri"/>
                <a:cs typeface="Calibri"/>
              </a:rPr>
              <a:t>Audit</a:t>
            </a:r>
            <a:r>
              <a:rPr dirty="0" sz="1550" spc="9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 spc="-10" b="1">
                <a:solidFill>
                  <a:srgbClr val="FFFFFF"/>
                </a:solidFill>
                <a:latin typeface="Calibri"/>
                <a:cs typeface="Calibri"/>
              </a:rPr>
              <a:t>Tools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590550" y="4368576"/>
            <a:ext cx="2790825" cy="6132195"/>
          </a:xfrm>
          <a:custGeom>
            <a:avLst/>
            <a:gdLst/>
            <a:ahLst/>
            <a:cxnLst/>
            <a:rect l="l" t="t" r="r" b="b"/>
            <a:pathLst>
              <a:path w="2790825" h="6132195">
                <a:moveTo>
                  <a:pt x="-93" y="6132067"/>
                </a:moveTo>
                <a:lnTo>
                  <a:pt x="2790291" y="6132067"/>
                </a:lnTo>
                <a:lnTo>
                  <a:pt x="2790291" y="1095"/>
                </a:lnTo>
                <a:lnTo>
                  <a:pt x="-93" y="1095"/>
                </a:lnTo>
                <a:lnTo>
                  <a:pt x="-93" y="6132067"/>
                </a:lnTo>
                <a:close/>
              </a:path>
            </a:pathLst>
          </a:custGeom>
          <a:ln w="92068">
            <a:solidFill>
              <a:srgbClr val="1C334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3619500" y="4830437"/>
            <a:ext cx="612140" cy="123825"/>
          </a:xfrm>
          <a:custGeom>
            <a:avLst/>
            <a:gdLst/>
            <a:ahLst/>
            <a:cxnLst/>
            <a:rect l="l" t="t" r="r" b="b"/>
            <a:pathLst>
              <a:path w="612139" h="123825">
                <a:moveTo>
                  <a:pt x="487539" y="1022"/>
                </a:moveTo>
                <a:lnTo>
                  <a:pt x="487539" y="124700"/>
                </a:lnTo>
                <a:lnTo>
                  <a:pt x="569906" y="83559"/>
                </a:lnTo>
                <a:lnTo>
                  <a:pt x="508237" y="83559"/>
                </a:lnTo>
                <a:lnTo>
                  <a:pt x="508237" y="42290"/>
                </a:lnTo>
                <a:lnTo>
                  <a:pt x="570161" y="42290"/>
                </a:lnTo>
                <a:lnTo>
                  <a:pt x="487539" y="1022"/>
                </a:lnTo>
                <a:close/>
              </a:path>
              <a:path w="612139" h="123825">
                <a:moveTo>
                  <a:pt x="487539" y="42290"/>
                </a:moveTo>
                <a:lnTo>
                  <a:pt x="-571" y="42290"/>
                </a:lnTo>
                <a:lnTo>
                  <a:pt x="-571" y="83559"/>
                </a:lnTo>
                <a:lnTo>
                  <a:pt x="487539" y="83559"/>
                </a:lnTo>
                <a:lnTo>
                  <a:pt x="487539" y="42290"/>
                </a:lnTo>
                <a:close/>
              </a:path>
              <a:path w="612139" h="123825">
                <a:moveTo>
                  <a:pt x="570161" y="42290"/>
                </a:moveTo>
                <a:lnTo>
                  <a:pt x="508237" y="42290"/>
                </a:lnTo>
                <a:lnTo>
                  <a:pt x="508237" y="83559"/>
                </a:lnTo>
                <a:lnTo>
                  <a:pt x="569906" y="83559"/>
                </a:lnTo>
                <a:lnTo>
                  <a:pt x="611344" y="62861"/>
                </a:lnTo>
                <a:lnTo>
                  <a:pt x="570161" y="422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3619500" y="5515983"/>
            <a:ext cx="612140" cy="123825"/>
          </a:xfrm>
          <a:custGeom>
            <a:avLst/>
            <a:gdLst/>
            <a:ahLst/>
            <a:cxnLst/>
            <a:rect l="l" t="t" r="r" b="b"/>
            <a:pathLst>
              <a:path w="612139" h="123825">
                <a:moveTo>
                  <a:pt x="487539" y="913"/>
                </a:moveTo>
                <a:lnTo>
                  <a:pt x="487539" y="124719"/>
                </a:lnTo>
                <a:lnTo>
                  <a:pt x="569991" y="83450"/>
                </a:lnTo>
                <a:lnTo>
                  <a:pt x="508237" y="83450"/>
                </a:lnTo>
                <a:lnTo>
                  <a:pt x="508237" y="42182"/>
                </a:lnTo>
                <a:lnTo>
                  <a:pt x="570161" y="42182"/>
                </a:lnTo>
                <a:lnTo>
                  <a:pt x="487539" y="913"/>
                </a:lnTo>
                <a:close/>
              </a:path>
              <a:path w="612139" h="123825">
                <a:moveTo>
                  <a:pt x="487539" y="42182"/>
                </a:moveTo>
                <a:lnTo>
                  <a:pt x="-571" y="42182"/>
                </a:lnTo>
                <a:lnTo>
                  <a:pt x="-571" y="83450"/>
                </a:lnTo>
                <a:lnTo>
                  <a:pt x="487539" y="83450"/>
                </a:lnTo>
                <a:lnTo>
                  <a:pt x="487539" y="42182"/>
                </a:lnTo>
                <a:close/>
              </a:path>
              <a:path w="612139" h="123825">
                <a:moveTo>
                  <a:pt x="570161" y="42182"/>
                </a:moveTo>
                <a:lnTo>
                  <a:pt x="508237" y="42182"/>
                </a:lnTo>
                <a:lnTo>
                  <a:pt x="508237" y="83450"/>
                </a:lnTo>
                <a:lnTo>
                  <a:pt x="569991" y="83450"/>
                </a:lnTo>
                <a:lnTo>
                  <a:pt x="611344" y="62753"/>
                </a:lnTo>
                <a:lnTo>
                  <a:pt x="570161" y="4218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3619500" y="6106279"/>
            <a:ext cx="612140" cy="123825"/>
          </a:xfrm>
          <a:custGeom>
            <a:avLst/>
            <a:gdLst/>
            <a:ahLst/>
            <a:cxnLst/>
            <a:rect l="l" t="t" r="r" b="b"/>
            <a:pathLst>
              <a:path w="612139" h="123825">
                <a:moveTo>
                  <a:pt x="487539" y="820"/>
                </a:moveTo>
                <a:lnTo>
                  <a:pt x="487539" y="124626"/>
                </a:lnTo>
                <a:lnTo>
                  <a:pt x="570161" y="83357"/>
                </a:lnTo>
                <a:lnTo>
                  <a:pt x="508237" y="83357"/>
                </a:lnTo>
                <a:lnTo>
                  <a:pt x="508237" y="42089"/>
                </a:lnTo>
                <a:lnTo>
                  <a:pt x="569991" y="42089"/>
                </a:lnTo>
                <a:lnTo>
                  <a:pt x="487539" y="820"/>
                </a:lnTo>
                <a:close/>
              </a:path>
              <a:path w="612139" h="123825">
                <a:moveTo>
                  <a:pt x="487539" y="42089"/>
                </a:moveTo>
                <a:lnTo>
                  <a:pt x="-571" y="42089"/>
                </a:lnTo>
                <a:lnTo>
                  <a:pt x="-571" y="83357"/>
                </a:lnTo>
                <a:lnTo>
                  <a:pt x="487539" y="83357"/>
                </a:lnTo>
                <a:lnTo>
                  <a:pt x="487539" y="42089"/>
                </a:lnTo>
                <a:close/>
              </a:path>
              <a:path w="612139" h="123825">
                <a:moveTo>
                  <a:pt x="569991" y="42089"/>
                </a:moveTo>
                <a:lnTo>
                  <a:pt x="508237" y="42089"/>
                </a:lnTo>
                <a:lnTo>
                  <a:pt x="508237" y="83357"/>
                </a:lnTo>
                <a:lnTo>
                  <a:pt x="570161" y="83357"/>
                </a:lnTo>
                <a:lnTo>
                  <a:pt x="611344" y="62786"/>
                </a:lnTo>
                <a:lnTo>
                  <a:pt x="569991" y="420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3619500" y="6763250"/>
            <a:ext cx="612140" cy="123825"/>
          </a:xfrm>
          <a:custGeom>
            <a:avLst/>
            <a:gdLst/>
            <a:ahLst/>
            <a:cxnLst/>
            <a:rect l="l" t="t" r="r" b="b"/>
            <a:pathLst>
              <a:path w="612139" h="123825">
                <a:moveTo>
                  <a:pt x="487539" y="717"/>
                </a:moveTo>
                <a:lnTo>
                  <a:pt x="487539" y="124522"/>
                </a:lnTo>
                <a:lnTo>
                  <a:pt x="570161" y="83253"/>
                </a:lnTo>
                <a:lnTo>
                  <a:pt x="508237" y="83253"/>
                </a:lnTo>
                <a:lnTo>
                  <a:pt x="508237" y="41985"/>
                </a:lnTo>
                <a:lnTo>
                  <a:pt x="569991" y="41985"/>
                </a:lnTo>
                <a:lnTo>
                  <a:pt x="487539" y="717"/>
                </a:lnTo>
                <a:close/>
              </a:path>
              <a:path w="612139" h="123825">
                <a:moveTo>
                  <a:pt x="487539" y="41985"/>
                </a:moveTo>
                <a:lnTo>
                  <a:pt x="-571" y="41985"/>
                </a:lnTo>
                <a:lnTo>
                  <a:pt x="-571" y="83253"/>
                </a:lnTo>
                <a:lnTo>
                  <a:pt x="487539" y="83253"/>
                </a:lnTo>
                <a:lnTo>
                  <a:pt x="487539" y="41985"/>
                </a:lnTo>
                <a:close/>
              </a:path>
              <a:path w="612139" h="123825">
                <a:moveTo>
                  <a:pt x="569991" y="41985"/>
                </a:moveTo>
                <a:lnTo>
                  <a:pt x="508237" y="41985"/>
                </a:lnTo>
                <a:lnTo>
                  <a:pt x="508237" y="83253"/>
                </a:lnTo>
                <a:lnTo>
                  <a:pt x="570161" y="83253"/>
                </a:lnTo>
                <a:lnTo>
                  <a:pt x="611344" y="62683"/>
                </a:lnTo>
                <a:lnTo>
                  <a:pt x="569991" y="4198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3619500" y="7391773"/>
            <a:ext cx="612140" cy="123825"/>
          </a:xfrm>
          <a:custGeom>
            <a:avLst/>
            <a:gdLst/>
            <a:ahLst/>
            <a:cxnLst/>
            <a:rect l="l" t="t" r="r" b="b"/>
            <a:pathLst>
              <a:path w="612139" h="123825">
                <a:moveTo>
                  <a:pt x="487539" y="617"/>
                </a:moveTo>
                <a:lnTo>
                  <a:pt x="487539" y="124296"/>
                </a:lnTo>
                <a:lnTo>
                  <a:pt x="570161" y="83027"/>
                </a:lnTo>
                <a:lnTo>
                  <a:pt x="508237" y="83027"/>
                </a:lnTo>
                <a:lnTo>
                  <a:pt x="508237" y="41759"/>
                </a:lnTo>
                <a:lnTo>
                  <a:pt x="569906" y="41759"/>
                </a:lnTo>
                <a:lnTo>
                  <a:pt x="487539" y="617"/>
                </a:lnTo>
                <a:close/>
              </a:path>
              <a:path w="612139" h="123825">
                <a:moveTo>
                  <a:pt x="487539" y="41759"/>
                </a:moveTo>
                <a:lnTo>
                  <a:pt x="-571" y="41759"/>
                </a:lnTo>
                <a:lnTo>
                  <a:pt x="-571" y="83027"/>
                </a:lnTo>
                <a:lnTo>
                  <a:pt x="487539" y="83027"/>
                </a:lnTo>
                <a:lnTo>
                  <a:pt x="487539" y="41759"/>
                </a:lnTo>
                <a:close/>
              </a:path>
              <a:path w="612139" h="123825">
                <a:moveTo>
                  <a:pt x="569906" y="41759"/>
                </a:moveTo>
                <a:lnTo>
                  <a:pt x="508237" y="41759"/>
                </a:lnTo>
                <a:lnTo>
                  <a:pt x="508237" y="83027"/>
                </a:lnTo>
                <a:lnTo>
                  <a:pt x="570161" y="83027"/>
                </a:lnTo>
                <a:lnTo>
                  <a:pt x="611344" y="62457"/>
                </a:lnTo>
                <a:lnTo>
                  <a:pt x="569906" y="417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/>
          <p:nvPr/>
        </p:nvSpPr>
        <p:spPr>
          <a:xfrm>
            <a:off x="3619500" y="8058269"/>
            <a:ext cx="612140" cy="123825"/>
          </a:xfrm>
          <a:custGeom>
            <a:avLst/>
            <a:gdLst/>
            <a:ahLst/>
            <a:cxnLst/>
            <a:rect l="l" t="t" r="r" b="b"/>
            <a:pathLst>
              <a:path w="612139" h="123825">
                <a:moveTo>
                  <a:pt x="487539" y="512"/>
                </a:moveTo>
                <a:lnTo>
                  <a:pt x="487539" y="124191"/>
                </a:lnTo>
                <a:lnTo>
                  <a:pt x="570161" y="82922"/>
                </a:lnTo>
                <a:lnTo>
                  <a:pt x="508237" y="82922"/>
                </a:lnTo>
                <a:lnTo>
                  <a:pt x="508237" y="41781"/>
                </a:lnTo>
                <a:lnTo>
                  <a:pt x="570161" y="41781"/>
                </a:lnTo>
                <a:lnTo>
                  <a:pt x="487539" y="512"/>
                </a:lnTo>
                <a:close/>
              </a:path>
              <a:path w="612139" h="123825">
                <a:moveTo>
                  <a:pt x="487539" y="41781"/>
                </a:moveTo>
                <a:lnTo>
                  <a:pt x="-571" y="41781"/>
                </a:lnTo>
                <a:lnTo>
                  <a:pt x="-571" y="82922"/>
                </a:lnTo>
                <a:lnTo>
                  <a:pt x="487539" y="82922"/>
                </a:lnTo>
                <a:lnTo>
                  <a:pt x="487539" y="41781"/>
                </a:lnTo>
                <a:close/>
              </a:path>
              <a:path w="612139" h="123825">
                <a:moveTo>
                  <a:pt x="570161" y="41781"/>
                </a:moveTo>
                <a:lnTo>
                  <a:pt x="508237" y="41781"/>
                </a:lnTo>
                <a:lnTo>
                  <a:pt x="508237" y="82922"/>
                </a:lnTo>
                <a:lnTo>
                  <a:pt x="570161" y="82922"/>
                </a:lnTo>
                <a:lnTo>
                  <a:pt x="611344" y="62351"/>
                </a:lnTo>
                <a:lnTo>
                  <a:pt x="570161" y="41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3619500" y="8686665"/>
            <a:ext cx="612140" cy="123825"/>
          </a:xfrm>
          <a:custGeom>
            <a:avLst/>
            <a:gdLst/>
            <a:ahLst/>
            <a:cxnLst/>
            <a:rect l="l" t="t" r="r" b="b"/>
            <a:pathLst>
              <a:path w="612139" h="123825">
                <a:moveTo>
                  <a:pt x="487539" y="413"/>
                </a:moveTo>
                <a:lnTo>
                  <a:pt x="487539" y="124218"/>
                </a:lnTo>
                <a:lnTo>
                  <a:pt x="569991" y="82950"/>
                </a:lnTo>
                <a:lnTo>
                  <a:pt x="508237" y="82950"/>
                </a:lnTo>
                <a:lnTo>
                  <a:pt x="508237" y="41681"/>
                </a:lnTo>
                <a:lnTo>
                  <a:pt x="570161" y="41681"/>
                </a:lnTo>
                <a:lnTo>
                  <a:pt x="487539" y="413"/>
                </a:lnTo>
                <a:close/>
              </a:path>
              <a:path w="612139" h="123825">
                <a:moveTo>
                  <a:pt x="487539" y="41681"/>
                </a:moveTo>
                <a:lnTo>
                  <a:pt x="-571" y="41681"/>
                </a:lnTo>
                <a:lnTo>
                  <a:pt x="-571" y="82950"/>
                </a:lnTo>
                <a:lnTo>
                  <a:pt x="487539" y="82950"/>
                </a:lnTo>
                <a:lnTo>
                  <a:pt x="487539" y="41681"/>
                </a:lnTo>
                <a:close/>
              </a:path>
              <a:path w="612139" h="123825">
                <a:moveTo>
                  <a:pt x="570161" y="41681"/>
                </a:moveTo>
                <a:lnTo>
                  <a:pt x="508237" y="41681"/>
                </a:lnTo>
                <a:lnTo>
                  <a:pt x="508237" y="82950"/>
                </a:lnTo>
                <a:lnTo>
                  <a:pt x="569991" y="82950"/>
                </a:lnTo>
                <a:lnTo>
                  <a:pt x="611344" y="62252"/>
                </a:lnTo>
                <a:lnTo>
                  <a:pt x="570161" y="416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/>
          <p:nvPr/>
        </p:nvSpPr>
        <p:spPr>
          <a:xfrm>
            <a:off x="3619500" y="9343636"/>
            <a:ext cx="612140" cy="123825"/>
          </a:xfrm>
          <a:custGeom>
            <a:avLst/>
            <a:gdLst/>
            <a:ahLst/>
            <a:cxnLst/>
            <a:rect l="l" t="t" r="r" b="b"/>
            <a:pathLst>
              <a:path w="612139" h="123825">
                <a:moveTo>
                  <a:pt x="487539" y="309"/>
                </a:moveTo>
                <a:lnTo>
                  <a:pt x="487539" y="124115"/>
                </a:lnTo>
                <a:lnTo>
                  <a:pt x="569991" y="82846"/>
                </a:lnTo>
                <a:lnTo>
                  <a:pt x="508237" y="82846"/>
                </a:lnTo>
                <a:lnTo>
                  <a:pt x="508237" y="41578"/>
                </a:lnTo>
                <a:lnTo>
                  <a:pt x="570161" y="41578"/>
                </a:lnTo>
                <a:lnTo>
                  <a:pt x="487539" y="309"/>
                </a:lnTo>
                <a:close/>
              </a:path>
              <a:path w="612139" h="123825">
                <a:moveTo>
                  <a:pt x="487539" y="41578"/>
                </a:moveTo>
                <a:lnTo>
                  <a:pt x="-571" y="41578"/>
                </a:lnTo>
                <a:lnTo>
                  <a:pt x="-571" y="82846"/>
                </a:lnTo>
                <a:lnTo>
                  <a:pt x="487539" y="82846"/>
                </a:lnTo>
                <a:lnTo>
                  <a:pt x="487539" y="41578"/>
                </a:lnTo>
                <a:close/>
              </a:path>
              <a:path w="612139" h="123825">
                <a:moveTo>
                  <a:pt x="570161" y="41578"/>
                </a:moveTo>
                <a:lnTo>
                  <a:pt x="508237" y="41578"/>
                </a:lnTo>
                <a:lnTo>
                  <a:pt x="508237" y="82846"/>
                </a:lnTo>
                <a:lnTo>
                  <a:pt x="569991" y="82846"/>
                </a:lnTo>
                <a:lnTo>
                  <a:pt x="611344" y="62148"/>
                </a:lnTo>
                <a:lnTo>
                  <a:pt x="570161" y="415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3619500" y="9933932"/>
            <a:ext cx="612140" cy="123825"/>
          </a:xfrm>
          <a:custGeom>
            <a:avLst/>
            <a:gdLst/>
            <a:ahLst/>
            <a:cxnLst/>
            <a:rect l="l" t="t" r="r" b="b"/>
            <a:pathLst>
              <a:path w="612139" h="123825">
                <a:moveTo>
                  <a:pt x="487539" y="216"/>
                </a:moveTo>
                <a:lnTo>
                  <a:pt x="487539" y="124021"/>
                </a:lnTo>
                <a:lnTo>
                  <a:pt x="570161" y="82753"/>
                </a:lnTo>
                <a:lnTo>
                  <a:pt x="508237" y="82753"/>
                </a:lnTo>
                <a:lnTo>
                  <a:pt x="508237" y="41484"/>
                </a:lnTo>
                <a:lnTo>
                  <a:pt x="569991" y="41484"/>
                </a:lnTo>
                <a:lnTo>
                  <a:pt x="487539" y="216"/>
                </a:lnTo>
                <a:close/>
              </a:path>
              <a:path w="612139" h="123825">
                <a:moveTo>
                  <a:pt x="487539" y="41484"/>
                </a:moveTo>
                <a:lnTo>
                  <a:pt x="-571" y="41484"/>
                </a:lnTo>
                <a:lnTo>
                  <a:pt x="-571" y="82753"/>
                </a:lnTo>
                <a:lnTo>
                  <a:pt x="487539" y="82753"/>
                </a:lnTo>
                <a:lnTo>
                  <a:pt x="487539" y="41484"/>
                </a:lnTo>
                <a:close/>
              </a:path>
              <a:path w="612139" h="123825">
                <a:moveTo>
                  <a:pt x="569991" y="41484"/>
                </a:moveTo>
                <a:lnTo>
                  <a:pt x="508237" y="41484"/>
                </a:lnTo>
                <a:lnTo>
                  <a:pt x="508237" y="82753"/>
                </a:lnTo>
                <a:lnTo>
                  <a:pt x="570161" y="82753"/>
                </a:lnTo>
                <a:lnTo>
                  <a:pt x="611344" y="62182"/>
                </a:lnTo>
                <a:lnTo>
                  <a:pt x="569991" y="414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 txBox="1"/>
          <p:nvPr/>
        </p:nvSpPr>
        <p:spPr>
          <a:xfrm>
            <a:off x="728662" y="4554314"/>
            <a:ext cx="2514600" cy="619125"/>
          </a:xfrm>
          <a:prstGeom prst="rect">
            <a:avLst/>
          </a:prstGeom>
          <a:solidFill>
            <a:srgbClr val="4029A9">
              <a:alpha val="48234"/>
            </a:srgbClr>
          </a:solidFill>
          <a:ln w="25398">
            <a:solidFill>
              <a:srgbClr val="1C334E"/>
            </a:solidFill>
          </a:ln>
        </p:spPr>
        <p:txBody>
          <a:bodyPr wrap="square" lIns="0" tIns="113030" rIns="0" bIns="0" rtlCol="0" vert="horz">
            <a:spAutoFit/>
          </a:bodyPr>
          <a:lstStyle/>
          <a:p>
            <a:pPr algn="ctr" marR="1270">
              <a:lnSpc>
                <a:spcPts val="1430"/>
              </a:lnSpc>
              <a:spcBef>
                <a:spcPts val="890"/>
              </a:spcBef>
            </a:pP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Building</a:t>
            </a:r>
            <a:r>
              <a:rPr dirty="0" sz="1200" spc="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dirty="0" sz="1200" spc="-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FFFFFF"/>
                </a:solidFill>
                <a:latin typeface="Calibri"/>
                <a:cs typeface="Calibri"/>
              </a:rPr>
              <a:t>Facilities Management</a:t>
            </a:r>
            <a:endParaRPr sz="1200">
              <a:latin typeface="Calibri"/>
              <a:cs typeface="Calibri"/>
            </a:endParaRPr>
          </a:p>
          <a:p>
            <a:pPr algn="ctr" marR="1905">
              <a:lnSpc>
                <a:spcPts val="1430"/>
              </a:lnSpc>
            </a:pPr>
            <a:r>
              <a:rPr dirty="0" sz="1200" spc="-10" b="1">
                <a:solidFill>
                  <a:srgbClr val="FFFFFF"/>
                </a:solidFill>
                <a:latin typeface="Calibri"/>
                <a:cs typeface="Calibri"/>
              </a:rPr>
              <a:t>SCADA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738187" y="5296997"/>
            <a:ext cx="2514600" cy="609600"/>
          </a:xfrm>
          <a:prstGeom prst="rect">
            <a:avLst/>
          </a:prstGeom>
          <a:solidFill>
            <a:srgbClr val="4029A9">
              <a:alpha val="48234"/>
            </a:srgbClr>
          </a:solidFill>
          <a:ln w="25398">
            <a:solidFill>
              <a:srgbClr val="1C334E"/>
            </a:solidFill>
          </a:ln>
        </p:spPr>
        <p:txBody>
          <a:bodyPr wrap="square" lIns="0" tIns="2603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04"/>
              </a:spcBef>
            </a:pPr>
            <a:endParaRPr sz="1200">
              <a:latin typeface="Times New Roman"/>
              <a:cs typeface="Times New Roman"/>
            </a:endParaRPr>
          </a:p>
          <a:p>
            <a:pPr marL="654685">
              <a:lnSpc>
                <a:spcPct val="100000"/>
              </a:lnSpc>
            </a:pP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Fleet</a:t>
            </a:r>
            <a:r>
              <a:rPr dirty="0" sz="12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FFFFFF"/>
                </a:solidFill>
                <a:latin typeface="Calibri"/>
                <a:cs typeface="Calibri"/>
              </a:rPr>
              <a:t>Management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738187" y="6020656"/>
            <a:ext cx="2514600" cy="619125"/>
          </a:xfrm>
          <a:prstGeom prst="rect">
            <a:avLst/>
          </a:prstGeom>
          <a:solidFill>
            <a:srgbClr val="4029A9">
              <a:alpha val="48234"/>
            </a:srgbClr>
          </a:solidFill>
          <a:ln w="25398">
            <a:solidFill>
              <a:srgbClr val="1C334E"/>
            </a:solidFill>
          </a:ln>
        </p:spPr>
        <p:txBody>
          <a:bodyPr wrap="square" lIns="0" tIns="116205" rIns="0" bIns="0" rtlCol="0" vert="horz">
            <a:spAutoFit/>
          </a:bodyPr>
          <a:lstStyle/>
          <a:p>
            <a:pPr algn="ctr" marR="3175">
              <a:lnSpc>
                <a:spcPts val="1430"/>
              </a:lnSpc>
              <a:spcBef>
                <a:spcPts val="915"/>
              </a:spcBef>
            </a:pP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Enterprise</a:t>
            </a:r>
            <a:r>
              <a:rPr dirty="0" sz="12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FFFFFF"/>
                </a:solidFill>
                <a:latin typeface="Calibri"/>
                <a:cs typeface="Calibri"/>
              </a:rPr>
              <a:t>Resource</a:t>
            </a:r>
            <a:r>
              <a:rPr dirty="0" sz="12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Planning</a:t>
            </a:r>
            <a:r>
              <a:rPr dirty="0" sz="1200" spc="-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20" b="1">
                <a:solidFill>
                  <a:srgbClr val="FFFFFF"/>
                </a:solidFill>
                <a:latin typeface="Calibri"/>
                <a:cs typeface="Calibri"/>
              </a:rPr>
              <a:t>(ERP)</a:t>
            </a:r>
            <a:endParaRPr sz="1200">
              <a:latin typeface="Calibri"/>
              <a:cs typeface="Calibri"/>
            </a:endParaRPr>
          </a:p>
          <a:p>
            <a:pPr algn="ctr" marR="2540">
              <a:lnSpc>
                <a:spcPts val="1430"/>
              </a:lnSpc>
            </a:pP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Accounting</a:t>
            </a:r>
            <a:r>
              <a:rPr dirty="0" sz="12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FFFFFF"/>
                </a:solidFill>
                <a:latin typeface="Calibri"/>
                <a:cs typeface="Calibri"/>
              </a:rPr>
              <a:t>System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747712" y="6763339"/>
            <a:ext cx="2505075" cy="609600"/>
          </a:xfrm>
          <a:prstGeom prst="rect">
            <a:avLst/>
          </a:prstGeom>
          <a:solidFill>
            <a:srgbClr val="4029A9">
              <a:alpha val="48234"/>
            </a:srgbClr>
          </a:solidFill>
          <a:ln w="25398">
            <a:solidFill>
              <a:srgbClr val="1C334E"/>
            </a:solidFill>
          </a:ln>
        </p:spPr>
        <p:txBody>
          <a:bodyPr wrap="square" lIns="0" tIns="120650" rIns="0" bIns="0" rtlCol="0" vert="horz">
            <a:spAutoFit/>
          </a:bodyPr>
          <a:lstStyle/>
          <a:p>
            <a:pPr marL="313055" marR="207645" indent="-99060">
              <a:lnSpc>
                <a:spcPts val="1420"/>
              </a:lnSpc>
              <a:spcBef>
                <a:spcPts val="950"/>
              </a:spcBef>
            </a:pPr>
            <a:r>
              <a:rPr dirty="0" sz="1200" spc="-10" b="1">
                <a:solidFill>
                  <a:srgbClr val="FFFFFF"/>
                </a:solidFill>
                <a:latin typeface="Calibri"/>
                <a:cs typeface="Calibri"/>
              </a:rPr>
              <a:t>Warehouse</a:t>
            </a:r>
            <a:r>
              <a:rPr dirty="0" sz="1200" spc="-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Energy</a:t>
            </a:r>
            <a:r>
              <a:rPr dirty="0" sz="120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FFFFFF"/>
                </a:solidFill>
                <a:latin typeface="Calibri"/>
                <a:cs typeface="Calibri"/>
              </a:rPr>
              <a:t>Consumption Transportation,</a:t>
            </a:r>
            <a:r>
              <a:rPr dirty="0" sz="1200" spc="-5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Logistics</a:t>
            </a:r>
            <a:r>
              <a:rPr dirty="0" sz="1200" spc="-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20" b="1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719137" y="7496523"/>
            <a:ext cx="2505075" cy="619125"/>
          </a:xfrm>
          <a:prstGeom prst="rect">
            <a:avLst/>
          </a:prstGeom>
          <a:solidFill>
            <a:srgbClr val="4029A9">
              <a:alpha val="48234"/>
            </a:srgbClr>
          </a:solidFill>
          <a:ln w="25398">
            <a:solidFill>
              <a:srgbClr val="1C334E"/>
            </a:solidFill>
          </a:ln>
        </p:spPr>
        <p:txBody>
          <a:bodyPr wrap="square" lIns="0" tIns="304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40"/>
              </a:spcBef>
            </a:pPr>
            <a:endParaRPr sz="1200">
              <a:latin typeface="Times New Roman"/>
              <a:cs typeface="Times New Roman"/>
            </a:endParaRPr>
          </a:p>
          <a:p>
            <a:pPr marL="226695">
              <a:lnSpc>
                <a:spcPct val="100000"/>
              </a:lnSpc>
            </a:pPr>
            <a:r>
              <a:rPr dirty="0" sz="1200" spc="-10" b="1">
                <a:solidFill>
                  <a:srgbClr val="FFFFFF"/>
                </a:solidFill>
                <a:latin typeface="Calibri"/>
                <a:cs typeface="Calibri"/>
              </a:rPr>
              <a:t>Datacenter</a:t>
            </a:r>
            <a:r>
              <a:rPr dirty="0" sz="120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Energy</a:t>
            </a:r>
            <a:r>
              <a:rPr dirty="0" sz="12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FFFFFF"/>
                </a:solidFill>
                <a:latin typeface="Calibri"/>
                <a:cs typeface="Calibri"/>
              </a:rPr>
              <a:t>Consumption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728662" y="8239079"/>
            <a:ext cx="2505075" cy="609600"/>
          </a:xfrm>
          <a:prstGeom prst="rect">
            <a:avLst/>
          </a:prstGeom>
          <a:solidFill>
            <a:srgbClr val="4029A9">
              <a:alpha val="48234"/>
            </a:srgbClr>
          </a:solidFill>
          <a:ln w="25398">
            <a:solidFill>
              <a:srgbClr val="1C334E"/>
            </a:solidFill>
          </a:ln>
        </p:spPr>
        <p:txBody>
          <a:bodyPr wrap="square" lIns="0" tIns="2730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15"/>
              </a:spcBef>
            </a:pPr>
            <a:endParaRPr sz="1200">
              <a:latin typeface="Times New Roman"/>
              <a:cs typeface="Times New Roman"/>
            </a:endParaRPr>
          </a:p>
          <a:p>
            <a:pPr marL="440055">
              <a:lnSpc>
                <a:spcPct val="100000"/>
              </a:lnSpc>
            </a:pP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Employee</a:t>
            </a:r>
            <a:r>
              <a:rPr dirty="0" sz="12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Business</a:t>
            </a:r>
            <a:r>
              <a:rPr dirty="0" sz="1200" spc="-6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FFFFFF"/>
                </a:solidFill>
                <a:latin typeface="Calibri"/>
                <a:cs typeface="Calibri"/>
              </a:rPr>
              <a:t>Travel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728662" y="8962725"/>
            <a:ext cx="2505075" cy="619125"/>
          </a:xfrm>
          <a:prstGeom prst="rect">
            <a:avLst/>
          </a:prstGeom>
          <a:solidFill>
            <a:srgbClr val="4029A9">
              <a:alpha val="48234"/>
            </a:srgbClr>
          </a:solidFill>
          <a:ln w="25398">
            <a:solidFill>
              <a:srgbClr val="1C334E"/>
            </a:solidFill>
          </a:ln>
        </p:spPr>
        <p:txBody>
          <a:bodyPr wrap="square" lIns="0" tIns="3365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65"/>
              </a:spcBef>
            </a:pPr>
            <a:endParaRPr sz="1200">
              <a:latin typeface="Times New Roman"/>
              <a:cs typeface="Times New Roman"/>
            </a:endParaRPr>
          </a:p>
          <a:p>
            <a:pPr marL="405765">
              <a:lnSpc>
                <a:spcPct val="100000"/>
              </a:lnSpc>
            </a:pP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Supplier</a:t>
            </a:r>
            <a:r>
              <a:rPr dirty="0" sz="12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Product</a:t>
            </a:r>
            <a:r>
              <a:rPr dirty="0" sz="12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FFFFFF"/>
                </a:solidFill>
                <a:latin typeface="Calibri"/>
                <a:cs typeface="Calibri"/>
              </a:rPr>
              <a:t>Footprint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738187" y="9705459"/>
            <a:ext cx="2505075" cy="609600"/>
          </a:xfrm>
          <a:prstGeom prst="rect">
            <a:avLst/>
          </a:prstGeom>
          <a:solidFill>
            <a:srgbClr val="4029A9">
              <a:alpha val="48234"/>
            </a:srgbClr>
          </a:solidFill>
          <a:ln w="25398">
            <a:solidFill>
              <a:srgbClr val="1C334E"/>
            </a:solidFill>
          </a:ln>
        </p:spPr>
        <p:txBody>
          <a:bodyPr wrap="square" lIns="0" tIns="49530" rIns="0" bIns="0" rtlCol="0" vert="horz">
            <a:spAutoFit/>
          </a:bodyPr>
          <a:lstStyle/>
          <a:p>
            <a:pPr algn="ctr" marL="135255" marR="140335">
              <a:lnSpc>
                <a:spcPct val="99400"/>
              </a:lnSpc>
              <a:spcBef>
                <a:spcPts val="390"/>
              </a:spcBef>
            </a:pP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Other</a:t>
            </a:r>
            <a:r>
              <a:rPr dirty="0" sz="11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ESG</a:t>
            </a:r>
            <a:r>
              <a:rPr dirty="0" sz="11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data,</a:t>
            </a:r>
            <a:r>
              <a:rPr dirty="0" sz="110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APIs,</a:t>
            </a:r>
            <a:r>
              <a:rPr dirty="0" sz="11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Utility</a:t>
            </a:r>
            <a:r>
              <a:rPr dirty="0" sz="1100" spc="-4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FFFFFF"/>
                </a:solidFill>
                <a:latin typeface="Calibri"/>
                <a:cs typeface="Calibri"/>
              </a:rPr>
              <a:t>Metering </a:t>
            </a: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Systems,</a:t>
            </a:r>
            <a:r>
              <a:rPr dirty="0" sz="1100" spc="-5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Equipment,</a:t>
            </a:r>
            <a:r>
              <a:rPr dirty="0" sz="1100" spc="-5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FFFFFF"/>
                </a:solidFill>
                <a:latin typeface="Calibri"/>
                <a:cs typeface="Calibri"/>
              </a:rPr>
              <a:t>Renewables </a:t>
            </a: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Portfolio,</a:t>
            </a:r>
            <a:r>
              <a:rPr dirty="0" sz="11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Grid</a:t>
            </a:r>
            <a:r>
              <a:rPr dirty="0" sz="11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Emission</a:t>
            </a:r>
            <a:r>
              <a:rPr dirty="0" sz="1100" spc="-4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Intensity,</a:t>
            </a:r>
            <a:r>
              <a:rPr dirty="0" sz="11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20" b="1">
                <a:solidFill>
                  <a:srgbClr val="FFFFFF"/>
                </a:solidFill>
                <a:latin typeface="Calibri"/>
                <a:cs typeface="Calibri"/>
              </a:rPr>
              <a:t>Bills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26" name="object 2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202897" y="2290363"/>
            <a:ext cx="2285103" cy="3134254"/>
          </a:xfrm>
          <a:prstGeom prst="rect">
            <a:avLst/>
          </a:prstGeom>
        </p:spPr>
      </p:pic>
      <p:pic>
        <p:nvPicPr>
          <p:cNvPr id="27" name="object 2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942428" y="5870864"/>
            <a:ext cx="2724287" cy="3710757"/>
          </a:xfrm>
          <a:prstGeom prst="rect">
            <a:avLst/>
          </a:prstGeom>
        </p:spPr>
      </p:pic>
      <p:sp>
        <p:nvSpPr>
          <p:cNvPr id="28" name="object 28" descr=""/>
          <p:cNvSpPr txBox="1"/>
          <p:nvPr/>
        </p:nvSpPr>
        <p:spPr>
          <a:xfrm>
            <a:off x="10411972" y="2484615"/>
            <a:ext cx="772160" cy="7531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865"/>
              </a:lnSpc>
              <a:spcBef>
                <a:spcPts val="100"/>
              </a:spcBef>
            </a:pPr>
            <a:r>
              <a:rPr dirty="0" sz="2400" spc="-10">
                <a:solidFill>
                  <a:srgbClr val="4029A9"/>
                </a:solidFill>
                <a:latin typeface="Calibri"/>
                <a:cs typeface="Calibri"/>
              </a:rPr>
              <a:t>Utility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865"/>
              </a:lnSpc>
            </a:pPr>
            <a:r>
              <a:rPr dirty="0" sz="2400" spc="-10" b="1">
                <a:solidFill>
                  <a:srgbClr val="4029A9"/>
                </a:solidFill>
                <a:latin typeface="Calibri"/>
                <a:cs typeface="Calibri"/>
              </a:rPr>
              <a:t>Bills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29" name="object 2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1675" y="2456211"/>
            <a:ext cx="817506" cy="807935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544050" y="4569665"/>
            <a:ext cx="807990" cy="808269"/>
          </a:xfrm>
          <a:prstGeom prst="rect">
            <a:avLst/>
          </a:prstGeom>
        </p:spPr>
      </p:pic>
      <p:sp>
        <p:nvSpPr>
          <p:cNvPr id="31" name="object 31" descr=""/>
          <p:cNvSpPr txBox="1"/>
          <p:nvPr/>
        </p:nvSpPr>
        <p:spPr>
          <a:xfrm>
            <a:off x="10411972" y="4510960"/>
            <a:ext cx="927735" cy="7531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865"/>
              </a:lnSpc>
              <a:spcBef>
                <a:spcPts val="100"/>
              </a:spcBef>
            </a:pPr>
            <a:r>
              <a:rPr dirty="0" sz="2400" spc="-10">
                <a:solidFill>
                  <a:srgbClr val="4029A9"/>
                </a:solidFill>
                <a:latin typeface="Calibri"/>
                <a:cs typeface="Calibri"/>
              </a:rPr>
              <a:t>Smart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865"/>
              </a:lnSpc>
            </a:pPr>
            <a:r>
              <a:rPr dirty="0" sz="2400" spc="-10" b="1">
                <a:solidFill>
                  <a:srgbClr val="4029A9"/>
                </a:solidFill>
                <a:latin typeface="Calibri"/>
                <a:cs typeface="Calibri"/>
              </a:rPr>
              <a:t>Meters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2" name="object 32" descr=""/>
          <p:cNvSpPr/>
          <p:nvPr/>
        </p:nvSpPr>
        <p:spPr>
          <a:xfrm>
            <a:off x="11568048" y="2672199"/>
            <a:ext cx="1751330" cy="127000"/>
          </a:xfrm>
          <a:custGeom>
            <a:avLst/>
            <a:gdLst/>
            <a:ahLst/>
            <a:cxnLst/>
            <a:rect l="l" t="t" r="r" b="b"/>
            <a:pathLst>
              <a:path w="1751330" h="127000">
                <a:moveTo>
                  <a:pt x="1672531" y="64852"/>
                </a:moveTo>
                <a:lnTo>
                  <a:pt x="1621739" y="128342"/>
                </a:lnTo>
                <a:lnTo>
                  <a:pt x="1736021" y="71201"/>
                </a:lnTo>
                <a:lnTo>
                  <a:pt x="1672531" y="71201"/>
                </a:lnTo>
                <a:lnTo>
                  <a:pt x="1672531" y="64852"/>
                </a:lnTo>
                <a:close/>
              </a:path>
              <a:path w="1751330" h="127000">
                <a:moveTo>
                  <a:pt x="1667451" y="58503"/>
                </a:moveTo>
                <a:lnTo>
                  <a:pt x="-1699" y="58503"/>
                </a:lnTo>
                <a:lnTo>
                  <a:pt x="-1826" y="71201"/>
                </a:lnTo>
                <a:lnTo>
                  <a:pt x="1667451" y="71201"/>
                </a:lnTo>
                <a:lnTo>
                  <a:pt x="1672531" y="64852"/>
                </a:lnTo>
                <a:lnTo>
                  <a:pt x="1667451" y="58503"/>
                </a:lnTo>
                <a:close/>
              </a:path>
              <a:path w="1751330" h="127000">
                <a:moveTo>
                  <a:pt x="1736021" y="58503"/>
                </a:moveTo>
                <a:lnTo>
                  <a:pt x="1672531" y="58503"/>
                </a:lnTo>
                <a:lnTo>
                  <a:pt x="1672531" y="71201"/>
                </a:lnTo>
                <a:lnTo>
                  <a:pt x="1736021" y="71201"/>
                </a:lnTo>
                <a:lnTo>
                  <a:pt x="1748719" y="64852"/>
                </a:lnTo>
                <a:lnTo>
                  <a:pt x="1736021" y="58503"/>
                </a:lnTo>
                <a:close/>
              </a:path>
              <a:path w="1751330" h="127000">
                <a:moveTo>
                  <a:pt x="1621739" y="1362"/>
                </a:moveTo>
                <a:lnTo>
                  <a:pt x="1672531" y="64852"/>
                </a:lnTo>
                <a:lnTo>
                  <a:pt x="1672531" y="58503"/>
                </a:lnTo>
                <a:lnTo>
                  <a:pt x="1736021" y="58503"/>
                </a:lnTo>
                <a:lnTo>
                  <a:pt x="1621739" y="1362"/>
                </a:lnTo>
                <a:close/>
              </a:path>
            </a:pathLst>
          </a:custGeom>
          <a:solidFill>
            <a:srgbClr val="D10FA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 descr=""/>
          <p:cNvSpPr txBox="1"/>
          <p:nvPr/>
        </p:nvSpPr>
        <p:spPr>
          <a:xfrm>
            <a:off x="11608758" y="2779970"/>
            <a:ext cx="2378075" cy="114998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215"/>
              </a:spcBef>
              <a:buFont typeface="Arial"/>
              <a:buChar char="•"/>
              <a:tabLst>
                <a:tab pos="298450" algn="l"/>
              </a:tabLst>
            </a:pPr>
            <a:r>
              <a:rPr dirty="0" sz="1400">
                <a:solidFill>
                  <a:srgbClr val="4029A9"/>
                </a:solidFill>
                <a:latin typeface="Calibri"/>
                <a:cs typeface="Calibri"/>
              </a:rPr>
              <a:t>Manuel</a:t>
            </a:r>
            <a:r>
              <a:rPr dirty="0" sz="1400" spc="-25">
                <a:solidFill>
                  <a:srgbClr val="4029A9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4029A9"/>
                </a:solidFill>
                <a:latin typeface="Calibri"/>
                <a:cs typeface="Calibri"/>
              </a:rPr>
              <a:t>Bill</a:t>
            </a:r>
            <a:r>
              <a:rPr dirty="0" sz="1400" spc="-40">
                <a:solidFill>
                  <a:srgbClr val="4029A9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4029A9"/>
                </a:solidFill>
                <a:latin typeface="Calibri"/>
                <a:cs typeface="Calibri"/>
              </a:rPr>
              <a:t>Entry/Upload</a:t>
            </a:r>
            <a:endParaRPr sz="140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120"/>
              </a:spcBef>
              <a:buFont typeface="Arial"/>
              <a:buChar char="•"/>
              <a:tabLst>
                <a:tab pos="298450" algn="l"/>
              </a:tabLst>
            </a:pPr>
            <a:r>
              <a:rPr dirty="0" sz="1400">
                <a:solidFill>
                  <a:srgbClr val="4029A9"/>
                </a:solidFill>
                <a:latin typeface="Calibri"/>
                <a:cs typeface="Calibri"/>
              </a:rPr>
              <a:t>Utility</a:t>
            </a:r>
            <a:r>
              <a:rPr dirty="0" sz="1400" spc="-35">
                <a:solidFill>
                  <a:srgbClr val="4029A9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4029A9"/>
                </a:solidFill>
                <a:latin typeface="Calibri"/>
                <a:cs typeface="Calibri"/>
              </a:rPr>
              <a:t>Systems</a:t>
            </a:r>
            <a:endParaRPr sz="140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114"/>
              </a:spcBef>
              <a:buFont typeface="Arial"/>
              <a:buChar char="•"/>
              <a:tabLst>
                <a:tab pos="298450" algn="l"/>
              </a:tabLst>
            </a:pPr>
            <a:r>
              <a:rPr dirty="0" sz="1400">
                <a:solidFill>
                  <a:srgbClr val="4029A9"/>
                </a:solidFill>
                <a:latin typeface="Calibri"/>
                <a:cs typeface="Calibri"/>
              </a:rPr>
              <a:t>Automated</a:t>
            </a:r>
            <a:r>
              <a:rPr dirty="0" sz="1400" spc="-55">
                <a:solidFill>
                  <a:srgbClr val="4029A9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4029A9"/>
                </a:solidFill>
                <a:latin typeface="Calibri"/>
                <a:cs typeface="Calibri"/>
              </a:rPr>
              <a:t>Bill</a:t>
            </a:r>
            <a:r>
              <a:rPr dirty="0" sz="1400" spc="-65">
                <a:solidFill>
                  <a:srgbClr val="4029A9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4029A9"/>
                </a:solidFill>
                <a:latin typeface="Calibri"/>
                <a:cs typeface="Calibri"/>
              </a:rPr>
              <a:t>Reader</a:t>
            </a:r>
            <a:r>
              <a:rPr dirty="0" sz="1400" spc="-75">
                <a:solidFill>
                  <a:srgbClr val="4029A9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4029A9"/>
                </a:solidFill>
                <a:latin typeface="Calibri"/>
                <a:cs typeface="Calibri"/>
              </a:rPr>
              <a:t>(.pdf)</a:t>
            </a:r>
            <a:endParaRPr sz="1400">
              <a:latin typeface="Calibri"/>
              <a:cs typeface="Calibri"/>
            </a:endParaRPr>
          </a:p>
          <a:p>
            <a:pPr marL="298450" marR="60325" indent="-286385">
              <a:lnSpc>
                <a:spcPts val="1650"/>
              </a:lnSpc>
              <a:spcBef>
                <a:spcPts val="204"/>
              </a:spcBef>
              <a:buFont typeface="Arial"/>
              <a:buChar char="•"/>
              <a:tabLst>
                <a:tab pos="298450" algn="l"/>
              </a:tabLst>
            </a:pPr>
            <a:r>
              <a:rPr dirty="0" sz="1400" spc="-10">
                <a:solidFill>
                  <a:srgbClr val="4029A9"/>
                </a:solidFill>
                <a:latin typeface="Calibri"/>
                <a:cs typeface="Calibri"/>
              </a:rPr>
              <a:t>Integration</a:t>
            </a:r>
            <a:r>
              <a:rPr dirty="0" sz="1400" spc="-25">
                <a:solidFill>
                  <a:srgbClr val="4029A9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4029A9"/>
                </a:solidFill>
                <a:latin typeface="Calibri"/>
                <a:cs typeface="Calibri"/>
              </a:rPr>
              <a:t>with</a:t>
            </a:r>
            <a:r>
              <a:rPr dirty="0" sz="1400" spc="-30">
                <a:solidFill>
                  <a:srgbClr val="4029A9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4029A9"/>
                </a:solidFill>
                <a:latin typeface="Calibri"/>
                <a:cs typeface="Calibri"/>
              </a:rPr>
              <a:t>Accounting Systems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4" name="object 34" descr=""/>
          <p:cNvSpPr/>
          <p:nvPr/>
        </p:nvSpPr>
        <p:spPr>
          <a:xfrm>
            <a:off x="11568048" y="4738362"/>
            <a:ext cx="1751330" cy="127000"/>
          </a:xfrm>
          <a:custGeom>
            <a:avLst/>
            <a:gdLst/>
            <a:ahLst/>
            <a:cxnLst/>
            <a:rect l="l" t="t" r="r" b="b"/>
            <a:pathLst>
              <a:path w="1751330" h="127000">
                <a:moveTo>
                  <a:pt x="1672531" y="64526"/>
                </a:moveTo>
                <a:lnTo>
                  <a:pt x="1621739" y="128016"/>
                </a:lnTo>
                <a:lnTo>
                  <a:pt x="1736021" y="70875"/>
                </a:lnTo>
                <a:lnTo>
                  <a:pt x="1672531" y="70875"/>
                </a:lnTo>
                <a:lnTo>
                  <a:pt x="1672531" y="64526"/>
                </a:lnTo>
                <a:close/>
              </a:path>
              <a:path w="1751330" h="127000">
                <a:moveTo>
                  <a:pt x="1667451" y="58177"/>
                </a:moveTo>
                <a:lnTo>
                  <a:pt x="-1699" y="58177"/>
                </a:lnTo>
                <a:lnTo>
                  <a:pt x="-1826" y="70875"/>
                </a:lnTo>
                <a:lnTo>
                  <a:pt x="1667451" y="70875"/>
                </a:lnTo>
                <a:lnTo>
                  <a:pt x="1672531" y="64526"/>
                </a:lnTo>
                <a:lnTo>
                  <a:pt x="1667451" y="58177"/>
                </a:lnTo>
                <a:close/>
              </a:path>
              <a:path w="1751330" h="127000">
                <a:moveTo>
                  <a:pt x="1736021" y="58177"/>
                </a:moveTo>
                <a:lnTo>
                  <a:pt x="1672531" y="58177"/>
                </a:lnTo>
                <a:lnTo>
                  <a:pt x="1672531" y="70875"/>
                </a:lnTo>
                <a:lnTo>
                  <a:pt x="1736021" y="70875"/>
                </a:lnTo>
                <a:lnTo>
                  <a:pt x="1748719" y="64526"/>
                </a:lnTo>
                <a:lnTo>
                  <a:pt x="1736021" y="58177"/>
                </a:lnTo>
                <a:close/>
              </a:path>
              <a:path w="1751330" h="127000">
                <a:moveTo>
                  <a:pt x="1621739" y="1036"/>
                </a:moveTo>
                <a:lnTo>
                  <a:pt x="1672531" y="64526"/>
                </a:lnTo>
                <a:lnTo>
                  <a:pt x="1672531" y="58177"/>
                </a:lnTo>
                <a:lnTo>
                  <a:pt x="1736021" y="58177"/>
                </a:lnTo>
                <a:lnTo>
                  <a:pt x="1621739" y="1036"/>
                </a:lnTo>
                <a:close/>
              </a:path>
            </a:pathLst>
          </a:custGeom>
          <a:solidFill>
            <a:srgbClr val="D10FA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 descr=""/>
          <p:cNvSpPr txBox="1"/>
          <p:nvPr/>
        </p:nvSpPr>
        <p:spPr>
          <a:xfrm>
            <a:off x="11631741" y="4854441"/>
            <a:ext cx="2369820" cy="900430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marL="297815" marR="11430" indent="-285750">
              <a:lnSpc>
                <a:spcPct val="102699"/>
              </a:lnSpc>
              <a:spcBef>
                <a:spcPts val="80"/>
              </a:spcBef>
              <a:buFont typeface="Arial"/>
              <a:buChar char="•"/>
              <a:tabLst>
                <a:tab pos="297815" algn="l"/>
              </a:tabLst>
            </a:pPr>
            <a:r>
              <a:rPr dirty="0" sz="1400">
                <a:solidFill>
                  <a:srgbClr val="4029A9"/>
                </a:solidFill>
                <a:latin typeface="Calibri"/>
                <a:cs typeface="Calibri"/>
              </a:rPr>
              <a:t>Utility</a:t>
            </a:r>
            <a:r>
              <a:rPr dirty="0" sz="1400" spc="-35">
                <a:solidFill>
                  <a:srgbClr val="4029A9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4029A9"/>
                </a:solidFill>
                <a:latin typeface="Calibri"/>
                <a:cs typeface="Calibri"/>
              </a:rPr>
              <a:t>Systems</a:t>
            </a:r>
            <a:r>
              <a:rPr dirty="0" sz="1400">
                <a:solidFill>
                  <a:srgbClr val="4029A9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4029A9"/>
                </a:solidFill>
                <a:latin typeface="Calibri"/>
                <a:cs typeface="Calibri"/>
              </a:rPr>
              <a:t>(automated </a:t>
            </a:r>
            <a:r>
              <a:rPr dirty="0" sz="1400" spc="-50">
                <a:solidFill>
                  <a:srgbClr val="4029A9"/>
                </a:solidFill>
                <a:latin typeface="Calibri"/>
                <a:cs typeface="Calibri"/>
              </a:rPr>
              <a:t>- </a:t>
            </a:r>
            <a:r>
              <a:rPr dirty="0" sz="1400">
                <a:solidFill>
                  <a:srgbClr val="4029A9"/>
                </a:solidFill>
                <a:latin typeface="Calibri"/>
                <a:cs typeface="Calibri"/>
              </a:rPr>
              <a:t>hourly</a:t>
            </a:r>
            <a:r>
              <a:rPr dirty="0" sz="1400" spc="-45">
                <a:solidFill>
                  <a:srgbClr val="4029A9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4029A9"/>
                </a:solidFill>
                <a:latin typeface="Calibri"/>
                <a:cs typeface="Calibri"/>
              </a:rPr>
              <a:t>data)</a:t>
            </a:r>
            <a:endParaRPr sz="1400">
              <a:latin typeface="Calibri"/>
              <a:cs typeface="Calibri"/>
            </a:endParaRPr>
          </a:p>
          <a:p>
            <a:pPr marL="297815" indent="-285115">
              <a:lnSpc>
                <a:spcPts val="1664"/>
              </a:lnSpc>
              <a:spcBef>
                <a:spcPts val="120"/>
              </a:spcBef>
              <a:buFont typeface="Arial"/>
              <a:buChar char="•"/>
              <a:tabLst>
                <a:tab pos="297815" algn="l"/>
              </a:tabLst>
            </a:pPr>
            <a:r>
              <a:rPr dirty="0" sz="1400">
                <a:solidFill>
                  <a:srgbClr val="4029A9"/>
                </a:solidFill>
                <a:latin typeface="Calibri"/>
                <a:cs typeface="Calibri"/>
              </a:rPr>
              <a:t>3rd</a:t>
            </a:r>
            <a:r>
              <a:rPr dirty="0" sz="1400" spc="-60">
                <a:solidFill>
                  <a:srgbClr val="4029A9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4029A9"/>
                </a:solidFill>
                <a:latin typeface="Calibri"/>
                <a:cs typeface="Calibri"/>
              </a:rPr>
              <a:t>Party</a:t>
            </a:r>
            <a:r>
              <a:rPr dirty="0" sz="1400" spc="-25">
                <a:solidFill>
                  <a:srgbClr val="4029A9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4029A9"/>
                </a:solidFill>
                <a:latin typeface="Calibri"/>
                <a:cs typeface="Calibri"/>
              </a:rPr>
              <a:t>Meters</a:t>
            </a:r>
            <a:r>
              <a:rPr dirty="0" sz="1400" spc="-35">
                <a:solidFill>
                  <a:srgbClr val="4029A9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4029A9"/>
                </a:solidFill>
                <a:latin typeface="Calibri"/>
                <a:cs typeface="Calibri"/>
              </a:rPr>
              <a:t>(electricity,</a:t>
            </a:r>
            <a:endParaRPr sz="1400">
              <a:latin typeface="Calibri"/>
              <a:cs typeface="Calibri"/>
            </a:endParaRPr>
          </a:p>
          <a:p>
            <a:pPr marL="297815">
              <a:lnSpc>
                <a:spcPts val="1664"/>
              </a:lnSpc>
            </a:pPr>
            <a:r>
              <a:rPr dirty="0" sz="1400" spc="-30">
                <a:solidFill>
                  <a:srgbClr val="4029A9"/>
                </a:solidFill>
                <a:latin typeface="Calibri"/>
                <a:cs typeface="Calibri"/>
              </a:rPr>
              <a:t>water, </a:t>
            </a:r>
            <a:r>
              <a:rPr dirty="0" sz="1400" spc="-20">
                <a:solidFill>
                  <a:srgbClr val="4029A9"/>
                </a:solidFill>
                <a:latin typeface="Calibri"/>
                <a:cs typeface="Calibri"/>
              </a:rPr>
              <a:t>gas)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12140931" y="4552229"/>
            <a:ext cx="6381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i="1">
                <a:solidFill>
                  <a:srgbClr val="4029A9"/>
                </a:solidFill>
                <a:latin typeface="Calibri"/>
                <a:cs typeface="Calibri"/>
              </a:rPr>
              <a:t>Real-</a:t>
            </a:r>
            <a:r>
              <a:rPr dirty="0" sz="1200" spc="-20" i="1">
                <a:solidFill>
                  <a:srgbClr val="4029A9"/>
                </a:solidFill>
                <a:latin typeface="Calibri"/>
                <a:cs typeface="Calibri"/>
              </a:rPr>
              <a:t>Time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12150962" y="2491598"/>
            <a:ext cx="5410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i="1">
                <a:solidFill>
                  <a:srgbClr val="4029A9"/>
                </a:solidFill>
                <a:latin typeface="Calibri"/>
                <a:cs typeface="Calibri"/>
              </a:rPr>
              <a:t>Monthly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10366006" y="6959514"/>
            <a:ext cx="1117600" cy="7531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865"/>
              </a:lnSpc>
              <a:spcBef>
                <a:spcPts val="100"/>
              </a:spcBef>
            </a:pPr>
            <a:r>
              <a:rPr dirty="0" sz="2400" spc="-10">
                <a:solidFill>
                  <a:srgbClr val="4029A9"/>
                </a:solidFill>
                <a:latin typeface="Calibri"/>
                <a:cs typeface="Calibri"/>
              </a:rPr>
              <a:t>Emission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865"/>
              </a:lnSpc>
            </a:pPr>
            <a:r>
              <a:rPr dirty="0" sz="2400" spc="-10" b="1">
                <a:solidFill>
                  <a:srgbClr val="4029A9"/>
                </a:solidFill>
                <a:latin typeface="Calibri"/>
                <a:cs typeface="Calibri"/>
              </a:rPr>
              <a:t>Sources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39" name="object 3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553575" y="6978221"/>
            <a:ext cx="807988" cy="808649"/>
          </a:xfrm>
          <a:prstGeom prst="rect">
            <a:avLst/>
          </a:prstGeom>
        </p:spPr>
      </p:pic>
      <p:sp>
        <p:nvSpPr>
          <p:cNvPr id="40" name="object 40" descr=""/>
          <p:cNvSpPr/>
          <p:nvPr/>
        </p:nvSpPr>
        <p:spPr>
          <a:xfrm>
            <a:off x="12387198" y="7023600"/>
            <a:ext cx="3100705" cy="127000"/>
          </a:xfrm>
          <a:custGeom>
            <a:avLst/>
            <a:gdLst/>
            <a:ahLst/>
            <a:cxnLst/>
            <a:rect l="l" t="t" r="r" b="b"/>
            <a:pathLst>
              <a:path w="3100705" h="127000">
                <a:moveTo>
                  <a:pt x="3021690" y="64038"/>
                </a:moveTo>
                <a:lnTo>
                  <a:pt x="2970898" y="127528"/>
                </a:lnTo>
                <a:lnTo>
                  <a:pt x="3085180" y="70387"/>
                </a:lnTo>
                <a:lnTo>
                  <a:pt x="3021690" y="70387"/>
                </a:lnTo>
                <a:lnTo>
                  <a:pt x="3021690" y="64038"/>
                </a:lnTo>
                <a:close/>
              </a:path>
              <a:path w="3100705" h="127000">
                <a:moveTo>
                  <a:pt x="3016601" y="57689"/>
                </a:moveTo>
                <a:lnTo>
                  <a:pt x="-1828" y="57689"/>
                </a:lnTo>
                <a:lnTo>
                  <a:pt x="-1955" y="70387"/>
                </a:lnTo>
                <a:lnTo>
                  <a:pt x="3016611" y="70387"/>
                </a:lnTo>
                <a:lnTo>
                  <a:pt x="3021690" y="64038"/>
                </a:lnTo>
                <a:lnTo>
                  <a:pt x="3016601" y="57689"/>
                </a:lnTo>
                <a:close/>
              </a:path>
              <a:path w="3100705" h="127000">
                <a:moveTo>
                  <a:pt x="3085155" y="57689"/>
                </a:moveTo>
                <a:lnTo>
                  <a:pt x="3021690" y="57689"/>
                </a:lnTo>
                <a:lnTo>
                  <a:pt x="3021690" y="70387"/>
                </a:lnTo>
                <a:lnTo>
                  <a:pt x="3085180" y="70387"/>
                </a:lnTo>
                <a:lnTo>
                  <a:pt x="3097878" y="64038"/>
                </a:lnTo>
                <a:lnTo>
                  <a:pt x="3085155" y="57689"/>
                </a:lnTo>
                <a:close/>
              </a:path>
              <a:path w="3100705" h="127000">
                <a:moveTo>
                  <a:pt x="2970898" y="675"/>
                </a:moveTo>
                <a:lnTo>
                  <a:pt x="3021690" y="64038"/>
                </a:lnTo>
                <a:lnTo>
                  <a:pt x="3021690" y="57689"/>
                </a:lnTo>
                <a:lnTo>
                  <a:pt x="3085155" y="57689"/>
                </a:lnTo>
                <a:lnTo>
                  <a:pt x="2970898" y="675"/>
                </a:lnTo>
                <a:close/>
              </a:path>
            </a:pathLst>
          </a:custGeom>
          <a:solidFill>
            <a:srgbClr val="D10FA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 descr=""/>
          <p:cNvSpPr txBox="1"/>
          <p:nvPr/>
        </p:nvSpPr>
        <p:spPr>
          <a:xfrm>
            <a:off x="12355146" y="7130894"/>
            <a:ext cx="3008630" cy="92075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210"/>
              </a:spcBef>
              <a:buFont typeface="Arial"/>
              <a:buChar char="•"/>
              <a:tabLst>
                <a:tab pos="298450" algn="l"/>
              </a:tabLst>
            </a:pPr>
            <a:r>
              <a:rPr dirty="0" sz="1400">
                <a:solidFill>
                  <a:srgbClr val="4029A9"/>
                </a:solidFill>
                <a:latin typeface="Calibri"/>
                <a:cs typeface="Calibri"/>
              </a:rPr>
              <a:t>Manuel</a:t>
            </a:r>
            <a:r>
              <a:rPr dirty="0" sz="1400" spc="-30">
                <a:solidFill>
                  <a:srgbClr val="4029A9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4029A9"/>
                </a:solidFill>
                <a:latin typeface="Calibri"/>
                <a:cs typeface="Calibri"/>
              </a:rPr>
              <a:t>Entry</a:t>
            </a:r>
            <a:endParaRPr sz="140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120"/>
              </a:spcBef>
              <a:buFont typeface="Arial"/>
              <a:buChar char="•"/>
              <a:tabLst>
                <a:tab pos="298450" algn="l"/>
              </a:tabLst>
            </a:pPr>
            <a:r>
              <a:rPr dirty="0" sz="1400" spc="-10">
                <a:solidFill>
                  <a:srgbClr val="4029A9"/>
                </a:solidFill>
                <a:latin typeface="Calibri"/>
                <a:cs typeface="Calibri"/>
              </a:rPr>
              <a:t>Integrations</a:t>
            </a:r>
            <a:r>
              <a:rPr dirty="0" sz="1400" spc="-40">
                <a:solidFill>
                  <a:srgbClr val="4029A9"/>
                </a:solidFill>
                <a:latin typeface="Calibri"/>
                <a:cs typeface="Calibri"/>
              </a:rPr>
              <a:t> </a:t>
            </a:r>
            <a:r>
              <a:rPr dirty="0" sz="1400" spc="-45">
                <a:solidFill>
                  <a:srgbClr val="4029A9"/>
                </a:solidFill>
                <a:latin typeface="Calibri"/>
                <a:cs typeface="Calibri"/>
              </a:rPr>
              <a:t>(ERP,</a:t>
            </a:r>
            <a:r>
              <a:rPr dirty="0" sz="1400" spc="-30">
                <a:solidFill>
                  <a:srgbClr val="4029A9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4029A9"/>
                </a:solidFill>
                <a:latin typeface="Calibri"/>
                <a:cs typeface="Calibri"/>
              </a:rPr>
              <a:t>Accounting,</a:t>
            </a:r>
            <a:r>
              <a:rPr dirty="0" sz="1400" spc="5">
                <a:solidFill>
                  <a:srgbClr val="4029A9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4029A9"/>
                </a:solidFill>
                <a:latin typeface="Calibri"/>
                <a:cs typeface="Calibri"/>
              </a:rPr>
              <a:t>Waste,</a:t>
            </a:r>
            <a:endParaRPr sz="1400">
              <a:latin typeface="Calibri"/>
              <a:cs typeface="Calibri"/>
            </a:endParaRPr>
          </a:p>
          <a:p>
            <a:pPr marL="298450">
              <a:lnSpc>
                <a:spcPct val="100000"/>
              </a:lnSpc>
              <a:spcBef>
                <a:spcPts val="45"/>
              </a:spcBef>
            </a:pPr>
            <a:r>
              <a:rPr dirty="0" sz="1400" spc="-10">
                <a:solidFill>
                  <a:srgbClr val="4029A9"/>
                </a:solidFill>
                <a:latin typeface="Calibri"/>
                <a:cs typeface="Calibri"/>
              </a:rPr>
              <a:t>Vehicle</a:t>
            </a:r>
            <a:r>
              <a:rPr dirty="0" sz="1400" spc="15">
                <a:solidFill>
                  <a:srgbClr val="4029A9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4029A9"/>
                </a:solidFill>
                <a:latin typeface="Calibri"/>
                <a:cs typeface="Calibri"/>
              </a:rPr>
              <a:t>Tracking</a:t>
            </a:r>
            <a:r>
              <a:rPr dirty="0" sz="1400" spc="-35">
                <a:solidFill>
                  <a:srgbClr val="4029A9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4029A9"/>
                </a:solidFill>
                <a:latin typeface="Calibri"/>
                <a:cs typeface="Calibri"/>
              </a:rPr>
              <a:t>etc.)</a:t>
            </a:r>
            <a:endParaRPr sz="140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50"/>
              </a:spcBef>
              <a:buFont typeface="Arial"/>
              <a:buChar char="•"/>
              <a:tabLst>
                <a:tab pos="298450" algn="l"/>
              </a:tabLst>
            </a:pPr>
            <a:r>
              <a:rPr dirty="0" sz="1400">
                <a:solidFill>
                  <a:srgbClr val="4029A9"/>
                </a:solidFill>
                <a:latin typeface="Calibri"/>
                <a:cs typeface="Calibri"/>
              </a:rPr>
              <a:t>Internal</a:t>
            </a:r>
            <a:r>
              <a:rPr dirty="0" sz="1400" spc="-30">
                <a:solidFill>
                  <a:srgbClr val="4029A9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4029A9"/>
                </a:solidFill>
                <a:latin typeface="Calibri"/>
                <a:cs typeface="Calibri"/>
              </a:rPr>
              <a:t>&amp;</a:t>
            </a:r>
            <a:r>
              <a:rPr dirty="0" sz="1400" spc="-45">
                <a:solidFill>
                  <a:srgbClr val="4029A9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4029A9"/>
                </a:solidFill>
                <a:latin typeface="Calibri"/>
                <a:cs typeface="Calibri"/>
              </a:rPr>
              <a:t>Suppliers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13661770" y="6841105"/>
            <a:ext cx="54102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i="1">
                <a:solidFill>
                  <a:srgbClr val="4029A9"/>
                </a:solidFill>
                <a:latin typeface="Calibri"/>
                <a:cs typeface="Calibri"/>
              </a:rPr>
              <a:t>Monthly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3" name="object 43" descr=""/>
          <p:cNvSpPr/>
          <p:nvPr/>
        </p:nvSpPr>
        <p:spPr>
          <a:xfrm>
            <a:off x="15257398" y="5753981"/>
            <a:ext cx="257810" cy="749300"/>
          </a:xfrm>
          <a:custGeom>
            <a:avLst/>
            <a:gdLst/>
            <a:ahLst/>
            <a:cxnLst/>
            <a:rect l="l" t="t" r="r" b="b"/>
            <a:pathLst>
              <a:path w="257809" h="749300">
                <a:moveTo>
                  <a:pt x="179172" y="686441"/>
                </a:moveTo>
                <a:lnTo>
                  <a:pt x="128380" y="749804"/>
                </a:lnTo>
                <a:lnTo>
                  <a:pt x="242636" y="692790"/>
                </a:lnTo>
                <a:lnTo>
                  <a:pt x="179172" y="692790"/>
                </a:lnTo>
                <a:lnTo>
                  <a:pt x="179172" y="686441"/>
                </a:lnTo>
                <a:close/>
              </a:path>
              <a:path w="257809" h="749300">
                <a:moveTo>
                  <a:pt x="10415" y="876"/>
                </a:moveTo>
                <a:lnTo>
                  <a:pt x="-2409" y="876"/>
                </a:lnTo>
                <a:lnTo>
                  <a:pt x="-2409" y="689869"/>
                </a:lnTo>
                <a:lnTo>
                  <a:pt x="511" y="692790"/>
                </a:lnTo>
                <a:lnTo>
                  <a:pt x="174082" y="692790"/>
                </a:lnTo>
                <a:lnTo>
                  <a:pt x="179172" y="686441"/>
                </a:lnTo>
                <a:lnTo>
                  <a:pt x="10415" y="686441"/>
                </a:lnTo>
                <a:lnTo>
                  <a:pt x="3939" y="680092"/>
                </a:lnTo>
                <a:lnTo>
                  <a:pt x="10415" y="680092"/>
                </a:lnTo>
                <a:lnTo>
                  <a:pt x="10415" y="876"/>
                </a:lnTo>
                <a:close/>
              </a:path>
              <a:path w="257809" h="749300">
                <a:moveTo>
                  <a:pt x="242662" y="680092"/>
                </a:moveTo>
                <a:lnTo>
                  <a:pt x="179172" y="680092"/>
                </a:lnTo>
                <a:lnTo>
                  <a:pt x="179172" y="692790"/>
                </a:lnTo>
                <a:lnTo>
                  <a:pt x="242636" y="692790"/>
                </a:lnTo>
                <a:lnTo>
                  <a:pt x="255360" y="686441"/>
                </a:lnTo>
                <a:lnTo>
                  <a:pt x="242662" y="680092"/>
                </a:lnTo>
                <a:close/>
              </a:path>
              <a:path w="257809" h="749300">
                <a:moveTo>
                  <a:pt x="10415" y="680092"/>
                </a:moveTo>
                <a:lnTo>
                  <a:pt x="3939" y="680092"/>
                </a:lnTo>
                <a:lnTo>
                  <a:pt x="10415" y="686441"/>
                </a:lnTo>
                <a:lnTo>
                  <a:pt x="10415" y="680092"/>
                </a:lnTo>
                <a:close/>
              </a:path>
              <a:path w="257809" h="749300">
                <a:moveTo>
                  <a:pt x="174093" y="680092"/>
                </a:moveTo>
                <a:lnTo>
                  <a:pt x="10415" y="680092"/>
                </a:lnTo>
                <a:lnTo>
                  <a:pt x="10415" y="686441"/>
                </a:lnTo>
                <a:lnTo>
                  <a:pt x="179172" y="686441"/>
                </a:lnTo>
                <a:lnTo>
                  <a:pt x="174093" y="680092"/>
                </a:lnTo>
                <a:close/>
              </a:path>
              <a:path w="257809" h="749300">
                <a:moveTo>
                  <a:pt x="128380" y="622951"/>
                </a:moveTo>
                <a:lnTo>
                  <a:pt x="179172" y="686441"/>
                </a:lnTo>
                <a:lnTo>
                  <a:pt x="179172" y="680092"/>
                </a:lnTo>
                <a:lnTo>
                  <a:pt x="242662" y="680092"/>
                </a:lnTo>
                <a:lnTo>
                  <a:pt x="128380" y="622951"/>
                </a:lnTo>
                <a:close/>
              </a:path>
            </a:pathLst>
          </a:custGeom>
          <a:solidFill>
            <a:srgbClr val="D10FA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 descr=""/>
          <p:cNvSpPr txBox="1"/>
          <p:nvPr/>
        </p:nvSpPr>
        <p:spPr>
          <a:xfrm>
            <a:off x="10399274" y="8574318"/>
            <a:ext cx="1460500" cy="772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>
                <a:solidFill>
                  <a:srgbClr val="4029A9"/>
                </a:solidFill>
                <a:latin typeface="Calibri"/>
                <a:cs typeface="Calibri"/>
              </a:rPr>
              <a:t>ESG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400" spc="-10" b="1">
                <a:solidFill>
                  <a:srgbClr val="4029A9"/>
                </a:solidFill>
                <a:latin typeface="Calibri"/>
                <a:cs typeface="Calibri"/>
              </a:rPr>
              <a:t>Framework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45" name="object 4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553575" y="8587057"/>
            <a:ext cx="807988" cy="808903"/>
          </a:xfrm>
          <a:prstGeom prst="rect">
            <a:avLst/>
          </a:prstGeom>
        </p:spPr>
      </p:pic>
      <p:sp>
        <p:nvSpPr>
          <p:cNvPr id="46" name="object 46" descr=""/>
          <p:cNvSpPr/>
          <p:nvPr/>
        </p:nvSpPr>
        <p:spPr>
          <a:xfrm>
            <a:off x="12320523" y="8861163"/>
            <a:ext cx="3100705" cy="127000"/>
          </a:xfrm>
          <a:custGeom>
            <a:avLst/>
            <a:gdLst/>
            <a:ahLst/>
            <a:cxnLst/>
            <a:rect l="l" t="t" r="r" b="b"/>
            <a:pathLst>
              <a:path w="3100705" h="127000">
                <a:moveTo>
                  <a:pt x="3021701" y="63875"/>
                </a:moveTo>
                <a:lnTo>
                  <a:pt x="2970909" y="127365"/>
                </a:lnTo>
                <a:lnTo>
                  <a:pt x="3085191" y="70224"/>
                </a:lnTo>
                <a:lnTo>
                  <a:pt x="3021701" y="70224"/>
                </a:lnTo>
                <a:lnTo>
                  <a:pt x="3021701" y="63875"/>
                </a:lnTo>
                <a:close/>
              </a:path>
              <a:path w="3100705" h="127000">
                <a:moveTo>
                  <a:pt x="3016621" y="57526"/>
                </a:moveTo>
                <a:lnTo>
                  <a:pt x="-1818" y="57526"/>
                </a:lnTo>
                <a:lnTo>
                  <a:pt x="-1945" y="70224"/>
                </a:lnTo>
                <a:lnTo>
                  <a:pt x="3016621" y="70224"/>
                </a:lnTo>
                <a:lnTo>
                  <a:pt x="3021701" y="63875"/>
                </a:lnTo>
                <a:lnTo>
                  <a:pt x="3016621" y="57526"/>
                </a:lnTo>
                <a:close/>
              </a:path>
              <a:path w="3100705" h="127000">
                <a:moveTo>
                  <a:pt x="3085191" y="57526"/>
                </a:moveTo>
                <a:lnTo>
                  <a:pt x="3021701" y="57526"/>
                </a:lnTo>
                <a:lnTo>
                  <a:pt x="3021701" y="70224"/>
                </a:lnTo>
                <a:lnTo>
                  <a:pt x="3085191" y="70224"/>
                </a:lnTo>
                <a:lnTo>
                  <a:pt x="3097889" y="63875"/>
                </a:lnTo>
                <a:lnTo>
                  <a:pt x="3085191" y="57526"/>
                </a:lnTo>
                <a:close/>
              </a:path>
              <a:path w="3100705" h="127000">
                <a:moveTo>
                  <a:pt x="2970909" y="385"/>
                </a:moveTo>
                <a:lnTo>
                  <a:pt x="3021701" y="63875"/>
                </a:lnTo>
                <a:lnTo>
                  <a:pt x="3021701" y="57526"/>
                </a:lnTo>
                <a:lnTo>
                  <a:pt x="3085191" y="57526"/>
                </a:lnTo>
                <a:lnTo>
                  <a:pt x="2970909" y="385"/>
                </a:lnTo>
                <a:close/>
              </a:path>
            </a:pathLst>
          </a:custGeom>
          <a:solidFill>
            <a:srgbClr val="D10FA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 descr=""/>
          <p:cNvSpPr txBox="1"/>
          <p:nvPr/>
        </p:nvSpPr>
        <p:spPr>
          <a:xfrm>
            <a:off x="12355146" y="8966920"/>
            <a:ext cx="2402205" cy="483870"/>
          </a:xfrm>
          <a:prstGeom prst="rect">
            <a:avLst/>
          </a:prstGeom>
        </p:spPr>
        <p:txBody>
          <a:bodyPr wrap="square" lIns="0" tIns="27939" rIns="0" bIns="0" rtlCol="0" vert="horz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219"/>
              </a:spcBef>
              <a:buFont typeface="Arial"/>
              <a:buChar char="•"/>
              <a:tabLst>
                <a:tab pos="298450" algn="l"/>
              </a:tabLst>
            </a:pPr>
            <a:r>
              <a:rPr dirty="0" sz="1400">
                <a:solidFill>
                  <a:srgbClr val="4029A9"/>
                </a:solidFill>
                <a:latin typeface="Calibri"/>
                <a:cs typeface="Calibri"/>
              </a:rPr>
              <a:t>Manuel</a:t>
            </a:r>
            <a:r>
              <a:rPr dirty="0" sz="1400" spc="-35">
                <a:solidFill>
                  <a:srgbClr val="4029A9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4029A9"/>
                </a:solidFill>
                <a:latin typeface="Calibri"/>
                <a:cs typeface="Calibri"/>
              </a:rPr>
              <a:t>Entry</a:t>
            </a:r>
            <a:endParaRPr sz="140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120"/>
              </a:spcBef>
              <a:buFont typeface="Arial"/>
              <a:buChar char="•"/>
              <a:tabLst>
                <a:tab pos="298450" algn="l"/>
              </a:tabLst>
            </a:pPr>
            <a:r>
              <a:rPr dirty="0" sz="1400">
                <a:solidFill>
                  <a:srgbClr val="4029A9"/>
                </a:solidFill>
                <a:latin typeface="Calibri"/>
                <a:cs typeface="Calibri"/>
              </a:rPr>
              <a:t>Internal</a:t>
            </a:r>
            <a:r>
              <a:rPr dirty="0" sz="1400" spc="-30">
                <a:solidFill>
                  <a:srgbClr val="4029A9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4029A9"/>
                </a:solidFill>
                <a:latin typeface="Calibri"/>
                <a:cs typeface="Calibri"/>
              </a:rPr>
              <a:t>&amp;</a:t>
            </a:r>
            <a:r>
              <a:rPr dirty="0" sz="1400" spc="-60">
                <a:solidFill>
                  <a:srgbClr val="4029A9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4029A9"/>
                </a:solidFill>
                <a:latin typeface="Calibri"/>
                <a:cs typeface="Calibri"/>
              </a:rPr>
              <a:t>External/Suppliers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8" name="object 48" descr=""/>
          <p:cNvSpPr/>
          <p:nvPr/>
        </p:nvSpPr>
        <p:spPr>
          <a:xfrm>
            <a:off x="9215373" y="9914882"/>
            <a:ext cx="9716135" cy="381000"/>
          </a:xfrm>
          <a:custGeom>
            <a:avLst/>
            <a:gdLst/>
            <a:ahLst/>
            <a:cxnLst/>
            <a:rect l="l" t="t" r="r" b="b"/>
            <a:pathLst>
              <a:path w="9716135" h="381000">
                <a:moveTo>
                  <a:pt x="9712637" y="219"/>
                </a:moveTo>
                <a:lnTo>
                  <a:pt x="9710141" y="74387"/>
                </a:lnTo>
                <a:lnTo>
                  <a:pt x="9703336" y="134922"/>
                </a:lnTo>
                <a:lnTo>
                  <a:pt x="9693245" y="175720"/>
                </a:lnTo>
                <a:lnTo>
                  <a:pt x="9680892" y="190676"/>
                </a:lnTo>
                <a:lnTo>
                  <a:pt x="4887272" y="190676"/>
                </a:lnTo>
                <a:lnTo>
                  <a:pt x="4874940" y="205638"/>
                </a:lnTo>
                <a:lnTo>
                  <a:pt x="4864892" y="246441"/>
                </a:lnTo>
                <a:lnTo>
                  <a:pt x="4858131" y="306960"/>
                </a:lnTo>
                <a:lnTo>
                  <a:pt x="4855654" y="381070"/>
                </a:lnTo>
                <a:lnTo>
                  <a:pt x="4853158" y="306960"/>
                </a:lnTo>
                <a:lnTo>
                  <a:pt x="4846353" y="246441"/>
                </a:lnTo>
                <a:lnTo>
                  <a:pt x="4836262" y="205638"/>
                </a:lnTo>
                <a:lnTo>
                  <a:pt x="4823909" y="190676"/>
                </a:lnTo>
                <a:lnTo>
                  <a:pt x="30289" y="190676"/>
                </a:lnTo>
                <a:lnTo>
                  <a:pt x="17937" y="175720"/>
                </a:lnTo>
                <a:lnTo>
                  <a:pt x="7846" y="134922"/>
                </a:lnTo>
                <a:lnTo>
                  <a:pt x="1040" y="74387"/>
                </a:lnTo>
                <a:lnTo>
                  <a:pt x="-1455" y="219"/>
                </a:lnTo>
              </a:path>
            </a:pathLst>
          </a:custGeom>
          <a:ln w="9524">
            <a:solidFill>
              <a:srgbClr val="D10FA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 descr=""/>
          <p:cNvSpPr txBox="1"/>
          <p:nvPr/>
        </p:nvSpPr>
        <p:spPr>
          <a:xfrm>
            <a:off x="11102866" y="10371402"/>
            <a:ext cx="556514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400" spc="-10" i="1">
                <a:solidFill>
                  <a:srgbClr val="4029A9"/>
                </a:solidFill>
                <a:latin typeface="Calibri"/>
                <a:cs typeface="Calibri"/>
              </a:rPr>
              <a:t>Integration</a:t>
            </a:r>
            <a:r>
              <a:rPr dirty="0" sz="2400" spc="-25" i="1">
                <a:solidFill>
                  <a:srgbClr val="4029A9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4029A9"/>
                </a:solidFill>
                <a:latin typeface="Calibri"/>
                <a:cs typeface="Calibri"/>
              </a:rPr>
              <a:t>with</a:t>
            </a:r>
            <a:r>
              <a:rPr dirty="0" sz="2400" spc="-55" i="1">
                <a:solidFill>
                  <a:srgbClr val="4029A9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4029A9"/>
                </a:solidFill>
                <a:latin typeface="Calibri"/>
                <a:cs typeface="Calibri"/>
              </a:rPr>
              <a:t>3</a:t>
            </a:r>
            <a:r>
              <a:rPr dirty="0" baseline="26881" sz="2325" i="1">
                <a:solidFill>
                  <a:srgbClr val="4029A9"/>
                </a:solidFill>
                <a:latin typeface="Calibri"/>
                <a:cs typeface="Calibri"/>
              </a:rPr>
              <a:t>rd</a:t>
            </a:r>
            <a:r>
              <a:rPr dirty="0" baseline="26881" sz="2325" spc="270" i="1">
                <a:solidFill>
                  <a:srgbClr val="4029A9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4029A9"/>
                </a:solidFill>
                <a:latin typeface="Calibri"/>
                <a:cs typeface="Calibri"/>
              </a:rPr>
              <a:t>Party</a:t>
            </a:r>
            <a:r>
              <a:rPr dirty="0" sz="2400" spc="-50" i="1">
                <a:solidFill>
                  <a:srgbClr val="4029A9"/>
                </a:solidFill>
                <a:latin typeface="Calibri"/>
                <a:cs typeface="Calibri"/>
              </a:rPr>
              <a:t> </a:t>
            </a:r>
            <a:r>
              <a:rPr dirty="0" sz="2400" spc="-10" i="1">
                <a:solidFill>
                  <a:srgbClr val="4029A9"/>
                </a:solidFill>
                <a:latin typeface="Calibri"/>
                <a:cs typeface="Calibri"/>
              </a:rPr>
              <a:t>Enterprise</a:t>
            </a:r>
            <a:r>
              <a:rPr dirty="0" sz="2400" spc="-70" i="1">
                <a:solidFill>
                  <a:srgbClr val="4029A9"/>
                </a:solidFill>
                <a:latin typeface="Calibri"/>
                <a:cs typeface="Calibri"/>
              </a:rPr>
              <a:t> </a:t>
            </a:r>
            <a:r>
              <a:rPr dirty="0" sz="2400" spc="-10" i="1">
                <a:solidFill>
                  <a:srgbClr val="4029A9"/>
                </a:solidFill>
                <a:latin typeface="Calibri"/>
                <a:cs typeface="Calibri"/>
              </a:rPr>
              <a:t>Systems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12358" y="1702227"/>
            <a:ext cx="8705215" cy="399351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>
                <a:latin typeface="Calibri"/>
                <a:cs typeface="Calibri"/>
              </a:rPr>
              <a:t>The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agent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 spc="-25">
                <a:latin typeface="Calibri"/>
                <a:cs typeface="Calibri"/>
              </a:rPr>
              <a:t>conversation-</a:t>
            </a:r>
            <a:r>
              <a:rPr dirty="0" sz="2000">
                <a:latin typeface="Calibri"/>
                <a:cs typeface="Calibri"/>
              </a:rPr>
              <a:t>centric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design</a:t>
            </a:r>
            <a:r>
              <a:rPr dirty="0" sz="2000" spc="-7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has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numerous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benefits,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including</a:t>
            </a:r>
            <a:r>
              <a:rPr dirty="0" sz="2000" spc="-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that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 spc="-25">
                <a:latin typeface="Calibri"/>
                <a:cs typeface="Calibri"/>
              </a:rPr>
              <a:t>it:</a:t>
            </a:r>
            <a:endParaRPr sz="2000">
              <a:latin typeface="Calibri"/>
              <a:cs typeface="Calibri"/>
            </a:endParaRPr>
          </a:p>
          <a:p>
            <a:pPr marL="469900" marR="5080" indent="-457834">
              <a:lnSpc>
                <a:spcPct val="100000"/>
              </a:lnSpc>
              <a:spcBef>
                <a:spcPts val="2400"/>
              </a:spcBef>
              <a:buFont typeface="Arial"/>
              <a:buChar char="•"/>
              <a:tabLst>
                <a:tab pos="469900" algn="l"/>
                <a:tab pos="2167255" algn="l"/>
                <a:tab pos="6254750" algn="l"/>
                <a:tab pos="7590790" algn="l"/>
              </a:tabLst>
            </a:pPr>
            <a:r>
              <a:rPr dirty="0" sz="2000" b="1">
                <a:latin typeface="Calibri"/>
                <a:cs typeface="Calibri"/>
              </a:rPr>
              <a:t>LLM</a:t>
            </a:r>
            <a:r>
              <a:rPr dirty="0" sz="2000" spc="25" b="1">
                <a:latin typeface="Calibri"/>
                <a:cs typeface="Calibri"/>
              </a:rPr>
              <a:t>  </a:t>
            </a:r>
            <a:r>
              <a:rPr dirty="0" sz="2000" spc="-10" b="1">
                <a:latin typeface="Calibri"/>
                <a:cs typeface="Calibri"/>
              </a:rPr>
              <a:t>Response</a:t>
            </a:r>
            <a:r>
              <a:rPr dirty="0" sz="2000" b="1">
                <a:latin typeface="Calibri"/>
                <a:cs typeface="Calibri"/>
              </a:rPr>
              <a:t>	Evaluation/Minimum</a:t>
            </a:r>
            <a:r>
              <a:rPr dirty="0" sz="2000" spc="345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Hallucination:</a:t>
            </a:r>
            <a:r>
              <a:rPr dirty="0" sz="2000" b="1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DecarbonAI</a:t>
            </a:r>
            <a:r>
              <a:rPr dirty="0" sz="2000">
                <a:latin typeface="Calibri"/>
                <a:cs typeface="Calibri"/>
              </a:rPr>
              <a:t>	utilizes</a:t>
            </a:r>
            <a:r>
              <a:rPr dirty="0" sz="2000" spc="434">
                <a:latin typeface="Calibri"/>
                <a:cs typeface="Calibri"/>
              </a:rPr>
              <a:t> </a:t>
            </a:r>
            <a:r>
              <a:rPr dirty="0" sz="2000" spc="-25">
                <a:latin typeface="Calibri"/>
                <a:cs typeface="Calibri"/>
              </a:rPr>
              <a:t>an </a:t>
            </a:r>
            <a:r>
              <a:rPr dirty="0" sz="2000" spc="-10">
                <a:latin typeface="Calibri"/>
                <a:cs typeface="Calibri"/>
              </a:rPr>
              <a:t>innovative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algorithm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for</a:t>
            </a:r>
            <a:r>
              <a:rPr dirty="0" sz="2000" spc="-7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bringing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the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most</a:t>
            </a:r>
            <a:r>
              <a:rPr dirty="0" sz="2000" spc="-7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accurate</a:t>
            </a:r>
            <a:r>
              <a:rPr dirty="0" sz="2000" spc="-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results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to</a:t>
            </a:r>
            <a:r>
              <a:rPr dirty="0" sz="2000" spc="-7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the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user.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2405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000" spc="-10">
                <a:latin typeface="Calibri"/>
                <a:cs typeface="Calibri"/>
              </a:rPr>
              <a:t>Naturally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handles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20">
                <a:latin typeface="Calibri"/>
                <a:cs typeface="Calibri"/>
              </a:rPr>
              <a:t>ambiguity,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feedback,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progress,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and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collaboration.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2400"/>
              </a:spcBef>
              <a:buFont typeface="Arial"/>
              <a:buChar char="•"/>
              <a:tabLst>
                <a:tab pos="469900" algn="l"/>
                <a:tab pos="1480185" algn="l"/>
                <a:tab pos="2581275" algn="l"/>
                <a:tab pos="3931285" algn="l"/>
                <a:tab pos="4724400" algn="l"/>
                <a:tab pos="5288280" algn="l"/>
                <a:tab pos="5908040" algn="l"/>
                <a:tab pos="6479540" algn="l"/>
                <a:tab pos="7150100" algn="l"/>
              </a:tabLst>
            </a:pPr>
            <a:r>
              <a:rPr dirty="0" sz="2000" spc="-10">
                <a:latin typeface="Calibri"/>
                <a:cs typeface="Calibri"/>
              </a:rPr>
              <a:t>Enables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effective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20">
                <a:latin typeface="Calibri"/>
                <a:cs typeface="Calibri"/>
              </a:rPr>
              <a:t>RAG-based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tasks,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20">
                <a:latin typeface="Calibri"/>
                <a:cs typeface="Calibri"/>
              </a:rPr>
              <a:t>like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20">
                <a:latin typeface="Calibri"/>
                <a:cs typeface="Calibri"/>
              </a:rPr>
              <a:t>tool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25">
                <a:latin typeface="Calibri"/>
                <a:cs typeface="Calibri"/>
              </a:rPr>
              <a:t>use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20">
                <a:latin typeface="Calibri"/>
                <a:cs typeface="Calibri"/>
              </a:rPr>
              <a:t>with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back-and-forth</a:t>
            </a:r>
            <a:endParaRPr sz="20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5"/>
              </a:spcBef>
            </a:pPr>
            <a:r>
              <a:rPr dirty="0" sz="2000" spc="-10">
                <a:latin typeface="Calibri"/>
                <a:cs typeface="Calibri"/>
              </a:rPr>
              <a:t>troubleshooting.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2400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000">
                <a:latin typeface="Calibri"/>
                <a:cs typeface="Calibri"/>
              </a:rPr>
              <a:t>Allows users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to</a:t>
            </a:r>
            <a:r>
              <a:rPr dirty="0" sz="2000" spc="-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seamlessly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opt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in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or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opt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out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via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an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agent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in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the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chat.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2400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000">
                <a:latin typeface="Calibri"/>
                <a:cs typeface="Calibri"/>
              </a:rPr>
              <a:t>Achieves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collective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goal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with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the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cooperation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of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multiple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specialists.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28047" rIns="0" bIns="0" rtlCol="0" vert="horz">
            <a:spAutoFit/>
          </a:bodyPr>
          <a:lstStyle/>
          <a:p>
            <a:pPr marL="110489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DecarbonAI</a:t>
            </a:r>
            <a:r>
              <a:rPr dirty="0" spc="-70"/>
              <a:t> </a:t>
            </a:r>
            <a:r>
              <a:rPr dirty="0"/>
              <a:t>–</a:t>
            </a:r>
            <a:r>
              <a:rPr dirty="0" spc="-120"/>
              <a:t> </a:t>
            </a:r>
            <a:r>
              <a:rPr dirty="0"/>
              <a:t>Multi</a:t>
            </a:r>
            <a:r>
              <a:rPr dirty="0" spc="-145"/>
              <a:t> </a:t>
            </a:r>
            <a:r>
              <a:rPr dirty="0"/>
              <a:t>Agent</a:t>
            </a:r>
            <a:r>
              <a:rPr dirty="0" spc="-135"/>
              <a:t> </a:t>
            </a:r>
            <a:r>
              <a:rPr dirty="0"/>
              <a:t>AI</a:t>
            </a:r>
            <a:r>
              <a:rPr dirty="0" spc="-85"/>
              <a:t> </a:t>
            </a:r>
            <a:r>
              <a:rPr dirty="0" spc="-40"/>
              <a:t>Co-</a:t>
            </a:r>
            <a:r>
              <a:rPr dirty="0"/>
              <a:t>Pilot</a:t>
            </a:r>
            <a:r>
              <a:rPr dirty="0" spc="-95"/>
              <a:t> </a:t>
            </a:r>
            <a:r>
              <a:rPr dirty="0"/>
              <a:t>for</a:t>
            </a:r>
            <a:r>
              <a:rPr dirty="0" spc="-70"/>
              <a:t> </a:t>
            </a:r>
            <a:r>
              <a:rPr dirty="0"/>
              <a:t>Net</a:t>
            </a:r>
            <a:r>
              <a:rPr dirty="0" spc="-95"/>
              <a:t> </a:t>
            </a:r>
            <a:r>
              <a:rPr dirty="0" spc="-20"/>
              <a:t>Zero</a:t>
            </a:r>
          </a:p>
        </p:txBody>
      </p:sp>
      <p:grpSp>
        <p:nvGrpSpPr>
          <p:cNvPr id="4" name="object 4" descr=""/>
          <p:cNvGrpSpPr/>
          <p:nvPr/>
        </p:nvGrpSpPr>
        <p:grpSpPr>
          <a:xfrm>
            <a:off x="10295847" y="1636881"/>
            <a:ext cx="8722995" cy="2766060"/>
            <a:chOff x="10295847" y="1636881"/>
            <a:chExt cx="8722995" cy="276606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95847" y="1636881"/>
              <a:ext cx="8722445" cy="2765514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611350" y="2599000"/>
              <a:ext cx="654814" cy="274748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211550" y="2618047"/>
              <a:ext cx="645037" cy="274751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887950" y="2618047"/>
              <a:ext cx="654296" cy="27475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506575" y="3027367"/>
              <a:ext cx="759589" cy="44620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106775" y="3027367"/>
              <a:ext cx="749812" cy="44620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897475" y="3027367"/>
              <a:ext cx="749530" cy="446202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14271015" y="2218187"/>
              <a:ext cx="4638040" cy="281305"/>
            </a:xfrm>
            <a:custGeom>
              <a:avLst/>
              <a:gdLst/>
              <a:ahLst/>
              <a:cxnLst/>
              <a:rect l="l" t="t" r="r" b="b"/>
              <a:pathLst>
                <a:path w="4638040" h="281305">
                  <a:moveTo>
                    <a:pt x="4637938" y="50825"/>
                  </a:moveTo>
                  <a:lnTo>
                    <a:pt x="4634306" y="32854"/>
                  </a:lnTo>
                  <a:lnTo>
                    <a:pt x="4624425" y="18211"/>
                  </a:lnTo>
                  <a:lnTo>
                    <a:pt x="4609770" y="8343"/>
                  </a:lnTo>
                  <a:lnTo>
                    <a:pt x="4591850" y="4724"/>
                  </a:lnTo>
                  <a:lnTo>
                    <a:pt x="3680764" y="4724"/>
                  </a:lnTo>
                  <a:lnTo>
                    <a:pt x="3680764" y="0"/>
                  </a:lnTo>
                  <a:lnTo>
                    <a:pt x="738009" y="0"/>
                  </a:lnTo>
                  <a:lnTo>
                    <a:pt x="738009" y="4724"/>
                  </a:lnTo>
                  <a:lnTo>
                    <a:pt x="45961" y="4724"/>
                  </a:lnTo>
                  <a:lnTo>
                    <a:pt x="28067" y="8343"/>
                  </a:lnTo>
                  <a:lnTo>
                    <a:pt x="13462" y="18211"/>
                  </a:lnTo>
                  <a:lnTo>
                    <a:pt x="3606" y="32854"/>
                  </a:lnTo>
                  <a:lnTo>
                    <a:pt x="0" y="50825"/>
                  </a:lnTo>
                  <a:lnTo>
                    <a:pt x="0" y="234823"/>
                  </a:lnTo>
                  <a:lnTo>
                    <a:pt x="3606" y="252717"/>
                  </a:lnTo>
                  <a:lnTo>
                    <a:pt x="13462" y="267322"/>
                  </a:lnTo>
                  <a:lnTo>
                    <a:pt x="28067" y="277177"/>
                  </a:lnTo>
                  <a:lnTo>
                    <a:pt x="45961" y="280784"/>
                  </a:lnTo>
                  <a:lnTo>
                    <a:pt x="4591850" y="280784"/>
                  </a:lnTo>
                  <a:lnTo>
                    <a:pt x="4609770" y="277177"/>
                  </a:lnTo>
                  <a:lnTo>
                    <a:pt x="4624425" y="267322"/>
                  </a:lnTo>
                  <a:lnTo>
                    <a:pt x="4634306" y="252717"/>
                  </a:lnTo>
                  <a:lnTo>
                    <a:pt x="4637938" y="234823"/>
                  </a:lnTo>
                  <a:lnTo>
                    <a:pt x="4637938" y="508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4273275" y="2221476"/>
              <a:ext cx="4638675" cy="276225"/>
            </a:xfrm>
            <a:custGeom>
              <a:avLst/>
              <a:gdLst/>
              <a:ahLst/>
              <a:cxnLst/>
              <a:rect l="l" t="t" r="r" b="b"/>
              <a:pathLst>
                <a:path w="4638675" h="276225">
                  <a:moveTo>
                    <a:pt x="-2253" y="47527"/>
                  </a:moveTo>
                  <a:lnTo>
                    <a:pt x="1357" y="29558"/>
                  </a:lnTo>
                  <a:lnTo>
                    <a:pt x="11206" y="14909"/>
                  </a:lnTo>
                  <a:lnTo>
                    <a:pt x="25816" y="5047"/>
                  </a:lnTo>
                  <a:lnTo>
                    <a:pt x="43713" y="1434"/>
                  </a:lnTo>
                  <a:lnTo>
                    <a:pt x="4589595" y="1434"/>
                  </a:lnTo>
                  <a:lnTo>
                    <a:pt x="4607511" y="5047"/>
                  </a:lnTo>
                  <a:lnTo>
                    <a:pt x="4622165" y="14909"/>
                  </a:lnTo>
                  <a:lnTo>
                    <a:pt x="4632058" y="29558"/>
                  </a:lnTo>
                  <a:lnTo>
                    <a:pt x="4635688" y="47527"/>
                  </a:lnTo>
                  <a:lnTo>
                    <a:pt x="4635688" y="231521"/>
                  </a:lnTo>
                  <a:lnTo>
                    <a:pt x="4632058" y="249418"/>
                  </a:lnTo>
                  <a:lnTo>
                    <a:pt x="4622165" y="264028"/>
                  </a:lnTo>
                  <a:lnTo>
                    <a:pt x="4607511" y="273877"/>
                  </a:lnTo>
                  <a:lnTo>
                    <a:pt x="4589595" y="277488"/>
                  </a:lnTo>
                  <a:lnTo>
                    <a:pt x="43713" y="277488"/>
                  </a:lnTo>
                  <a:lnTo>
                    <a:pt x="25816" y="273877"/>
                  </a:lnTo>
                  <a:lnTo>
                    <a:pt x="11206" y="264028"/>
                  </a:lnTo>
                  <a:lnTo>
                    <a:pt x="1357" y="249418"/>
                  </a:lnTo>
                  <a:lnTo>
                    <a:pt x="-2253" y="231521"/>
                  </a:lnTo>
                  <a:lnTo>
                    <a:pt x="-2253" y="47527"/>
                  </a:lnTo>
                  <a:close/>
                </a:path>
              </a:pathLst>
            </a:custGeom>
            <a:ln w="25398">
              <a:solidFill>
                <a:srgbClr val="1C334E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15889253" y="2174847"/>
            <a:ext cx="120142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Calibri"/>
                <a:cs typeface="Calibri"/>
              </a:rPr>
              <a:t>Orchestrator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4707830" y="3076722"/>
            <a:ext cx="346075" cy="3473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7945">
              <a:lnSpc>
                <a:spcPct val="100000"/>
              </a:lnSpc>
              <a:spcBef>
                <a:spcPts val="100"/>
              </a:spcBef>
            </a:pPr>
            <a:r>
              <a:rPr dirty="0" sz="1050" spc="-25">
                <a:latin typeface="Calibri"/>
                <a:cs typeface="Calibri"/>
              </a:rPr>
              <a:t>ESG</a:t>
            </a:r>
            <a:endParaRPr sz="10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z="1050" spc="-10">
                <a:latin typeface="Calibri"/>
                <a:cs typeface="Calibri"/>
              </a:rPr>
              <a:t>Agent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6128736" y="3076722"/>
            <a:ext cx="723900" cy="34734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99390" marR="5080" indent="-187325">
              <a:lnSpc>
                <a:spcPct val="101200"/>
              </a:lnSpc>
              <a:spcBef>
                <a:spcPts val="85"/>
              </a:spcBef>
            </a:pPr>
            <a:r>
              <a:rPr dirty="0" sz="1050">
                <a:latin typeface="Calibri"/>
                <a:cs typeface="Calibri"/>
              </a:rPr>
              <a:t>Supply</a:t>
            </a:r>
            <a:r>
              <a:rPr dirty="0" sz="1050" spc="-45">
                <a:latin typeface="Calibri"/>
                <a:cs typeface="Calibri"/>
              </a:rPr>
              <a:t> </a:t>
            </a:r>
            <a:r>
              <a:rPr dirty="0" sz="1050" spc="-10">
                <a:latin typeface="Calibri"/>
                <a:cs typeface="Calibri"/>
              </a:rPr>
              <a:t>Chain Agent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17959406" y="3059833"/>
            <a:ext cx="662940" cy="34734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68910" marR="5080" indent="-156845">
              <a:lnSpc>
                <a:spcPct val="101200"/>
              </a:lnSpc>
              <a:spcBef>
                <a:spcPts val="85"/>
              </a:spcBef>
            </a:pPr>
            <a:r>
              <a:rPr dirty="0" sz="1050" spc="-10">
                <a:latin typeface="Calibri"/>
                <a:cs typeface="Calibri"/>
              </a:rPr>
              <a:t>Compliance Agent</a:t>
            </a:r>
            <a:endParaRPr sz="1050">
              <a:latin typeface="Calibri"/>
              <a:cs typeface="Calibri"/>
            </a:endParaRPr>
          </a:p>
        </p:txBody>
      </p:sp>
      <p:pic>
        <p:nvPicPr>
          <p:cNvPr id="18" name="object 1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112047" y="4455472"/>
            <a:ext cx="4937806" cy="1582112"/>
          </a:xfrm>
          <a:prstGeom prst="rect">
            <a:avLst/>
          </a:prstGeom>
        </p:spPr>
      </p:pic>
      <p:sp>
        <p:nvSpPr>
          <p:cNvPr id="19" name="object 19" descr=""/>
          <p:cNvSpPr/>
          <p:nvPr/>
        </p:nvSpPr>
        <p:spPr>
          <a:xfrm>
            <a:off x="14870875" y="2584683"/>
            <a:ext cx="3505200" cy="737870"/>
          </a:xfrm>
          <a:custGeom>
            <a:avLst/>
            <a:gdLst/>
            <a:ahLst/>
            <a:cxnLst/>
            <a:rect l="l" t="t" r="r" b="b"/>
            <a:pathLst>
              <a:path w="3505200" h="737870">
                <a:moveTo>
                  <a:pt x="76314" y="76187"/>
                </a:moveTo>
                <a:lnTo>
                  <a:pt x="69938" y="63487"/>
                </a:lnTo>
                <a:lnTo>
                  <a:pt x="38087" y="0"/>
                </a:lnTo>
                <a:lnTo>
                  <a:pt x="0" y="76187"/>
                </a:lnTo>
                <a:lnTo>
                  <a:pt x="31737" y="76187"/>
                </a:lnTo>
                <a:lnTo>
                  <a:pt x="31737" y="315798"/>
                </a:lnTo>
                <a:lnTo>
                  <a:pt x="0" y="315798"/>
                </a:lnTo>
                <a:lnTo>
                  <a:pt x="38087" y="391985"/>
                </a:lnTo>
                <a:lnTo>
                  <a:pt x="69938" y="328498"/>
                </a:lnTo>
                <a:lnTo>
                  <a:pt x="76314" y="315798"/>
                </a:lnTo>
                <a:lnTo>
                  <a:pt x="44437" y="315798"/>
                </a:lnTo>
                <a:lnTo>
                  <a:pt x="44437" y="76187"/>
                </a:lnTo>
                <a:lnTo>
                  <a:pt x="76314" y="76187"/>
                </a:lnTo>
                <a:close/>
              </a:path>
              <a:path w="3505200" h="737870">
                <a:moveTo>
                  <a:pt x="1101928" y="681240"/>
                </a:moveTo>
                <a:lnTo>
                  <a:pt x="1088478" y="674395"/>
                </a:lnTo>
                <a:lnTo>
                  <a:pt x="1025994" y="642518"/>
                </a:lnTo>
                <a:lnTo>
                  <a:pt x="1025779" y="674306"/>
                </a:lnTo>
                <a:lnTo>
                  <a:pt x="476288" y="670166"/>
                </a:lnTo>
                <a:lnTo>
                  <a:pt x="476516" y="642518"/>
                </a:lnTo>
                <a:lnTo>
                  <a:pt x="476554" y="638454"/>
                </a:lnTo>
                <a:lnTo>
                  <a:pt x="399986" y="675919"/>
                </a:lnTo>
                <a:lnTo>
                  <a:pt x="475919" y="714641"/>
                </a:lnTo>
                <a:lnTo>
                  <a:pt x="476148" y="687082"/>
                </a:lnTo>
                <a:lnTo>
                  <a:pt x="476186" y="682866"/>
                </a:lnTo>
                <a:lnTo>
                  <a:pt x="1025690" y="686993"/>
                </a:lnTo>
                <a:lnTo>
                  <a:pt x="1038440" y="687082"/>
                </a:lnTo>
                <a:lnTo>
                  <a:pt x="1025690" y="687082"/>
                </a:lnTo>
                <a:lnTo>
                  <a:pt x="1025512" y="714641"/>
                </a:lnTo>
                <a:lnTo>
                  <a:pt x="1025486" y="718705"/>
                </a:lnTo>
                <a:lnTo>
                  <a:pt x="1090002" y="687082"/>
                </a:lnTo>
                <a:lnTo>
                  <a:pt x="1101928" y="681240"/>
                </a:lnTo>
                <a:close/>
              </a:path>
              <a:path w="3505200" h="737870">
                <a:moveTo>
                  <a:pt x="1676260" y="76187"/>
                </a:moveTo>
                <a:lnTo>
                  <a:pt x="1669884" y="63487"/>
                </a:lnTo>
                <a:lnTo>
                  <a:pt x="1638033" y="0"/>
                </a:lnTo>
                <a:lnTo>
                  <a:pt x="1599946" y="76187"/>
                </a:lnTo>
                <a:lnTo>
                  <a:pt x="1631683" y="76187"/>
                </a:lnTo>
                <a:lnTo>
                  <a:pt x="1631683" y="297510"/>
                </a:lnTo>
                <a:lnTo>
                  <a:pt x="1599946" y="297510"/>
                </a:lnTo>
                <a:lnTo>
                  <a:pt x="1638033" y="373570"/>
                </a:lnTo>
                <a:lnTo>
                  <a:pt x="1669872" y="310210"/>
                </a:lnTo>
                <a:lnTo>
                  <a:pt x="1676260" y="297510"/>
                </a:lnTo>
                <a:lnTo>
                  <a:pt x="1644510" y="297510"/>
                </a:lnTo>
                <a:lnTo>
                  <a:pt x="1644510" y="76187"/>
                </a:lnTo>
                <a:lnTo>
                  <a:pt x="1676260" y="76187"/>
                </a:lnTo>
                <a:close/>
              </a:path>
              <a:path w="3505200" h="737870">
                <a:moveTo>
                  <a:pt x="2892348" y="700290"/>
                </a:moveTo>
                <a:lnTo>
                  <a:pt x="2878899" y="693432"/>
                </a:lnTo>
                <a:lnTo>
                  <a:pt x="2816415" y="661568"/>
                </a:lnTo>
                <a:lnTo>
                  <a:pt x="2816199" y="693343"/>
                </a:lnTo>
                <a:lnTo>
                  <a:pt x="2266708" y="689216"/>
                </a:lnTo>
                <a:lnTo>
                  <a:pt x="2266937" y="661568"/>
                </a:lnTo>
                <a:lnTo>
                  <a:pt x="2266962" y="657504"/>
                </a:lnTo>
                <a:lnTo>
                  <a:pt x="2190394" y="694956"/>
                </a:lnTo>
                <a:lnTo>
                  <a:pt x="2266327" y="733691"/>
                </a:lnTo>
                <a:lnTo>
                  <a:pt x="2266556" y="706132"/>
                </a:lnTo>
                <a:lnTo>
                  <a:pt x="2266594" y="701916"/>
                </a:lnTo>
                <a:lnTo>
                  <a:pt x="2816110" y="706043"/>
                </a:lnTo>
                <a:lnTo>
                  <a:pt x="2828848" y="706132"/>
                </a:lnTo>
                <a:lnTo>
                  <a:pt x="2816110" y="706132"/>
                </a:lnTo>
                <a:lnTo>
                  <a:pt x="2815933" y="733691"/>
                </a:lnTo>
                <a:lnTo>
                  <a:pt x="2815907" y="737755"/>
                </a:lnTo>
                <a:lnTo>
                  <a:pt x="2880423" y="706132"/>
                </a:lnTo>
                <a:lnTo>
                  <a:pt x="2892348" y="700290"/>
                </a:lnTo>
                <a:close/>
              </a:path>
              <a:path w="3505200" h="737870">
                <a:moveTo>
                  <a:pt x="3504768" y="76187"/>
                </a:moveTo>
                <a:lnTo>
                  <a:pt x="3498392" y="63487"/>
                </a:lnTo>
                <a:lnTo>
                  <a:pt x="3466541" y="0"/>
                </a:lnTo>
                <a:lnTo>
                  <a:pt x="3428454" y="76187"/>
                </a:lnTo>
                <a:lnTo>
                  <a:pt x="3460204" y="76187"/>
                </a:lnTo>
                <a:lnTo>
                  <a:pt x="3460204" y="297510"/>
                </a:lnTo>
                <a:lnTo>
                  <a:pt x="3428454" y="297510"/>
                </a:lnTo>
                <a:lnTo>
                  <a:pt x="3466541" y="373570"/>
                </a:lnTo>
                <a:lnTo>
                  <a:pt x="3498392" y="310210"/>
                </a:lnTo>
                <a:lnTo>
                  <a:pt x="3504768" y="297510"/>
                </a:lnTo>
                <a:lnTo>
                  <a:pt x="3472891" y="297510"/>
                </a:lnTo>
                <a:lnTo>
                  <a:pt x="3472891" y="76187"/>
                </a:lnTo>
                <a:lnTo>
                  <a:pt x="3504768" y="76187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 txBox="1"/>
          <p:nvPr/>
        </p:nvSpPr>
        <p:spPr>
          <a:xfrm>
            <a:off x="9471813" y="7769202"/>
            <a:ext cx="9516745" cy="216408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69215">
              <a:lnSpc>
                <a:spcPct val="100000"/>
              </a:lnSpc>
              <a:spcBef>
                <a:spcPts val="125"/>
              </a:spcBef>
            </a:pPr>
            <a:r>
              <a:rPr dirty="0" sz="2000">
                <a:latin typeface="Calibri"/>
                <a:cs typeface="Calibri"/>
              </a:rPr>
              <a:t>An</a:t>
            </a:r>
            <a:r>
              <a:rPr dirty="0" sz="2000" spc="-9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example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workflow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to</a:t>
            </a:r>
            <a:r>
              <a:rPr dirty="0" sz="2000" spc="-8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address</a:t>
            </a:r>
            <a:r>
              <a:rPr dirty="0" sz="2000" spc="-7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any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question:</a:t>
            </a:r>
            <a:endParaRPr sz="2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240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000">
                <a:latin typeface="Calibri"/>
                <a:cs typeface="Calibri"/>
              </a:rPr>
              <a:t>The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Commander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receives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user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questions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and</a:t>
            </a:r>
            <a:r>
              <a:rPr dirty="0" sz="2000" spc="-6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coordinates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with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the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Writer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and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Safeguard.</a:t>
            </a:r>
            <a:endParaRPr sz="2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"/>
              <a:buChar char="•"/>
              <a:tabLst>
                <a:tab pos="354965" algn="l"/>
              </a:tabLst>
            </a:pPr>
            <a:r>
              <a:rPr dirty="0" sz="2000">
                <a:latin typeface="Calibri"/>
                <a:cs typeface="Calibri"/>
              </a:rPr>
              <a:t>The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Writer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crafts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the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code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and</a:t>
            </a:r>
            <a:r>
              <a:rPr dirty="0" sz="2000" spc="-7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interpretation,</a:t>
            </a:r>
            <a:r>
              <a:rPr dirty="0" sz="2000" spc="-8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the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Safeguard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ensures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safety</a:t>
            </a:r>
            <a:endParaRPr sz="2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"/>
              <a:buChar char="•"/>
              <a:tabLst>
                <a:tab pos="354965" algn="l"/>
              </a:tabLst>
            </a:pPr>
            <a:r>
              <a:rPr dirty="0" sz="2000">
                <a:latin typeface="Calibri"/>
                <a:cs typeface="Calibri"/>
              </a:rPr>
              <a:t>The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Commander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executes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the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code.</a:t>
            </a:r>
            <a:endParaRPr sz="2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"/>
              <a:buChar char="•"/>
              <a:tabLst>
                <a:tab pos="354965" algn="l"/>
              </a:tabLst>
            </a:pPr>
            <a:r>
              <a:rPr dirty="0" sz="2000">
                <a:latin typeface="Calibri"/>
                <a:cs typeface="Calibri"/>
              </a:rPr>
              <a:t>If</a:t>
            </a:r>
            <a:r>
              <a:rPr dirty="0" sz="2000" spc="-7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issues</a:t>
            </a:r>
            <a:r>
              <a:rPr dirty="0" sz="2000" spc="-7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arise,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the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process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can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repeat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until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resolved.</a:t>
            </a:r>
            <a:endParaRPr sz="2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"/>
              <a:buChar char="•"/>
              <a:tabLst>
                <a:tab pos="354965" algn="l"/>
              </a:tabLst>
            </a:pPr>
            <a:r>
              <a:rPr dirty="0" sz="2000">
                <a:latin typeface="Calibri"/>
                <a:cs typeface="Calibri"/>
              </a:rPr>
              <a:t>Shaded</a:t>
            </a:r>
            <a:r>
              <a:rPr dirty="0" sz="2000" spc="-10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circles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represent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steps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that</a:t>
            </a:r>
            <a:r>
              <a:rPr dirty="0" sz="2000" spc="-7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may</a:t>
            </a:r>
            <a:r>
              <a:rPr dirty="0" sz="2000" spc="-8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be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repeated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multiple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times.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21" name="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33400" y="6163447"/>
            <a:ext cx="8802639" cy="464175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20104100" cy="11304905"/>
            <a:chOff x="0" y="0"/>
            <a:chExt cx="20104100" cy="1130490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100" cy="1130438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49901" y="1427981"/>
              <a:ext cx="8855073" cy="8680562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34425" y="1694547"/>
              <a:ext cx="1474762" cy="1474349"/>
            </a:xfrm>
            <a:prstGeom prst="rect">
              <a:avLst/>
            </a:prstGeom>
          </p:spPr>
        </p:pic>
      </p:grpSp>
      <p:sp>
        <p:nvSpPr>
          <p:cNvPr id="6" name="object 6" descr=""/>
          <p:cNvSpPr txBox="1"/>
          <p:nvPr/>
        </p:nvSpPr>
        <p:spPr>
          <a:xfrm>
            <a:off x="13557011" y="3331951"/>
            <a:ext cx="1302385" cy="7531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5720">
              <a:lnSpc>
                <a:spcPts val="2865"/>
              </a:lnSpc>
              <a:spcBef>
                <a:spcPts val="100"/>
              </a:spcBef>
            </a:pP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ESG</a:t>
            </a:r>
            <a:r>
              <a:rPr dirty="0" sz="2400" spc="-6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20" b="1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865"/>
              </a:lnSpc>
            </a:pP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Extraction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10267950" y="5959549"/>
            <a:ext cx="3350895" cy="3960495"/>
            <a:chOff x="10267950" y="5959549"/>
            <a:chExt cx="3350895" cy="3960495"/>
          </a:xfrm>
        </p:grpSpPr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144375" y="5959549"/>
              <a:ext cx="1474224" cy="1475022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267950" y="8444293"/>
              <a:ext cx="1484044" cy="1475415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/>
          <p:nvPr/>
        </p:nvSpPr>
        <p:spPr>
          <a:xfrm>
            <a:off x="13946585" y="6440420"/>
            <a:ext cx="2354580" cy="7531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2075">
              <a:lnSpc>
                <a:spcPts val="2865"/>
              </a:lnSpc>
              <a:spcBef>
                <a:spcPts val="100"/>
              </a:spcBef>
            </a:pP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Carbon</a:t>
            </a:r>
            <a:r>
              <a:rPr dirty="0" sz="24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Footprint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865"/>
              </a:lnSpc>
            </a:pP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Hotspot</a:t>
            </a:r>
            <a:r>
              <a:rPr dirty="0" sz="2400" spc="-4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Detection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1759229" y="9716503"/>
            <a:ext cx="1730375" cy="7531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2865"/>
              </a:lnSpc>
              <a:spcBef>
                <a:spcPts val="100"/>
              </a:spcBef>
            </a:pP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Sustainability</a:t>
            </a:r>
            <a:endParaRPr sz="2400">
              <a:latin typeface="Calibri"/>
              <a:cs typeface="Calibri"/>
            </a:endParaRPr>
          </a:p>
          <a:p>
            <a:pPr algn="ctr" marL="3175">
              <a:lnSpc>
                <a:spcPts val="2865"/>
              </a:lnSpc>
            </a:pP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Scorecards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5362575" y="2808415"/>
            <a:ext cx="7608570" cy="7006590"/>
            <a:chOff x="5362575" y="2808415"/>
            <a:chExt cx="7608570" cy="7006590"/>
          </a:xfrm>
        </p:grpSpPr>
        <p:pic>
          <p:nvPicPr>
            <p:cNvPr id="13" name="object 1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81850" y="8339534"/>
              <a:ext cx="1475007" cy="1475398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62575" y="5950026"/>
              <a:ext cx="1475295" cy="1475021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9207830" y="5640633"/>
              <a:ext cx="442595" cy="212725"/>
            </a:xfrm>
            <a:custGeom>
              <a:avLst/>
              <a:gdLst/>
              <a:ahLst/>
              <a:cxnLst/>
              <a:rect l="l" t="t" r="r" b="b"/>
              <a:pathLst>
                <a:path w="442595" h="212725">
                  <a:moveTo>
                    <a:pt x="127393" y="3517"/>
                  </a:moveTo>
                  <a:lnTo>
                    <a:pt x="115201" y="1866"/>
                  </a:lnTo>
                  <a:lnTo>
                    <a:pt x="101015" y="774"/>
                  </a:lnTo>
                  <a:lnTo>
                    <a:pt x="87325" y="177"/>
                  </a:lnTo>
                  <a:lnTo>
                    <a:pt x="76619" y="0"/>
                  </a:lnTo>
                  <a:lnTo>
                    <a:pt x="52501" y="3429"/>
                  </a:lnTo>
                  <a:lnTo>
                    <a:pt x="36614" y="13004"/>
                  </a:lnTo>
                  <a:lnTo>
                    <a:pt x="27876" y="27711"/>
                  </a:lnTo>
                  <a:lnTo>
                    <a:pt x="25209" y="46532"/>
                  </a:lnTo>
                  <a:lnTo>
                    <a:pt x="25209" y="66243"/>
                  </a:lnTo>
                  <a:lnTo>
                    <a:pt x="0" y="67779"/>
                  </a:lnTo>
                  <a:lnTo>
                    <a:pt x="0" y="99809"/>
                  </a:lnTo>
                  <a:lnTo>
                    <a:pt x="25209" y="99809"/>
                  </a:lnTo>
                  <a:lnTo>
                    <a:pt x="25209" y="212572"/>
                  </a:lnTo>
                  <a:lnTo>
                    <a:pt x="79235" y="212572"/>
                  </a:lnTo>
                  <a:lnTo>
                    <a:pt x="79235" y="99809"/>
                  </a:lnTo>
                  <a:lnTo>
                    <a:pt x="116459" y="99809"/>
                  </a:lnTo>
                  <a:lnTo>
                    <a:pt x="116459" y="66243"/>
                  </a:lnTo>
                  <a:lnTo>
                    <a:pt x="79235" y="66243"/>
                  </a:lnTo>
                  <a:lnTo>
                    <a:pt x="79235" y="41224"/>
                  </a:lnTo>
                  <a:lnTo>
                    <a:pt x="83121" y="36804"/>
                  </a:lnTo>
                  <a:lnTo>
                    <a:pt x="122415" y="36804"/>
                  </a:lnTo>
                  <a:lnTo>
                    <a:pt x="127393" y="3517"/>
                  </a:lnTo>
                  <a:close/>
                </a:path>
                <a:path w="442595" h="212725">
                  <a:moveTo>
                    <a:pt x="442595" y="66154"/>
                  </a:moveTo>
                  <a:lnTo>
                    <a:pt x="434543" y="66154"/>
                  </a:lnTo>
                  <a:lnTo>
                    <a:pt x="421894" y="66344"/>
                  </a:lnTo>
                  <a:lnTo>
                    <a:pt x="407911" y="67906"/>
                  </a:lnTo>
                  <a:lnTo>
                    <a:pt x="392620" y="72377"/>
                  </a:lnTo>
                  <a:lnTo>
                    <a:pt x="375996" y="81267"/>
                  </a:lnTo>
                  <a:lnTo>
                    <a:pt x="371297" y="66243"/>
                  </a:lnTo>
                  <a:lnTo>
                    <a:pt x="329387" y="66243"/>
                  </a:lnTo>
                  <a:lnTo>
                    <a:pt x="329387" y="212572"/>
                  </a:lnTo>
                  <a:lnTo>
                    <a:pt x="383146" y="212572"/>
                  </a:lnTo>
                  <a:lnTo>
                    <a:pt x="383146" y="110159"/>
                  </a:lnTo>
                  <a:lnTo>
                    <a:pt x="395706" y="107340"/>
                  </a:lnTo>
                  <a:lnTo>
                    <a:pt x="406260" y="105448"/>
                  </a:lnTo>
                  <a:lnTo>
                    <a:pt x="415378" y="104381"/>
                  </a:lnTo>
                  <a:lnTo>
                    <a:pt x="423621" y="104051"/>
                  </a:lnTo>
                  <a:lnTo>
                    <a:pt x="437794" y="104051"/>
                  </a:lnTo>
                  <a:lnTo>
                    <a:pt x="442595" y="66154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0212616" y="5644951"/>
              <a:ext cx="54610" cy="208279"/>
            </a:xfrm>
            <a:custGeom>
              <a:avLst/>
              <a:gdLst/>
              <a:ahLst/>
              <a:cxnLst/>
              <a:rect l="l" t="t" r="r" b="b"/>
              <a:pathLst>
                <a:path w="54609" h="208279">
                  <a:moveTo>
                    <a:pt x="53924" y="61925"/>
                  </a:moveTo>
                  <a:lnTo>
                    <a:pt x="444" y="61925"/>
                  </a:lnTo>
                  <a:lnTo>
                    <a:pt x="444" y="208254"/>
                  </a:lnTo>
                  <a:lnTo>
                    <a:pt x="53924" y="208254"/>
                  </a:lnTo>
                  <a:lnTo>
                    <a:pt x="53924" y="61925"/>
                  </a:lnTo>
                  <a:close/>
                </a:path>
                <a:path w="54609" h="208279">
                  <a:moveTo>
                    <a:pt x="54381" y="5321"/>
                  </a:moveTo>
                  <a:lnTo>
                    <a:pt x="51841" y="0"/>
                  </a:lnTo>
                  <a:lnTo>
                    <a:pt x="41465" y="0"/>
                  </a:lnTo>
                  <a:lnTo>
                    <a:pt x="2882" y="0"/>
                  </a:lnTo>
                  <a:lnTo>
                    <a:pt x="0" y="5321"/>
                  </a:lnTo>
                  <a:lnTo>
                    <a:pt x="0" y="41846"/>
                  </a:lnTo>
                  <a:lnTo>
                    <a:pt x="2882" y="46799"/>
                  </a:lnTo>
                  <a:lnTo>
                    <a:pt x="51841" y="46799"/>
                  </a:lnTo>
                  <a:lnTo>
                    <a:pt x="54381" y="41846"/>
                  </a:lnTo>
                  <a:lnTo>
                    <a:pt x="54381" y="5321"/>
                  </a:lnTo>
                  <a:close/>
                </a:path>
              </a:pathLst>
            </a:custGeom>
            <a:solidFill>
              <a:srgbClr val="D111A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9349404" y="5703184"/>
              <a:ext cx="149860" cy="150495"/>
            </a:xfrm>
            <a:custGeom>
              <a:avLst/>
              <a:gdLst/>
              <a:ahLst/>
              <a:cxnLst/>
              <a:rect l="l" t="t" r="r" b="b"/>
              <a:pathLst>
                <a:path w="149859" h="150495">
                  <a:moveTo>
                    <a:pt x="149246" y="145880"/>
                  </a:moveTo>
                  <a:lnTo>
                    <a:pt x="105335" y="145880"/>
                  </a:lnTo>
                  <a:lnTo>
                    <a:pt x="106589" y="150111"/>
                  </a:lnTo>
                  <a:lnTo>
                    <a:pt x="106696" y="150471"/>
                  </a:lnTo>
                  <a:lnTo>
                    <a:pt x="149246" y="150471"/>
                  </a:lnTo>
                  <a:lnTo>
                    <a:pt x="149246" y="145880"/>
                  </a:lnTo>
                  <a:close/>
                </a:path>
                <a:path w="149859" h="150495">
                  <a:moveTo>
                    <a:pt x="146764" y="40168"/>
                  </a:moveTo>
                  <a:lnTo>
                    <a:pt x="76761" y="40168"/>
                  </a:lnTo>
                  <a:lnTo>
                    <a:pt x="85752" y="40930"/>
                  </a:lnTo>
                  <a:lnTo>
                    <a:pt x="93694" y="43802"/>
                  </a:lnTo>
                  <a:lnTo>
                    <a:pt x="98809" y="49002"/>
                  </a:lnTo>
                  <a:lnTo>
                    <a:pt x="100734" y="56869"/>
                  </a:lnTo>
                  <a:lnTo>
                    <a:pt x="100734" y="60384"/>
                  </a:lnTo>
                  <a:lnTo>
                    <a:pt x="46982" y="60384"/>
                  </a:lnTo>
                  <a:lnTo>
                    <a:pt x="27289" y="62955"/>
                  </a:lnTo>
                  <a:lnTo>
                    <a:pt x="12511" y="70353"/>
                  </a:lnTo>
                  <a:lnTo>
                    <a:pt x="3223" y="82103"/>
                  </a:lnTo>
                  <a:lnTo>
                    <a:pt x="0" y="97733"/>
                  </a:lnTo>
                  <a:lnTo>
                    <a:pt x="0" y="111507"/>
                  </a:lnTo>
                  <a:lnTo>
                    <a:pt x="27290" y="147267"/>
                  </a:lnTo>
                  <a:lnTo>
                    <a:pt x="78874" y="150111"/>
                  </a:lnTo>
                  <a:lnTo>
                    <a:pt x="105335" y="145880"/>
                  </a:lnTo>
                  <a:lnTo>
                    <a:pt x="149246" y="145880"/>
                  </a:lnTo>
                  <a:lnTo>
                    <a:pt x="149246" y="118429"/>
                  </a:lnTo>
                  <a:lnTo>
                    <a:pt x="64952" y="118429"/>
                  </a:lnTo>
                  <a:lnTo>
                    <a:pt x="56100" y="118165"/>
                  </a:lnTo>
                  <a:lnTo>
                    <a:pt x="52583" y="113750"/>
                  </a:lnTo>
                  <a:lnTo>
                    <a:pt x="52583" y="95478"/>
                  </a:lnTo>
                  <a:lnTo>
                    <a:pt x="56100" y="91075"/>
                  </a:lnTo>
                  <a:lnTo>
                    <a:pt x="64952" y="90799"/>
                  </a:lnTo>
                  <a:lnTo>
                    <a:pt x="149246" y="90799"/>
                  </a:lnTo>
                  <a:lnTo>
                    <a:pt x="149206" y="56869"/>
                  </a:lnTo>
                  <a:lnTo>
                    <a:pt x="146913" y="41182"/>
                  </a:lnTo>
                  <a:lnTo>
                    <a:pt x="146819" y="40540"/>
                  </a:lnTo>
                  <a:lnTo>
                    <a:pt x="146764" y="40168"/>
                  </a:lnTo>
                  <a:close/>
                </a:path>
                <a:path w="149859" h="150495">
                  <a:moveTo>
                    <a:pt x="149246" y="90799"/>
                  </a:moveTo>
                  <a:lnTo>
                    <a:pt x="100734" y="90799"/>
                  </a:lnTo>
                  <a:lnTo>
                    <a:pt x="100734" y="116270"/>
                  </a:lnTo>
                  <a:lnTo>
                    <a:pt x="64952" y="118429"/>
                  </a:lnTo>
                  <a:lnTo>
                    <a:pt x="149246" y="118429"/>
                  </a:lnTo>
                  <a:lnTo>
                    <a:pt x="149246" y="90799"/>
                  </a:lnTo>
                  <a:close/>
                </a:path>
                <a:path w="149859" h="150495">
                  <a:moveTo>
                    <a:pt x="88088" y="0"/>
                  </a:moveTo>
                  <a:lnTo>
                    <a:pt x="69488" y="570"/>
                  </a:lnTo>
                  <a:lnTo>
                    <a:pt x="47985" y="2137"/>
                  </a:lnTo>
                  <a:lnTo>
                    <a:pt x="26432" y="4479"/>
                  </a:lnTo>
                  <a:lnTo>
                    <a:pt x="7683" y="7378"/>
                  </a:lnTo>
                  <a:lnTo>
                    <a:pt x="12118" y="40168"/>
                  </a:lnTo>
                  <a:lnTo>
                    <a:pt x="12168" y="40540"/>
                  </a:lnTo>
                  <a:lnTo>
                    <a:pt x="12255" y="41182"/>
                  </a:lnTo>
                  <a:lnTo>
                    <a:pt x="12380" y="42112"/>
                  </a:lnTo>
                  <a:lnTo>
                    <a:pt x="30501" y="41182"/>
                  </a:lnTo>
                  <a:lnTo>
                    <a:pt x="47521" y="40540"/>
                  </a:lnTo>
                  <a:lnTo>
                    <a:pt x="62713" y="40168"/>
                  </a:lnTo>
                  <a:lnTo>
                    <a:pt x="146764" y="40168"/>
                  </a:lnTo>
                  <a:lnTo>
                    <a:pt x="145254" y="29837"/>
                  </a:lnTo>
                  <a:lnTo>
                    <a:pt x="133503" y="12236"/>
                  </a:lnTo>
                  <a:lnTo>
                    <a:pt x="114335" y="2802"/>
                  </a:lnTo>
                  <a:lnTo>
                    <a:pt x="88088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851161" y="5647466"/>
              <a:ext cx="149873" cy="206188"/>
            </a:xfrm>
            <a:prstGeom prst="rect">
              <a:avLst/>
            </a:prstGeom>
          </p:spPr>
        </p:pic>
        <p:sp>
          <p:nvSpPr>
            <p:cNvPr id="19" name="object 19" descr=""/>
            <p:cNvSpPr/>
            <p:nvPr/>
          </p:nvSpPr>
          <p:spPr>
            <a:xfrm>
              <a:off x="9668938" y="5703184"/>
              <a:ext cx="149860" cy="150495"/>
            </a:xfrm>
            <a:custGeom>
              <a:avLst/>
              <a:gdLst/>
              <a:ahLst/>
              <a:cxnLst/>
              <a:rect l="l" t="t" r="r" b="b"/>
              <a:pathLst>
                <a:path w="149859" h="150495">
                  <a:moveTo>
                    <a:pt x="149246" y="145880"/>
                  </a:moveTo>
                  <a:lnTo>
                    <a:pt x="105347" y="145880"/>
                  </a:lnTo>
                  <a:lnTo>
                    <a:pt x="106590" y="150111"/>
                  </a:lnTo>
                  <a:lnTo>
                    <a:pt x="106696" y="150471"/>
                  </a:lnTo>
                  <a:lnTo>
                    <a:pt x="149246" y="150471"/>
                  </a:lnTo>
                  <a:lnTo>
                    <a:pt x="149246" y="145880"/>
                  </a:lnTo>
                  <a:close/>
                </a:path>
                <a:path w="149859" h="150495">
                  <a:moveTo>
                    <a:pt x="146764" y="40168"/>
                  </a:moveTo>
                  <a:lnTo>
                    <a:pt x="76762" y="40168"/>
                  </a:lnTo>
                  <a:lnTo>
                    <a:pt x="85758" y="40930"/>
                  </a:lnTo>
                  <a:lnTo>
                    <a:pt x="93703" y="43802"/>
                  </a:lnTo>
                  <a:lnTo>
                    <a:pt x="98816" y="49002"/>
                  </a:lnTo>
                  <a:lnTo>
                    <a:pt x="100734" y="56869"/>
                  </a:lnTo>
                  <a:lnTo>
                    <a:pt x="100734" y="60384"/>
                  </a:lnTo>
                  <a:lnTo>
                    <a:pt x="46982" y="60384"/>
                  </a:lnTo>
                  <a:lnTo>
                    <a:pt x="27294" y="62955"/>
                  </a:lnTo>
                  <a:lnTo>
                    <a:pt x="12516" y="70353"/>
                  </a:lnTo>
                  <a:lnTo>
                    <a:pt x="3225" y="82103"/>
                  </a:lnTo>
                  <a:lnTo>
                    <a:pt x="0" y="97733"/>
                  </a:lnTo>
                  <a:lnTo>
                    <a:pt x="0" y="111507"/>
                  </a:lnTo>
                  <a:lnTo>
                    <a:pt x="27295" y="147267"/>
                  </a:lnTo>
                  <a:lnTo>
                    <a:pt x="78874" y="150111"/>
                  </a:lnTo>
                  <a:lnTo>
                    <a:pt x="105347" y="145880"/>
                  </a:lnTo>
                  <a:lnTo>
                    <a:pt x="149246" y="145880"/>
                  </a:lnTo>
                  <a:lnTo>
                    <a:pt x="149246" y="118429"/>
                  </a:lnTo>
                  <a:lnTo>
                    <a:pt x="65048" y="118429"/>
                  </a:lnTo>
                  <a:lnTo>
                    <a:pt x="56196" y="118165"/>
                  </a:lnTo>
                  <a:lnTo>
                    <a:pt x="52583" y="113750"/>
                  </a:lnTo>
                  <a:lnTo>
                    <a:pt x="52583" y="95478"/>
                  </a:lnTo>
                  <a:lnTo>
                    <a:pt x="56196" y="91075"/>
                  </a:lnTo>
                  <a:lnTo>
                    <a:pt x="65048" y="90799"/>
                  </a:lnTo>
                  <a:lnTo>
                    <a:pt x="149246" y="90799"/>
                  </a:lnTo>
                  <a:lnTo>
                    <a:pt x="149206" y="56869"/>
                  </a:lnTo>
                  <a:lnTo>
                    <a:pt x="146913" y="41182"/>
                  </a:lnTo>
                  <a:lnTo>
                    <a:pt x="146819" y="40540"/>
                  </a:lnTo>
                  <a:lnTo>
                    <a:pt x="146764" y="40168"/>
                  </a:lnTo>
                  <a:close/>
                </a:path>
                <a:path w="149859" h="150495">
                  <a:moveTo>
                    <a:pt x="149246" y="90799"/>
                  </a:moveTo>
                  <a:lnTo>
                    <a:pt x="100734" y="90799"/>
                  </a:lnTo>
                  <a:lnTo>
                    <a:pt x="100734" y="116270"/>
                  </a:lnTo>
                  <a:lnTo>
                    <a:pt x="65048" y="118429"/>
                  </a:lnTo>
                  <a:lnTo>
                    <a:pt x="149246" y="118429"/>
                  </a:lnTo>
                  <a:lnTo>
                    <a:pt x="149246" y="90799"/>
                  </a:lnTo>
                  <a:close/>
                </a:path>
                <a:path w="149859" h="150495">
                  <a:moveTo>
                    <a:pt x="88088" y="0"/>
                  </a:moveTo>
                  <a:lnTo>
                    <a:pt x="69488" y="570"/>
                  </a:lnTo>
                  <a:lnTo>
                    <a:pt x="47985" y="2137"/>
                  </a:lnTo>
                  <a:lnTo>
                    <a:pt x="26432" y="4479"/>
                  </a:lnTo>
                  <a:lnTo>
                    <a:pt x="7683" y="7378"/>
                  </a:lnTo>
                  <a:lnTo>
                    <a:pt x="12118" y="40168"/>
                  </a:lnTo>
                  <a:lnTo>
                    <a:pt x="12168" y="40540"/>
                  </a:lnTo>
                  <a:lnTo>
                    <a:pt x="12255" y="41182"/>
                  </a:lnTo>
                  <a:lnTo>
                    <a:pt x="12380" y="42112"/>
                  </a:lnTo>
                  <a:lnTo>
                    <a:pt x="30514" y="41182"/>
                  </a:lnTo>
                  <a:lnTo>
                    <a:pt x="47557" y="40540"/>
                  </a:lnTo>
                  <a:lnTo>
                    <a:pt x="62753" y="40168"/>
                  </a:lnTo>
                  <a:lnTo>
                    <a:pt x="146764" y="40168"/>
                  </a:lnTo>
                  <a:lnTo>
                    <a:pt x="145254" y="29837"/>
                  </a:lnTo>
                  <a:lnTo>
                    <a:pt x="133503" y="12236"/>
                  </a:lnTo>
                  <a:lnTo>
                    <a:pt x="114335" y="2802"/>
                  </a:lnTo>
                  <a:lnTo>
                    <a:pt x="88088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030397" y="5703184"/>
              <a:ext cx="149246" cy="150471"/>
            </a:xfrm>
            <a:prstGeom prst="rect">
              <a:avLst/>
            </a:prstGeom>
          </p:spPr>
        </p:pic>
        <p:sp>
          <p:nvSpPr>
            <p:cNvPr id="21" name="object 21" descr=""/>
            <p:cNvSpPr/>
            <p:nvPr/>
          </p:nvSpPr>
          <p:spPr>
            <a:xfrm>
              <a:off x="8609375" y="5502389"/>
              <a:ext cx="449580" cy="447675"/>
            </a:xfrm>
            <a:custGeom>
              <a:avLst/>
              <a:gdLst/>
              <a:ahLst/>
              <a:cxnLst/>
              <a:rect l="l" t="t" r="r" b="b"/>
              <a:pathLst>
                <a:path w="449579" h="447675">
                  <a:moveTo>
                    <a:pt x="449192" y="222474"/>
                  </a:moveTo>
                  <a:lnTo>
                    <a:pt x="383392" y="222474"/>
                  </a:lnTo>
                  <a:lnTo>
                    <a:pt x="391278" y="224059"/>
                  </a:lnTo>
                  <a:lnTo>
                    <a:pt x="402853" y="231816"/>
                  </a:lnTo>
                  <a:lnTo>
                    <a:pt x="410666" y="243318"/>
                  </a:lnTo>
                  <a:lnTo>
                    <a:pt x="413533" y="257400"/>
                  </a:lnTo>
                  <a:lnTo>
                    <a:pt x="410666" y="271494"/>
                  </a:lnTo>
                  <a:lnTo>
                    <a:pt x="402853" y="283025"/>
                  </a:lnTo>
                  <a:lnTo>
                    <a:pt x="391278" y="290811"/>
                  </a:lnTo>
                  <a:lnTo>
                    <a:pt x="377124" y="293669"/>
                  </a:lnTo>
                  <a:lnTo>
                    <a:pt x="240259" y="293669"/>
                  </a:lnTo>
                  <a:lnTo>
                    <a:pt x="114507" y="418943"/>
                  </a:lnTo>
                  <a:lnTo>
                    <a:pt x="139792" y="431136"/>
                  </a:lnTo>
                  <a:lnTo>
                    <a:pt x="166712" y="440149"/>
                  </a:lnTo>
                  <a:lnTo>
                    <a:pt x="195038" y="445736"/>
                  </a:lnTo>
                  <a:lnTo>
                    <a:pt x="224542" y="447652"/>
                  </a:lnTo>
                  <a:lnTo>
                    <a:pt x="269809" y="443103"/>
                  </a:lnTo>
                  <a:lnTo>
                    <a:pt x="311977" y="430055"/>
                  </a:lnTo>
                  <a:lnTo>
                    <a:pt x="350140" y="409409"/>
                  </a:lnTo>
                  <a:lnTo>
                    <a:pt x="383395" y="382066"/>
                  </a:lnTo>
                  <a:lnTo>
                    <a:pt x="410835" y="348926"/>
                  </a:lnTo>
                  <a:lnTo>
                    <a:pt x="431556" y="310891"/>
                  </a:lnTo>
                  <a:lnTo>
                    <a:pt x="444652" y="268860"/>
                  </a:lnTo>
                  <a:lnTo>
                    <a:pt x="449073" y="225174"/>
                  </a:lnTo>
                  <a:lnTo>
                    <a:pt x="449192" y="222474"/>
                  </a:lnTo>
                  <a:close/>
                </a:path>
                <a:path w="449579" h="447675">
                  <a:moveTo>
                    <a:pt x="224541" y="0"/>
                  </a:moveTo>
                  <a:lnTo>
                    <a:pt x="179249" y="4545"/>
                  </a:lnTo>
                  <a:lnTo>
                    <a:pt x="137069" y="17582"/>
                  </a:lnTo>
                  <a:lnTo>
                    <a:pt x="98904" y="38210"/>
                  </a:lnTo>
                  <a:lnTo>
                    <a:pt x="65655" y="65530"/>
                  </a:lnTo>
                  <a:lnTo>
                    <a:pt x="38224" y="98642"/>
                  </a:lnTo>
                  <a:lnTo>
                    <a:pt x="17514" y="136646"/>
                  </a:lnTo>
                  <a:lnTo>
                    <a:pt x="4427" y="178643"/>
                  </a:lnTo>
                  <a:lnTo>
                    <a:pt x="55" y="221850"/>
                  </a:lnTo>
                  <a:lnTo>
                    <a:pt x="0" y="225173"/>
                  </a:lnTo>
                  <a:lnTo>
                    <a:pt x="3825" y="265839"/>
                  </a:lnTo>
                  <a:lnTo>
                    <a:pt x="15222" y="305286"/>
                  </a:lnTo>
                  <a:lnTo>
                    <a:pt x="33328" y="341375"/>
                  </a:lnTo>
                  <a:lnTo>
                    <a:pt x="57412" y="373405"/>
                  </a:lnTo>
                  <a:lnTo>
                    <a:pt x="133704" y="297352"/>
                  </a:lnTo>
                  <a:lnTo>
                    <a:pt x="69246" y="297352"/>
                  </a:lnTo>
                  <a:lnTo>
                    <a:pt x="62303" y="296695"/>
                  </a:lnTo>
                  <a:lnTo>
                    <a:pt x="33629" y="268325"/>
                  </a:lnTo>
                  <a:lnTo>
                    <a:pt x="32929" y="261179"/>
                  </a:lnTo>
                  <a:lnTo>
                    <a:pt x="33629" y="254034"/>
                  </a:lnTo>
                  <a:lnTo>
                    <a:pt x="155434" y="124116"/>
                  </a:lnTo>
                  <a:lnTo>
                    <a:pt x="161299" y="120421"/>
                  </a:lnTo>
                  <a:lnTo>
                    <a:pt x="162118" y="119965"/>
                  </a:lnTo>
                  <a:lnTo>
                    <a:pt x="165370" y="118441"/>
                  </a:lnTo>
                  <a:lnTo>
                    <a:pt x="166093" y="118261"/>
                  </a:lnTo>
                  <a:lnTo>
                    <a:pt x="166815" y="117985"/>
                  </a:lnTo>
                  <a:lnTo>
                    <a:pt x="166680" y="117985"/>
                  </a:lnTo>
                  <a:lnTo>
                    <a:pt x="168035" y="117626"/>
                  </a:lnTo>
                  <a:lnTo>
                    <a:pt x="167827" y="117626"/>
                  </a:lnTo>
                  <a:lnTo>
                    <a:pt x="168622" y="117362"/>
                  </a:lnTo>
                  <a:lnTo>
                    <a:pt x="170506" y="117002"/>
                  </a:lnTo>
                  <a:lnTo>
                    <a:pt x="170320" y="117002"/>
                  </a:lnTo>
                  <a:lnTo>
                    <a:pt x="171151" y="116726"/>
                  </a:lnTo>
                  <a:lnTo>
                    <a:pt x="421985" y="116726"/>
                  </a:lnTo>
                  <a:lnTo>
                    <a:pt x="394474" y="77367"/>
                  </a:lnTo>
                  <a:lnTo>
                    <a:pt x="360088" y="45276"/>
                  </a:lnTo>
                  <a:lnTo>
                    <a:pt x="319511" y="20903"/>
                  </a:lnTo>
                  <a:lnTo>
                    <a:pt x="273933" y="5421"/>
                  </a:lnTo>
                  <a:lnTo>
                    <a:pt x="224541" y="0"/>
                  </a:lnTo>
                  <a:close/>
                </a:path>
                <a:path w="449579" h="447675">
                  <a:moveTo>
                    <a:pt x="446063" y="186301"/>
                  </a:moveTo>
                  <a:lnTo>
                    <a:pt x="442269" y="187645"/>
                  </a:lnTo>
                  <a:lnTo>
                    <a:pt x="438198" y="188460"/>
                  </a:lnTo>
                  <a:lnTo>
                    <a:pt x="193733" y="188460"/>
                  </a:lnTo>
                  <a:lnTo>
                    <a:pt x="94993" y="286830"/>
                  </a:lnTo>
                  <a:lnTo>
                    <a:pt x="89319" y="291435"/>
                  </a:lnTo>
                  <a:lnTo>
                    <a:pt x="83000" y="294723"/>
                  </a:lnTo>
                  <a:lnTo>
                    <a:pt x="76242" y="296695"/>
                  </a:lnTo>
                  <a:lnTo>
                    <a:pt x="69246" y="297352"/>
                  </a:lnTo>
                  <a:lnTo>
                    <a:pt x="133704" y="297352"/>
                  </a:lnTo>
                  <a:lnTo>
                    <a:pt x="199447" y="231816"/>
                  </a:lnTo>
                  <a:lnTo>
                    <a:pt x="213341" y="223194"/>
                  </a:lnTo>
                  <a:lnTo>
                    <a:pt x="213108" y="223194"/>
                  </a:lnTo>
                  <a:lnTo>
                    <a:pt x="215018" y="222750"/>
                  </a:lnTo>
                  <a:lnTo>
                    <a:pt x="215605" y="222474"/>
                  </a:lnTo>
                  <a:lnTo>
                    <a:pt x="216050" y="222474"/>
                  </a:lnTo>
                  <a:lnTo>
                    <a:pt x="217134" y="222114"/>
                  </a:lnTo>
                  <a:lnTo>
                    <a:pt x="217423" y="222114"/>
                  </a:lnTo>
                  <a:lnTo>
                    <a:pt x="218218" y="221850"/>
                  </a:lnTo>
                  <a:lnTo>
                    <a:pt x="449178" y="221850"/>
                  </a:lnTo>
                  <a:lnTo>
                    <a:pt x="449017" y="214256"/>
                  </a:lnTo>
                  <a:lnTo>
                    <a:pt x="448418" y="204851"/>
                  </a:lnTo>
                  <a:lnTo>
                    <a:pt x="447430" y="195529"/>
                  </a:lnTo>
                  <a:lnTo>
                    <a:pt x="446063" y="186301"/>
                  </a:lnTo>
                  <a:close/>
                </a:path>
                <a:path w="449579" h="447675">
                  <a:moveTo>
                    <a:pt x="370866" y="222474"/>
                  </a:moveTo>
                  <a:lnTo>
                    <a:pt x="291158" y="222474"/>
                  </a:lnTo>
                  <a:lnTo>
                    <a:pt x="299042" y="224059"/>
                  </a:lnTo>
                  <a:lnTo>
                    <a:pt x="310617" y="231816"/>
                  </a:lnTo>
                  <a:lnTo>
                    <a:pt x="318432" y="243318"/>
                  </a:lnTo>
                  <a:lnTo>
                    <a:pt x="321301" y="257400"/>
                  </a:lnTo>
                  <a:lnTo>
                    <a:pt x="318432" y="271494"/>
                  </a:lnTo>
                  <a:lnTo>
                    <a:pt x="310617" y="283025"/>
                  </a:lnTo>
                  <a:lnTo>
                    <a:pt x="299042" y="290811"/>
                  </a:lnTo>
                  <a:lnTo>
                    <a:pt x="284893" y="293669"/>
                  </a:lnTo>
                  <a:lnTo>
                    <a:pt x="377124" y="293669"/>
                  </a:lnTo>
                  <a:lnTo>
                    <a:pt x="362991" y="290811"/>
                  </a:lnTo>
                  <a:lnTo>
                    <a:pt x="351449" y="283025"/>
                  </a:lnTo>
                  <a:lnTo>
                    <a:pt x="343666" y="271494"/>
                  </a:lnTo>
                  <a:lnTo>
                    <a:pt x="340812" y="257400"/>
                  </a:lnTo>
                  <a:lnTo>
                    <a:pt x="343666" y="243318"/>
                  </a:lnTo>
                  <a:lnTo>
                    <a:pt x="351448" y="231816"/>
                  </a:lnTo>
                  <a:lnTo>
                    <a:pt x="362991" y="224059"/>
                  </a:lnTo>
                  <a:lnTo>
                    <a:pt x="370866" y="222474"/>
                  </a:lnTo>
                  <a:close/>
                </a:path>
                <a:path w="449579" h="447675">
                  <a:moveTo>
                    <a:pt x="289368" y="222114"/>
                  </a:moveTo>
                  <a:lnTo>
                    <a:pt x="217609" y="222114"/>
                  </a:lnTo>
                  <a:lnTo>
                    <a:pt x="215576" y="222474"/>
                  </a:lnTo>
                  <a:lnTo>
                    <a:pt x="291158" y="222474"/>
                  </a:lnTo>
                  <a:lnTo>
                    <a:pt x="289368" y="222114"/>
                  </a:lnTo>
                  <a:close/>
                </a:path>
                <a:path w="449579" h="447675">
                  <a:moveTo>
                    <a:pt x="381601" y="222114"/>
                  </a:moveTo>
                  <a:lnTo>
                    <a:pt x="372654" y="222114"/>
                  </a:lnTo>
                  <a:lnTo>
                    <a:pt x="370866" y="222474"/>
                  </a:lnTo>
                  <a:lnTo>
                    <a:pt x="383392" y="222474"/>
                  </a:lnTo>
                  <a:lnTo>
                    <a:pt x="381601" y="222114"/>
                  </a:lnTo>
                  <a:close/>
                </a:path>
                <a:path w="449579" h="447675">
                  <a:moveTo>
                    <a:pt x="373965" y="221850"/>
                  </a:moveTo>
                  <a:lnTo>
                    <a:pt x="288055" y="221850"/>
                  </a:lnTo>
                  <a:lnTo>
                    <a:pt x="289368" y="222114"/>
                  </a:lnTo>
                  <a:lnTo>
                    <a:pt x="372654" y="222114"/>
                  </a:lnTo>
                  <a:lnTo>
                    <a:pt x="373965" y="221850"/>
                  </a:lnTo>
                  <a:close/>
                </a:path>
                <a:path w="449579" h="447675">
                  <a:moveTo>
                    <a:pt x="449178" y="221850"/>
                  </a:moveTo>
                  <a:lnTo>
                    <a:pt x="380288" y="221850"/>
                  </a:lnTo>
                  <a:lnTo>
                    <a:pt x="381601" y="222114"/>
                  </a:lnTo>
                  <a:lnTo>
                    <a:pt x="449184" y="222114"/>
                  </a:lnTo>
                  <a:lnTo>
                    <a:pt x="449178" y="221850"/>
                  </a:lnTo>
                  <a:close/>
                </a:path>
              </a:pathLst>
            </a:custGeom>
            <a:solidFill>
              <a:srgbClr val="D111A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724525" y="2808415"/>
              <a:ext cx="1922842" cy="192207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534775" y="3008281"/>
              <a:ext cx="1436226" cy="1445981"/>
            </a:xfrm>
            <a:prstGeom prst="rect">
              <a:avLst/>
            </a:prstGeom>
          </p:spPr>
        </p:pic>
      </p:grpSp>
      <p:sp>
        <p:nvSpPr>
          <p:cNvPr id="24" name="object 24" descr=""/>
          <p:cNvSpPr txBox="1"/>
          <p:nvPr/>
        </p:nvSpPr>
        <p:spPr>
          <a:xfrm>
            <a:off x="4412805" y="9662917"/>
            <a:ext cx="2644775" cy="7531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2865"/>
              </a:lnSpc>
              <a:spcBef>
                <a:spcPts val="100"/>
              </a:spcBef>
            </a:pP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Automated</a:t>
            </a:r>
            <a:r>
              <a:rPr dirty="0" sz="2400" spc="-9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Emission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ts val="2865"/>
              </a:lnSpc>
            </a:pP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Factor</a:t>
            </a:r>
            <a:r>
              <a:rPr dirty="0" sz="2400" spc="-1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Matching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1860889" y="6522957"/>
            <a:ext cx="3233420" cy="7531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2865"/>
              </a:lnSpc>
              <a:spcBef>
                <a:spcPts val="100"/>
              </a:spcBef>
            </a:pP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Decarbonization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ts val="2865"/>
              </a:lnSpc>
            </a:pP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Project</a:t>
            </a:r>
            <a:r>
              <a:rPr dirty="0" sz="2400" spc="-7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Recommendation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3738287" y="3331951"/>
            <a:ext cx="1839595" cy="7531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1600">
              <a:lnSpc>
                <a:spcPts val="2865"/>
              </a:lnSpc>
              <a:spcBef>
                <a:spcPts val="100"/>
              </a:spcBef>
            </a:pP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Supply</a:t>
            </a:r>
            <a:r>
              <a:rPr dirty="0" sz="24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20" b="1">
                <a:solidFill>
                  <a:srgbClr val="FFFFFF"/>
                </a:solidFill>
                <a:latin typeface="Calibri"/>
                <a:cs typeface="Calibri"/>
              </a:rPr>
              <a:t>Chain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865"/>
              </a:lnSpc>
            </a:pP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Benchmarking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8819770" y="645437"/>
            <a:ext cx="1502410" cy="7531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865"/>
              </a:lnSpc>
              <a:spcBef>
                <a:spcPts val="100"/>
              </a:spcBef>
            </a:pP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Compliance</a:t>
            </a:r>
            <a:endParaRPr sz="2400">
              <a:latin typeface="Calibri"/>
              <a:cs typeface="Calibri"/>
            </a:endParaRPr>
          </a:p>
          <a:p>
            <a:pPr marL="72390">
              <a:lnSpc>
                <a:spcPts val="2865"/>
              </a:lnSpc>
            </a:pP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Navigation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894889" y="196436"/>
            <a:ext cx="9145270" cy="5283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FFFFFF"/>
                </a:solidFill>
              </a:rPr>
              <a:t>Active</a:t>
            </a:r>
            <a:r>
              <a:rPr dirty="0" spc="-90">
                <a:solidFill>
                  <a:srgbClr val="FFFFFF"/>
                </a:solidFill>
              </a:rPr>
              <a:t> </a:t>
            </a:r>
            <a:r>
              <a:rPr dirty="0" spc="-20">
                <a:solidFill>
                  <a:srgbClr val="FFFFFF"/>
                </a:solidFill>
              </a:rPr>
              <a:t>Research</a:t>
            </a:r>
            <a:r>
              <a:rPr dirty="0" spc="-120">
                <a:solidFill>
                  <a:srgbClr val="FFFFFF"/>
                </a:solidFill>
              </a:rPr>
              <a:t> </a:t>
            </a:r>
            <a:r>
              <a:rPr dirty="0" spc="-20">
                <a:solidFill>
                  <a:srgbClr val="FFFFFF"/>
                </a:solidFill>
              </a:rPr>
              <a:t>Activities</a:t>
            </a:r>
            <a:r>
              <a:rPr dirty="0" spc="-11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on</a:t>
            </a:r>
            <a:r>
              <a:rPr dirty="0" spc="-12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AI</a:t>
            </a:r>
            <a:r>
              <a:rPr dirty="0" spc="-13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Agents</a:t>
            </a:r>
            <a:r>
              <a:rPr dirty="0" spc="-114">
                <a:solidFill>
                  <a:srgbClr val="FFFFFF"/>
                </a:solidFill>
              </a:rPr>
              <a:t> </a:t>
            </a:r>
            <a:r>
              <a:rPr dirty="0" spc="-10">
                <a:solidFill>
                  <a:srgbClr val="FFFFFF"/>
                </a:solidFill>
              </a:rPr>
              <a:t>Development</a:t>
            </a:r>
          </a:p>
        </p:txBody>
      </p:sp>
      <p:sp>
        <p:nvSpPr>
          <p:cNvPr id="29" name="object 29" descr=""/>
          <p:cNvSpPr txBox="1"/>
          <p:nvPr/>
        </p:nvSpPr>
        <p:spPr>
          <a:xfrm>
            <a:off x="8741551" y="5997641"/>
            <a:ext cx="150812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latin typeface="Calibri"/>
                <a:cs typeface="Calibri"/>
              </a:rPr>
              <a:t>DecarbonAI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15068326" y="8316231"/>
            <a:ext cx="3889375" cy="528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300" b="1">
                <a:solidFill>
                  <a:srgbClr val="FFFFFF"/>
                </a:solidFill>
                <a:latin typeface="Calibri"/>
                <a:cs typeface="Calibri"/>
              </a:rPr>
              <a:t>Open</a:t>
            </a:r>
            <a:r>
              <a:rPr dirty="0" sz="3300" spc="-114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dirty="0" sz="3300" spc="-114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spc="-10" b="1">
                <a:solidFill>
                  <a:srgbClr val="FFFFFF"/>
                </a:solidFill>
                <a:latin typeface="Calibri"/>
                <a:cs typeface="Calibri"/>
              </a:rPr>
              <a:t>Collabration: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15068326" y="8906943"/>
            <a:ext cx="4598670" cy="208216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3300" spc="-10" b="1">
                <a:solidFill>
                  <a:srgbClr val="FFFFFF"/>
                </a:solidFill>
                <a:latin typeface="Calibri"/>
                <a:cs typeface="Calibri"/>
              </a:rPr>
              <a:t>Research</a:t>
            </a:r>
            <a:r>
              <a:rPr dirty="0" sz="3300" spc="-1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spc="-10" b="1">
                <a:solidFill>
                  <a:srgbClr val="FFFFFF"/>
                </a:solidFill>
                <a:latin typeface="Calibri"/>
                <a:cs typeface="Calibri"/>
              </a:rPr>
              <a:t>Institues</a:t>
            </a:r>
            <a:endParaRPr sz="33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3300" b="1">
                <a:solidFill>
                  <a:srgbClr val="FFFFFF"/>
                </a:solidFill>
                <a:latin typeface="Calibri"/>
                <a:cs typeface="Calibri"/>
              </a:rPr>
              <a:t>Need</a:t>
            </a:r>
            <a:r>
              <a:rPr dirty="0" sz="3300" spc="-1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spc="-10" b="1">
                <a:solidFill>
                  <a:srgbClr val="FFFFFF"/>
                </a:solidFill>
                <a:latin typeface="Calibri"/>
                <a:cs typeface="Calibri"/>
              </a:rPr>
              <a:t>Owners</a:t>
            </a:r>
            <a:endParaRPr sz="33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165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3300" spc="-20" b="1">
                <a:solidFill>
                  <a:srgbClr val="FFFFFF"/>
                </a:solidFill>
                <a:latin typeface="Calibri"/>
                <a:cs typeface="Calibri"/>
              </a:rPr>
              <a:t>Sustainability</a:t>
            </a:r>
            <a:r>
              <a:rPr dirty="0" sz="33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spc="-10" b="1">
                <a:solidFill>
                  <a:srgbClr val="FFFFFF"/>
                </a:solidFill>
                <a:latin typeface="Calibri"/>
                <a:cs typeface="Calibri"/>
              </a:rPr>
              <a:t>Experts</a:t>
            </a:r>
            <a:endParaRPr sz="33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90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3300" spc="-20" b="1">
                <a:solidFill>
                  <a:srgbClr val="FFFFFF"/>
                </a:solidFill>
                <a:latin typeface="Calibri"/>
                <a:cs typeface="Calibri"/>
              </a:rPr>
              <a:t>Industrial</a:t>
            </a:r>
            <a:r>
              <a:rPr dirty="0" sz="3300" spc="-1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spc="-10" b="1">
                <a:solidFill>
                  <a:srgbClr val="FFFFFF"/>
                </a:solidFill>
                <a:latin typeface="Calibri"/>
                <a:cs typeface="Calibri"/>
              </a:rPr>
              <a:t>Organizations</a:t>
            </a:r>
            <a:endParaRPr sz="3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707431" y="5223635"/>
            <a:ext cx="6317615" cy="15538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5000" spc="-20">
                <a:solidFill>
                  <a:srgbClr val="FFFFFF"/>
                </a:solidFill>
                <a:latin typeface="Calibri"/>
                <a:cs typeface="Calibri"/>
              </a:rPr>
              <a:t>Multi-</a:t>
            </a:r>
            <a:r>
              <a:rPr dirty="0" sz="5000">
                <a:solidFill>
                  <a:srgbClr val="FFFFFF"/>
                </a:solidFill>
                <a:latin typeface="Calibri"/>
                <a:cs typeface="Calibri"/>
              </a:rPr>
              <a:t>Agent</a:t>
            </a:r>
            <a:r>
              <a:rPr dirty="0" sz="5000" spc="-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5000">
                <a:solidFill>
                  <a:srgbClr val="FFFFFF"/>
                </a:solidFill>
                <a:latin typeface="Calibri"/>
                <a:cs typeface="Calibri"/>
              </a:rPr>
              <a:t>AI</a:t>
            </a:r>
            <a:r>
              <a:rPr dirty="0" sz="50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5000" spc="-10">
                <a:solidFill>
                  <a:srgbClr val="FFFFFF"/>
                </a:solidFill>
                <a:latin typeface="Calibri"/>
                <a:cs typeface="Calibri"/>
              </a:rPr>
              <a:t>Solutions </a:t>
            </a:r>
            <a:r>
              <a:rPr dirty="0" sz="500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dirty="0" sz="5000" spc="-18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5000" spc="-10">
                <a:solidFill>
                  <a:srgbClr val="FFFFFF"/>
                </a:solidFill>
                <a:latin typeface="Calibri"/>
                <a:cs typeface="Calibri"/>
              </a:rPr>
              <a:t>Decarbonization</a:t>
            </a:r>
            <a:endParaRPr sz="50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3707431" y="7433975"/>
            <a:ext cx="4647565" cy="887094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>
              <a:lnSpc>
                <a:spcPts val="3450"/>
              </a:lnSpc>
              <a:spcBef>
                <a:spcPts val="85"/>
              </a:spcBef>
            </a:pPr>
            <a:r>
              <a:rPr dirty="0" sz="2750">
                <a:solidFill>
                  <a:srgbClr val="FFFFFF"/>
                </a:solidFill>
                <a:latin typeface="Calibri"/>
                <a:cs typeface="Calibri"/>
              </a:rPr>
              <a:t>Dogukan</a:t>
            </a:r>
            <a:r>
              <a:rPr dirty="0" sz="275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50" spc="-20">
                <a:solidFill>
                  <a:srgbClr val="FFFFFF"/>
                </a:solidFill>
                <a:latin typeface="Calibri"/>
                <a:cs typeface="Calibri"/>
              </a:rPr>
              <a:t>AYCI </a:t>
            </a:r>
            <a:r>
              <a:rPr dirty="0" sz="275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dirty="0" sz="275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50">
                <a:solidFill>
                  <a:srgbClr val="FFFFFF"/>
                </a:solidFill>
                <a:latin typeface="Calibri"/>
                <a:cs typeface="Calibri"/>
              </a:rPr>
              <a:t>Innovation</a:t>
            </a:r>
            <a:r>
              <a:rPr dirty="0" sz="275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50" spc="-20">
                <a:solidFill>
                  <a:srgbClr val="FFFFFF"/>
                </a:solidFill>
                <a:latin typeface="Calibri"/>
                <a:cs typeface="Calibri"/>
              </a:rPr>
              <a:t>Lead </a:t>
            </a:r>
            <a:r>
              <a:rPr dirty="0" sz="2750" spc="-10">
                <a:solidFill>
                  <a:srgbClr val="FFFFFF"/>
                </a:solidFill>
                <a:latin typeface="Calibri"/>
                <a:cs typeface="Calibri"/>
                <a:hlinkClick r:id="rId2"/>
              </a:rPr>
              <a:t>dogukan.ayci@faradai.ai</a:t>
            </a:r>
            <a:endParaRPr sz="275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5325" y="3246369"/>
            <a:ext cx="7771062" cy="240766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2025-09-25T16:15:40Z</dcterms:created>
  <dcterms:modified xsi:type="dcterms:W3CDTF">2025-09-25T16:15:40Z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2025-09-25T00:00:00Z</vt:filetime>
  </property>
  <property fmtid="{D5CDD505-2E9C-101B-9397-08002B2CF9AE}" pid="3" name="LastSaved">
    <vt:filetime>2025-09-25T00:00:00Z</vt:filetime>
  </property>
</Properties>
</file>