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59" r:id="rId2"/>
    <p:sldId id="287" r:id="rId3"/>
    <p:sldId id="275" r:id="rId4"/>
    <p:sldId id="1508" r:id="rId5"/>
    <p:sldId id="258" r:id="rId6"/>
    <p:sldId id="299" r:id="rId7"/>
    <p:sldId id="2147471311" r:id="rId8"/>
    <p:sldId id="260" r:id="rId9"/>
    <p:sldId id="262" r:id="rId10"/>
    <p:sldId id="264" r:id="rId11"/>
    <p:sldId id="2147471329"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arsayılan Bölüm" id="{C4EB14C8-3864-43E1-AE38-B36F7D00544F}">
          <p14:sldIdLst>
            <p14:sldId id="259"/>
            <p14:sldId id="287"/>
            <p14:sldId id="275"/>
            <p14:sldId id="1508"/>
            <p14:sldId id="258"/>
            <p14:sldId id="299"/>
            <p14:sldId id="2147471311"/>
            <p14:sldId id="260"/>
            <p14:sldId id="262"/>
            <p14:sldId id="264"/>
            <p14:sldId id="214747132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AE69"/>
    <a:srgbClr val="BDD7EE"/>
    <a:srgbClr val="084621"/>
    <a:srgbClr val="6B8E78"/>
    <a:srgbClr val="C6A1AA"/>
    <a:srgbClr val="44A8A8"/>
    <a:srgbClr val="44A8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271" autoAdjust="0"/>
    <p:restoredTop sz="94404" autoAdjust="0"/>
  </p:normalViewPr>
  <p:slideViewPr>
    <p:cSldViewPr snapToGrid="0">
      <p:cViewPr varScale="1">
        <p:scale>
          <a:sx n="66" d="100"/>
          <a:sy n="66" d="100"/>
        </p:scale>
        <p:origin x="736" y="272"/>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8" d="100"/>
          <a:sy n="88" d="100"/>
        </p:scale>
        <p:origin x="3822"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ngwen Zhao" userId="9ba5181627257848" providerId="LiveId" clId="{96717A5D-7480-4478-BD5B-CDFAF4AA653C}"/>
    <pc:docChg chg="delSld modSection">
      <pc:chgData name="Wangwen Zhao" userId="9ba5181627257848" providerId="LiveId" clId="{96717A5D-7480-4478-BD5B-CDFAF4AA653C}" dt="2026-01-04T21:58:44.782" v="2" actId="47"/>
      <pc:docMkLst>
        <pc:docMk/>
      </pc:docMkLst>
      <pc:sldChg chg="del">
        <pc:chgData name="Wangwen Zhao" userId="9ba5181627257848" providerId="LiveId" clId="{96717A5D-7480-4478-BD5B-CDFAF4AA653C}" dt="2026-01-04T21:58:44.782" v="2" actId="47"/>
        <pc:sldMkLst>
          <pc:docMk/>
          <pc:sldMk cId="404805805" sldId="1511"/>
        </pc:sldMkLst>
      </pc:sldChg>
      <pc:sldChg chg="del">
        <pc:chgData name="Wangwen Zhao" userId="9ba5181627257848" providerId="LiveId" clId="{96717A5D-7480-4478-BD5B-CDFAF4AA653C}" dt="2026-01-04T21:57:50.116" v="0" actId="47"/>
        <pc:sldMkLst>
          <pc:docMk/>
          <pc:sldMk cId="1354270919" sldId="1512"/>
        </pc:sldMkLst>
      </pc:sldChg>
      <pc:sldChg chg="del">
        <pc:chgData name="Wangwen Zhao" userId="9ba5181627257848" providerId="LiveId" clId="{96717A5D-7480-4478-BD5B-CDFAF4AA653C}" dt="2026-01-04T21:58:09.954" v="1" actId="47"/>
        <pc:sldMkLst>
          <pc:docMk/>
          <pc:sldMk cId="4202125963" sldId="2147471312"/>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C1D12D-8D6D-4496-BCBD-68EA9EDCDF2B}" type="doc">
      <dgm:prSet loTypeId="urn:microsoft.com/office/officeart/2005/8/layout/cycle4" loCatId="matrix" qsTypeId="urn:microsoft.com/office/officeart/2005/8/quickstyle/simple1#3" qsCatId="simple" csTypeId="urn:microsoft.com/office/officeart/2005/8/colors/colorful1" csCatId="colorful" phldr="1"/>
      <dgm:spPr/>
      <dgm:t>
        <a:bodyPr/>
        <a:lstStyle/>
        <a:p>
          <a:endParaRPr lang="en-US"/>
        </a:p>
      </dgm:t>
    </dgm:pt>
    <dgm:pt modelId="{6B2F5F41-0235-42A6-89B4-13314414FE8D}">
      <dgm:prSet custT="1"/>
      <dgm:spPr/>
      <dgm:t>
        <a:bodyPr/>
        <a:lstStyle/>
        <a:p>
          <a:r>
            <a:rPr lang="en-GB" sz="1800" b="1" i="0" kern="1200">
              <a:solidFill>
                <a:schemeClr val="tx1"/>
              </a:solidFill>
              <a:effectLst/>
              <a:latin typeface="system-ui"/>
            </a:rPr>
            <a:t>Floating offshore (LCOE ↓ 9.6%)</a:t>
          </a:r>
          <a:endParaRPr lang="en-US" sz="1800" b="1" kern="1200">
            <a:solidFill>
              <a:schemeClr val="tx1"/>
            </a:solidFill>
            <a:latin typeface="微软雅黑"/>
            <a:ea typeface="微软雅黑"/>
            <a:cs typeface="+mn-cs"/>
          </a:endParaRPr>
        </a:p>
      </dgm:t>
    </dgm:pt>
    <dgm:pt modelId="{7A5EC8D8-E07F-4DFF-89F5-93576E496355}" type="parTrans" cxnId="{BADC79AF-1E1C-43FC-887D-0502312F281A}">
      <dgm:prSet/>
      <dgm:spPr/>
      <dgm:t>
        <a:bodyPr/>
        <a:lstStyle/>
        <a:p>
          <a:endParaRPr lang="en-US" sz="1200" b="1">
            <a:solidFill>
              <a:schemeClr val="tx1"/>
            </a:solidFill>
          </a:endParaRPr>
        </a:p>
      </dgm:t>
    </dgm:pt>
    <dgm:pt modelId="{AB86E0B0-D951-4C2D-8911-5E95EE9190B7}" type="sibTrans" cxnId="{BADC79AF-1E1C-43FC-887D-0502312F281A}">
      <dgm:prSet custT="1"/>
      <dgm:spPr/>
      <dgm:t>
        <a:bodyPr/>
        <a:lstStyle/>
        <a:p>
          <a:endParaRPr lang="en-US" sz="1200" b="1">
            <a:solidFill>
              <a:schemeClr val="tx1"/>
            </a:solidFill>
          </a:endParaRPr>
        </a:p>
      </dgm:t>
    </dgm:pt>
    <dgm:pt modelId="{CADF6C11-5AAF-4C2D-A9E9-948E216CBF63}">
      <dgm:prSet/>
      <dgm:spPr/>
      <dgm:t>
        <a:bodyPr/>
        <a:lstStyle/>
        <a:p>
          <a:r>
            <a:rPr lang="en-GB" b="1" i="0">
              <a:solidFill>
                <a:schemeClr val="tx1"/>
              </a:solidFill>
              <a:effectLst/>
              <a:latin typeface="system-ui"/>
            </a:rPr>
            <a:t>Fixed-bottom offshore (LCOE ↓ 6.7%)</a:t>
          </a:r>
        </a:p>
      </dgm:t>
    </dgm:pt>
    <dgm:pt modelId="{D8EF7F3F-55F9-4E27-9E62-AAC6197F7E0D}" type="parTrans" cxnId="{A6762B09-40E9-46CB-BF4C-14F207FB0712}">
      <dgm:prSet/>
      <dgm:spPr/>
      <dgm:t>
        <a:bodyPr/>
        <a:lstStyle/>
        <a:p>
          <a:endParaRPr lang="en-GB" b="1">
            <a:solidFill>
              <a:schemeClr val="tx1"/>
            </a:solidFill>
          </a:endParaRPr>
        </a:p>
      </dgm:t>
    </dgm:pt>
    <dgm:pt modelId="{FED92021-CB6B-4D74-B88D-D007265DA92C}" type="sibTrans" cxnId="{A6762B09-40E9-46CB-BF4C-14F207FB0712}">
      <dgm:prSet/>
      <dgm:spPr/>
      <dgm:t>
        <a:bodyPr/>
        <a:lstStyle/>
        <a:p>
          <a:endParaRPr lang="en-GB" b="1">
            <a:solidFill>
              <a:schemeClr val="tx1"/>
            </a:solidFill>
          </a:endParaRPr>
        </a:p>
      </dgm:t>
    </dgm:pt>
    <dgm:pt modelId="{9C69DC37-2C0D-4205-A0E3-90E47F353FBE}">
      <dgm:prSet/>
      <dgm:spPr/>
      <dgm:t>
        <a:bodyPr/>
        <a:lstStyle/>
        <a:p>
          <a:r>
            <a:rPr lang="en-GB" b="1" i="0">
              <a:solidFill>
                <a:schemeClr val="tx1"/>
              </a:solidFill>
              <a:effectLst/>
              <a:latin typeface="system-ui"/>
            </a:rPr>
            <a:t>Repowering (UK/EU legacy farms)</a:t>
          </a:r>
        </a:p>
      </dgm:t>
    </dgm:pt>
    <dgm:pt modelId="{4E402419-EE7F-4500-BDE8-83D678CDA702}" type="parTrans" cxnId="{53E4937A-B0CE-4C88-8AAC-C790BCFDEC7E}">
      <dgm:prSet/>
      <dgm:spPr/>
      <dgm:t>
        <a:bodyPr/>
        <a:lstStyle/>
        <a:p>
          <a:endParaRPr lang="en-GB" b="1">
            <a:solidFill>
              <a:schemeClr val="tx1"/>
            </a:solidFill>
          </a:endParaRPr>
        </a:p>
      </dgm:t>
    </dgm:pt>
    <dgm:pt modelId="{C9759587-AD24-4784-BB56-36F9F3CD142D}" type="sibTrans" cxnId="{53E4937A-B0CE-4C88-8AAC-C790BCFDEC7E}">
      <dgm:prSet/>
      <dgm:spPr/>
      <dgm:t>
        <a:bodyPr/>
        <a:lstStyle/>
        <a:p>
          <a:endParaRPr lang="en-GB" b="1">
            <a:solidFill>
              <a:schemeClr val="tx1"/>
            </a:solidFill>
          </a:endParaRPr>
        </a:p>
      </dgm:t>
    </dgm:pt>
    <dgm:pt modelId="{74DC2622-9A0A-482D-8078-1F9ED489179D}">
      <dgm:prSet/>
      <dgm:spPr/>
      <dgm:t>
        <a:bodyPr/>
        <a:lstStyle/>
        <a:p>
          <a:r>
            <a:rPr lang="en-GB" b="1" i="0">
              <a:solidFill>
                <a:schemeClr val="tx1"/>
              </a:solidFill>
              <a:effectLst/>
              <a:latin typeface="system-ui"/>
            </a:rPr>
            <a:t>High-wind onshore sites</a:t>
          </a:r>
        </a:p>
      </dgm:t>
    </dgm:pt>
    <dgm:pt modelId="{ECE4A5E6-4ED1-4403-BB5A-841AFAEBC86C}" type="parTrans" cxnId="{AA141E9C-FE35-4B85-8044-8586EB8F7F3A}">
      <dgm:prSet/>
      <dgm:spPr/>
      <dgm:t>
        <a:bodyPr/>
        <a:lstStyle/>
        <a:p>
          <a:endParaRPr lang="en-GB" b="1">
            <a:solidFill>
              <a:schemeClr val="tx1"/>
            </a:solidFill>
          </a:endParaRPr>
        </a:p>
      </dgm:t>
    </dgm:pt>
    <dgm:pt modelId="{B64DCA0C-F927-4094-B1F5-FA417AF9711D}" type="sibTrans" cxnId="{AA141E9C-FE35-4B85-8044-8586EB8F7F3A}">
      <dgm:prSet/>
      <dgm:spPr/>
      <dgm:t>
        <a:bodyPr/>
        <a:lstStyle/>
        <a:p>
          <a:endParaRPr lang="en-GB" b="1">
            <a:solidFill>
              <a:schemeClr val="tx1"/>
            </a:solidFill>
          </a:endParaRPr>
        </a:p>
      </dgm:t>
    </dgm:pt>
    <dgm:pt modelId="{BD693B5D-3663-4F88-867E-03166F775CE9}" type="pres">
      <dgm:prSet presAssocID="{5CC1D12D-8D6D-4496-BCBD-68EA9EDCDF2B}" presName="cycleMatrixDiagram" presStyleCnt="0">
        <dgm:presLayoutVars>
          <dgm:chMax val="1"/>
          <dgm:dir/>
          <dgm:animLvl val="lvl"/>
          <dgm:resizeHandles val="exact"/>
        </dgm:presLayoutVars>
      </dgm:prSet>
      <dgm:spPr/>
    </dgm:pt>
    <dgm:pt modelId="{D2FB0F7B-D07C-422C-88B0-AB31A517A989}" type="pres">
      <dgm:prSet presAssocID="{5CC1D12D-8D6D-4496-BCBD-68EA9EDCDF2B}" presName="children" presStyleCnt="0"/>
      <dgm:spPr/>
    </dgm:pt>
    <dgm:pt modelId="{49F6D32A-75AD-43A2-8060-8B13D3FD1126}" type="pres">
      <dgm:prSet presAssocID="{5CC1D12D-8D6D-4496-BCBD-68EA9EDCDF2B}" presName="childPlaceholder" presStyleCnt="0"/>
      <dgm:spPr/>
    </dgm:pt>
    <dgm:pt modelId="{100DCD48-9F92-459F-90AD-5C10984BC7A1}" type="pres">
      <dgm:prSet presAssocID="{5CC1D12D-8D6D-4496-BCBD-68EA9EDCDF2B}" presName="circle" presStyleCnt="0"/>
      <dgm:spPr/>
    </dgm:pt>
    <dgm:pt modelId="{98B51BE6-D6A8-4C57-9B55-B1AF24F59F74}" type="pres">
      <dgm:prSet presAssocID="{5CC1D12D-8D6D-4496-BCBD-68EA9EDCDF2B}" presName="quadrant1" presStyleLbl="node1" presStyleIdx="0" presStyleCnt="4">
        <dgm:presLayoutVars>
          <dgm:chMax val="1"/>
          <dgm:bulletEnabled val="1"/>
        </dgm:presLayoutVars>
      </dgm:prSet>
      <dgm:spPr/>
    </dgm:pt>
    <dgm:pt modelId="{14CD929E-BBFD-4900-ABF4-625B0239C61F}" type="pres">
      <dgm:prSet presAssocID="{5CC1D12D-8D6D-4496-BCBD-68EA9EDCDF2B}" presName="quadrant2" presStyleLbl="node1" presStyleIdx="1" presStyleCnt="4">
        <dgm:presLayoutVars>
          <dgm:chMax val="1"/>
          <dgm:bulletEnabled val="1"/>
        </dgm:presLayoutVars>
      </dgm:prSet>
      <dgm:spPr/>
    </dgm:pt>
    <dgm:pt modelId="{2A203BAE-8241-4BEE-957E-B219B9ECD9D8}" type="pres">
      <dgm:prSet presAssocID="{5CC1D12D-8D6D-4496-BCBD-68EA9EDCDF2B}" presName="quadrant3" presStyleLbl="node1" presStyleIdx="2" presStyleCnt="4">
        <dgm:presLayoutVars>
          <dgm:chMax val="1"/>
          <dgm:bulletEnabled val="1"/>
        </dgm:presLayoutVars>
      </dgm:prSet>
      <dgm:spPr/>
    </dgm:pt>
    <dgm:pt modelId="{A8EE6EFB-7D70-436D-8876-E2B100DD6AE7}" type="pres">
      <dgm:prSet presAssocID="{5CC1D12D-8D6D-4496-BCBD-68EA9EDCDF2B}" presName="quadrant4" presStyleLbl="node1" presStyleIdx="3" presStyleCnt="4">
        <dgm:presLayoutVars>
          <dgm:chMax val="1"/>
          <dgm:bulletEnabled val="1"/>
        </dgm:presLayoutVars>
      </dgm:prSet>
      <dgm:spPr/>
    </dgm:pt>
    <dgm:pt modelId="{E3A54DDA-02EA-4F37-966D-50F87A915774}" type="pres">
      <dgm:prSet presAssocID="{5CC1D12D-8D6D-4496-BCBD-68EA9EDCDF2B}" presName="quadrantPlaceholder" presStyleCnt="0"/>
      <dgm:spPr/>
    </dgm:pt>
    <dgm:pt modelId="{76AD458C-7891-4913-B43A-DDE7CDEA3325}" type="pres">
      <dgm:prSet presAssocID="{5CC1D12D-8D6D-4496-BCBD-68EA9EDCDF2B}" presName="center1" presStyleLbl="fgShp" presStyleIdx="0" presStyleCnt="2" custLinFactX="300000" custLinFactNeighborX="327143" custLinFactNeighborY="-45874"/>
      <dgm:spPr/>
    </dgm:pt>
    <dgm:pt modelId="{BF3537C3-A475-453D-84A0-6DFBBB1F82C8}" type="pres">
      <dgm:prSet presAssocID="{5CC1D12D-8D6D-4496-BCBD-68EA9EDCDF2B}" presName="center2" presStyleLbl="fgShp" presStyleIdx="1" presStyleCnt="2" custLinFactX="300000" custLinFactY="112348" custLinFactNeighborX="340557" custLinFactNeighborY="200000"/>
      <dgm:spPr/>
    </dgm:pt>
  </dgm:ptLst>
  <dgm:cxnLst>
    <dgm:cxn modelId="{A6762B09-40E9-46CB-BF4C-14F207FB0712}" srcId="{5CC1D12D-8D6D-4496-BCBD-68EA9EDCDF2B}" destId="{CADF6C11-5AAF-4C2D-A9E9-948E216CBF63}" srcOrd="1" destOrd="0" parTransId="{D8EF7F3F-55F9-4E27-9E62-AAC6197F7E0D}" sibTransId="{FED92021-CB6B-4D74-B88D-D007265DA92C}"/>
    <dgm:cxn modelId="{90638923-43F8-4721-809E-AFA7F6B90065}" type="presOf" srcId="{CADF6C11-5AAF-4C2D-A9E9-948E216CBF63}" destId="{14CD929E-BBFD-4900-ABF4-625B0239C61F}" srcOrd="0" destOrd="0" presId="urn:microsoft.com/office/officeart/2005/8/layout/cycle4"/>
    <dgm:cxn modelId="{061EC560-6468-4924-8005-CCF30136DA00}" type="presOf" srcId="{9C69DC37-2C0D-4205-A0E3-90E47F353FBE}" destId="{2A203BAE-8241-4BEE-957E-B219B9ECD9D8}" srcOrd="0" destOrd="0" presId="urn:microsoft.com/office/officeart/2005/8/layout/cycle4"/>
    <dgm:cxn modelId="{53E4937A-B0CE-4C88-8AAC-C790BCFDEC7E}" srcId="{5CC1D12D-8D6D-4496-BCBD-68EA9EDCDF2B}" destId="{9C69DC37-2C0D-4205-A0E3-90E47F353FBE}" srcOrd="2" destOrd="0" parTransId="{4E402419-EE7F-4500-BDE8-83D678CDA702}" sibTransId="{C9759587-AD24-4784-BB56-36F9F3CD142D}"/>
    <dgm:cxn modelId="{109E487F-1779-479C-B65E-8D6F64D034A3}" type="presOf" srcId="{74DC2622-9A0A-482D-8078-1F9ED489179D}" destId="{A8EE6EFB-7D70-436D-8876-E2B100DD6AE7}" srcOrd="0" destOrd="0" presId="urn:microsoft.com/office/officeart/2005/8/layout/cycle4"/>
    <dgm:cxn modelId="{AA141E9C-FE35-4B85-8044-8586EB8F7F3A}" srcId="{5CC1D12D-8D6D-4496-BCBD-68EA9EDCDF2B}" destId="{74DC2622-9A0A-482D-8078-1F9ED489179D}" srcOrd="3" destOrd="0" parTransId="{ECE4A5E6-4ED1-4403-BB5A-841AFAEBC86C}" sibTransId="{B64DCA0C-F927-4094-B1F5-FA417AF9711D}"/>
    <dgm:cxn modelId="{BADC79AF-1E1C-43FC-887D-0502312F281A}" srcId="{5CC1D12D-8D6D-4496-BCBD-68EA9EDCDF2B}" destId="{6B2F5F41-0235-42A6-89B4-13314414FE8D}" srcOrd="0" destOrd="0" parTransId="{7A5EC8D8-E07F-4DFF-89F5-93576E496355}" sibTransId="{AB86E0B0-D951-4C2D-8911-5E95EE9190B7}"/>
    <dgm:cxn modelId="{4ABBE6C3-9540-4DC6-AAC2-71AB93C0AB8B}" type="presOf" srcId="{6B2F5F41-0235-42A6-89B4-13314414FE8D}" destId="{98B51BE6-D6A8-4C57-9B55-B1AF24F59F74}" srcOrd="0" destOrd="0" presId="urn:microsoft.com/office/officeart/2005/8/layout/cycle4"/>
    <dgm:cxn modelId="{ED9FA7F8-1643-451D-95DB-C1D0E061C59E}" type="presOf" srcId="{5CC1D12D-8D6D-4496-BCBD-68EA9EDCDF2B}" destId="{BD693B5D-3663-4F88-867E-03166F775CE9}" srcOrd="0" destOrd="0" presId="urn:microsoft.com/office/officeart/2005/8/layout/cycle4"/>
    <dgm:cxn modelId="{9DDD399C-6ECD-4569-B83B-F576709F25B3}" type="presParOf" srcId="{BD693B5D-3663-4F88-867E-03166F775CE9}" destId="{D2FB0F7B-D07C-422C-88B0-AB31A517A989}" srcOrd="0" destOrd="0" presId="urn:microsoft.com/office/officeart/2005/8/layout/cycle4"/>
    <dgm:cxn modelId="{3233F07A-F496-4CD9-BC3C-CCCF7B35A177}" type="presParOf" srcId="{D2FB0F7B-D07C-422C-88B0-AB31A517A989}" destId="{49F6D32A-75AD-43A2-8060-8B13D3FD1126}" srcOrd="0" destOrd="0" presId="urn:microsoft.com/office/officeart/2005/8/layout/cycle4"/>
    <dgm:cxn modelId="{790F6700-526C-456E-AC5B-20B06B27B62E}" type="presParOf" srcId="{BD693B5D-3663-4F88-867E-03166F775CE9}" destId="{100DCD48-9F92-459F-90AD-5C10984BC7A1}" srcOrd="1" destOrd="0" presId="urn:microsoft.com/office/officeart/2005/8/layout/cycle4"/>
    <dgm:cxn modelId="{C1268E80-2CA8-4FC3-8072-FD6ED6981A47}" type="presParOf" srcId="{100DCD48-9F92-459F-90AD-5C10984BC7A1}" destId="{98B51BE6-D6A8-4C57-9B55-B1AF24F59F74}" srcOrd="0" destOrd="0" presId="urn:microsoft.com/office/officeart/2005/8/layout/cycle4"/>
    <dgm:cxn modelId="{090CE332-22F8-4A06-97F7-67AC81762C60}" type="presParOf" srcId="{100DCD48-9F92-459F-90AD-5C10984BC7A1}" destId="{14CD929E-BBFD-4900-ABF4-625B0239C61F}" srcOrd="1" destOrd="0" presId="urn:microsoft.com/office/officeart/2005/8/layout/cycle4"/>
    <dgm:cxn modelId="{FD74633E-EB89-4836-8249-666137275A05}" type="presParOf" srcId="{100DCD48-9F92-459F-90AD-5C10984BC7A1}" destId="{2A203BAE-8241-4BEE-957E-B219B9ECD9D8}" srcOrd="2" destOrd="0" presId="urn:microsoft.com/office/officeart/2005/8/layout/cycle4"/>
    <dgm:cxn modelId="{10B662D2-54DB-429C-A0A0-DEF2E98B9096}" type="presParOf" srcId="{100DCD48-9F92-459F-90AD-5C10984BC7A1}" destId="{A8EE6EFB-7D70-436D-8876-E2B100DD6AE7}" srcOrd="3" destOrd="0" presId="urn:microsoft.com/office/officeart/2005/8/layout/cycle4"/>
    <dgm:cxn modelId="{08392BE8-B198-4C29-AF0F-CC835148A791}" type="presParOf" srcId="{100DCD48-9F92-459F-90AD-5C10984BC7A1}" destId="{E3A54DDA-02EA-4F37-966D-50F87A915774}" srcOrd="4" destOrd="0" presId="urn:microsoft.com/office/officeart/2005/8/layout/cycle4"/>
    <dgm:cxn modelId="{F0DDCB1F-A842-4F11-8747-80EC511FCD1A}" type="presParOf" srcId="{BD693B5D-3663-4F88-867E-03166F775CE9}" destId="{76AD458C-7891-4913-B43A-DDE7CDEA3325}" srcOrd="2" destOrd="0" presId="urn:microsoft.com/office/officeart/2005/8/layout/cycle4"/>
    <dgm:cxn modelId="{CBF09B89-C5DC-4C16-8CD6-D4809C5CC433}" type="presParOf" srcId="{BD693B5D-3663-4F88-867E-03166F775CE9}" destId="{BF3537C3-A475-453D-84A0-6DFBBB1F82C8}" srcOrd="3" destOrd="0" presId="urn:microsoft.com/office/officeart/2005/8/layout/cycle4"/>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CC1D12D-8D6D-4496-BCBD-68EA9EDCDF2B}" type="doc">
      <dgm:prSet loTypeId="urn:microsoft.com/office/officeart/2005/8/layout/matrix2" loCatId="matrix" qsTypeId="urn:microsoft.com/office/officeart/2005/8/quickstyle/simple1#3" qsCatId="simple" csTypeId="urn:microsoft.com/office/officeart/2005/8/colors/colorful1" csCatId="colorful" phldr="1"/>
      <dgm:spPr/>
      <dgm:t>
        <a:bodyPr/>
        <a:lstStyle/>
        <a:p>
          <a:endParaRPr lang="en-US"/>
        </a:p>
      </dgm:t>
    </dgm:pt>
    <dgm:pt modelId="{6B2F5F41-0235-42A6-89B4-13314414FE8D}">
      <dgm:prSet custT="1"/>
      <dgm:spPr/>
      <dgm:t>
        <a:bodyPr/>
        <a:lstStyle/>
        <a:p>
          <a:r>
            <a:rPr lang="en-US" sz="1600" b="1" kern="1200">
              <a:solidFill>
                <a:schemeClr val="tx1"/>
              </a:solidFill>
            </a:rPr>
            <a:t>Offshore wind developers </a:t>
          </a:r>
          <a:r>
            <a:rPr lang="en-US" sz="1600" kern="1200">
              <a:solidFill>
                <a:schemeClr val="tx1"/>
              </a:solidFill>
            </a:rPr>
            <a:t>, who can use the system to reduce the cost of energy of the developed wind farm</a:t>
          </a:r>
          <a:endParaRPr lang="en-US" sz="1600" b="1" kern="1200">
            <a:solidFill>
              <a:schemeClr val="tx1"/>
            </a:solidFill>
            <a:latin typeface="微软雅黑"/>
            <a:ea typeface="微软雅黑"/>
            <a:cs typeface="+mn-cs"/>
          </a:endParaRPr>
        </a:p>
      </dgm:t>
    </dgm:pt>
    <dgm:pt modelId="{7A5EC8D8-E07F-4DFF-89F5-93576E496355}" type="parTrans" cxnId="{BADC79AF-1E1C-43FC-887D-0502312F281A}">
      <dgm:prSet/>
      <dgm:spPr/>
      <dgm:t>
        <a:bodyPr/>
        <a:lstStyle/>
        <a:p>
          <a:endParaRPr lang="en-US" sz="1600" b="1">
            <a:solidFill>
              <a:schemeClr val="tx1"/>
            </a:solidFill>
          </a:endParaRPr>
        </a:p>
      </dgm:t>
    </dgm:pt>
    <dgm:pt modelId="{AB86E0B0-D951-4C2D-8911-5E95EE9190B7}" type="sibTrans" cxnId="{BADC79AF-1E1C-43FC-887D-0502312F281A}">
      <dgm:prSet custT="1"/>
      <dgm:spPr/>
      <dgm:t>
        <a:bodyPr/>
        <a:lstStyle/>
        <a:p>
          <a:endParaRPr lang="en-US" sz="1600" b="1">
            <a:solidFill>
              <a:schemeClr val="tx1"/>
            </a:solidFill>
          </a:endParaRPr>
        </a:p>
      </dgm:t>
    </dgm:pt>
    <dgm:pt modelId="{4915482C-C892-4EC2-A005-8EC7614BE6DF}">
      <dgm:prSet custT="1"/>
      <dgm:spPr/>
      <dgm:t>
        <a:bodyPr/>
        <a:lstStyle/>
        <a:p>
          <a:r>
            <a:rPr lang="en-US" sz="1600" b="1" kern="1200">
              <a:solidFill>
                <a:schemeClr val="tx1"/>
              </a:solidFill>
            </a:rPr>
            <a:t>Turbine OEM</a:t>
          </a:r>
          <a:r>
            <a:rPr lang="en-US" sz="1600" kern="1200">
              <a:solidFill>
                <a:schemeClr val="tx1"/>
              </a:solidFill>
            </a:rPr>
            <a:t>, Wind Rider provides a competitive advantage to save the final LCOE. </a:t>
          </a:r>
          <a:endParaRPr lang="en-US" sz="1600" b="1" kern="1200">
            <a:solidFill>
              <a:schemeClr val="tx1"/>
            </a:solidFill>
            <a:latin typeface="微软雅黑"/>
            <a:ea typeface="微软雅黑"/>
            <a:cs typeface="+mn-cs"/>
          </a:endParaRPr>
        </a:p>
      </dgm:t>
    </dgm:pt>
    <dgm:pt modelId="{40CC1112-112C-429B-AFE1-78D30D9521EC}" type="parTrans" cxnId="{C556EF71-A582-49BD-AA7C-86F298391EFC}">
      <dgm:prSet/>
      <dgm:spPr/>
      <dgm:t>
        <a:bodyPr/>
        <a:lstStyle/>
        <a:p>
          <a:endParaRPr lang="en-GB" sz="1600" b="1">
            <a:solidFill>
              <a:schemeClr val="tx1"/>
            </a:solidFill>
          </a:endParaRPr>
        </a:p>
      </dgm:t>
    </dgm:pt>
    <dgm:pt modelId="{81A8293F-FB55-4C55-AB3A-CBF005D256E5}" type="sibTrans" cxnId="{C556EF71-A582-49BD-AA7C-86F298391EFC}">
      <dgm:prSet/>
      <dgm:spPr/>
      <dgm:t>
        <a:bodyPr/>
        <a:lstStyle/>
        <a:p>
          <a:endParaRPr lang="en-GB" sz="1600" b="1">
            <a:solidFill>
              <a:schemeClr val="tx1"/>
            </a:solidFill>
          </a:endParaRPr>
        </a:p>
      </dgm:t>
    </dgm:pt>
    <dgm:pt modelId="{54C1C109-B60C-43D5-B9D7-635FB46D5825}">
      <dgm:prSet custT="1"/>
      <dgm:spPr/>
      <dgm:t>
        <a:bodyPr/>
        <a:lstStyle/>
        <a:p>
          <a:r>
            <a:rPr lang="en-US" sz="1600" b="0" kern="1200">
              <a:solidFill>
                <a:schemeClr val="tx1"/>
              </a:solidFill>
            </a:rPr>
            <a:t>Wind EPCI(Engineering, Procurement, Construction, and Installation) companies</a:t>
          </a:r>
          <a:r>
            <a:rPr lang="en-US" sz="1600" kern="1200">
              <a:solidFill>
                <a:schemeClr val="tx1"/>
              </a:solidFill>
            </a:rPr>
            <a:t>, for a cost  effective solutions.</a:t>
          </a:r>
          <a:endParaRPr lang="en-US" sz="1600" b="1" kern="1200">
            <a:solidFill>
              <a:schemeClr val="tx1"/>
            </a:solidFill>
            <a:latin typeface="微软雅黑"/>
            <a:ea typeface="微软雅黑"/>
            <a:cs typeface="+mn-cs"/>
          </a:endParaRPr>
        </a:p>
      </dgm:t>
    </dgm:pt>
    <dgm:pt modelId="{EB78898F-5DA2-406D-9A1D-CE56CD68E3CB}" type="parTrans" cxnId="{34765CBC-596C-45B4-989A-51FF6BC16700}">
      <dgm:prSet/>
      <dgm:spPr/>
      <dgm:t>
        <a:bodyPr/>
        <a:lstStyle/>
        <a:p>
          <a:endParaRPr lang="en-GB" sz="1600" b="1">
            <a:solidFill>
              <a:schemeClr val="tx1"/>
            </a:solidFill>
          </a:endParaRPr>
        </a:p>
      </dgm:t>
    </dgm:pt>
    <dgm:pt modelId="{87C0A497-94E9-4D9F-9F17-497C4C6AF16B}" type="sibTrans" cxnId="{34765CBC-596C-45B4-989A-51FF6BC16700}">
      <dgm:prSet/>
      <dgm:spPr/>
      <dgm:t>
        <a:bodyPr/>
        <a:lstStyle/>
        <a:p>
          <a:endParaRPr lang="en-GB" sz="1600" b="1">
            <a:solidFill>
              <a:schemeClr val="tx1"/>
            </a:solidFill>
          </a:endParaRPr>
        </a:p>
      </dgm:t>
    </dgm:pt>
    <dgm:pt modelId="{5DBB0ACC-B3C8-4044-9789-AE084F696375}">
      <dgm:prSet custT="1"/>
      <dgm:spPr/>
      <dgm:t>
        <a:bodyPr/>
        <a:lstStyle/>
        <a:p>
          <a:r>
            <a:rPr lang="en-US" sz="1600" b="1" kern="1200">
              <a:solidFill>
                <a:schemeClr val="tx1"/>
              </a:solidFill>
            </a:rPr>
            <a:t>Government agencies</a:t>
          </a:r>
          <a:r>
            <a:rPr lang="en-US" sz="1600" kern="1200">
              <a:solidFill>
                <a:schemeClr val="tx1"/>
              </a:solidFill>
            </a:rPr>
            <a:t>, for carbon footprint reduction, lower electricity costs, better employmenet and fatster economic growth</a:t>
          </a:r>
          <a:endParaRPr lang="en-US" sz="1600" b="1" kern="1200">
            <a:solidFill>
              <a:schemeClr val="tx1"/>
            </a:solidFill>
            <a:latin typeface="微软雅黑"/>
            <a:ea typeface="微软雅黑"/>
            <a:cs typeface="+mn-cs"/>
          </a:endParaRPr>
        </a:p>
      </dgm:t>
    </dgm:pt>
    <dgm:pt modelId="{F2F42AA7-7757-4CBA-ACD4-2F57D74D00C5}" type="parTrans" cxnId="{BA094B24-AC12-45DE-BA0F-BA8075290F3E}">
      <dgm:prSet/>
      <dgm:spPr/>
      <dgm:t>
        <a:bodyPr/>
        <a:lstStyle/>
        <a:p>
          <a:endParaRPr lang="en-GB" sz="1600" b="1">
            <a:solidFill>
              <a:schemeClr val="tx1"/>
            </a:solidFill>
          </a:endParaRPr>
        </a:p>
      </dgm:t>
    </dgm:pt>
    <dgm:pt modelId="{DF4FB619-DFA9-4758-AC70-51E5AA89E760}" type="sibTrans" cxnId="{BA094B24-AC12-45DE-BA0F-BA8075290F3E}">
      <dgm:prSet/>
      <dgm:spPr/>
      <dgm:t>
        <a:bodyPr/>
        <a:lstStyle/>
        <a:p>
          <a:endParaRPr lang="en-GB" sz="1600" b="1">
            <a:solidFill>
              <a:schemeClr val="tx1"/>
            </a:solidFill>
          </a:endParaRPr>
        </a:p>
      </dgm:t>
    </dgm:pt>
    <dgm:pt modelId="{131AE790-09D2-4282-A286-669010C0BD10}" type="pres">
      <dgm:prSet presAssocID="{5CC1D12D-8D6D-4496-BCBD-68EA9EDCDF2B}" presName="matrix" presStyleCnt="0">
        <dgm:presLayoutVars>
          <dgm:chMax val="1"/>
          <dgm:dir/>
          <dgm:resizeHandles val="exact"/>
        </dgm:presLayoutVars>
      </dgm:prSet>
      <dgm:spPr/>
    </dgm:pt>
    <dgm:pt modelId="{7C3A8BF7-22B0-4847-98A8-2D5A7A0D8121}" type="pres">
      <dgm:prSet presAssocID="{5CC1D12D-8D6D-4496-BCBD-68EA9EDCDF2B}" presName="axisShape" presStyleLbl="bgShp" presStyleIdx="0" presStyleCnt="1"/>
      <dgm:spPr/>
    </dgm:pt>
    <dgm:pt modelId="{EBC30CC1-68AA-449B-915E-4EF20BC35251}" type="pres">
      <dgm:prSet presAssocID="{5CC1D12D-8D6D-4496-BCBD-68EA9EDCDF2B}" presName="rect1" presStyleLbl="node1" presStyleIdx="0" presStyleCnt="4">
        <dgm:presLayoutVars>
          <dgm:chMax val="0"/>
          <dgm:chPref val="0"/>
          <dgm:bulletEnabled val="1"/>
        </dgm:presLayoutVars>
      </dgm:prSet>
      <dgm:spPr/>
    </dgm:pt>
    <dgm:pt modelId="{BB7E0D2B-BC3E-4C00-9970-962FECB43EE2}" type="pres">
      <dgm:prSet presAssocID="{5CC1D12D-8D6D-4496-BCBD-68EA9EDCDF2B}" presName="rect2" presStyleLbl="node1" presStyleIdx="1" presStyleCnt="4" custLinFactNeighborX="-419" custLinFactNeighborY="2440">
        <dgm:presLayoutVars>
          <dgm:chMax val="0"/>
          <dgm:chPref val="0"/>
          <dgm:bulletEnabled val="1"/>
        </dgm:presLayoutVars>
      </dgm:prSet>
      <dgm:spPr/>
    </dgm:pt>
    <dgm:pt modelId="{FEAEE2FD-71BC-4CBC-B425-A2FD65A88880}" type="pres">
      <dgm:prSet presAssocID="{5CC1D12D-8D6D-4496-BCBD-68EA9EDCDF2B}" presName="rect3" presStyleLbl="node1" presStyleIdx="2" presStyleCnt="4">
        <dgm:presLayoutVars>
          <dgm:chMax val="0"/>
          <dgm:chPref val="0"/>
          <dgm:bulletEnabled val="1"/>
        </dgm:presLayoutVars>
      </dgm:prSet>
      <dgm:spPr/>
    </dgm:pt>
    <dgm:pt modelId="{D74E5360-4280-4613-83A4-4C7D5A5CF91E}" type="pres">
      <dgm:prSet presAssocID="{5CC1D12D-8D6D-4496-BCBD-68EA9EDCDF2B}" presName="rect4" presStyleLbl="node1" presStyleIdx="3" presStyleCnt="4">
        <dgm:presLayoutVars>
          <dgm:chMax val="0"/>
          <dgm:chPref val="0"/>
          <dgm:bulletEnabled val="1"/>
        </dgm:presLayoutVars>
      </dgm:prSet>
      <dgm:spPr/>
    </dgm:pt>
  </dgm:ptLst>
  <dgm:cxnLst>
    <dgm:cxn modelId="{00E86114-ABAD-4BB1-BE7E-2017B74D04F5}" type="presOf" srcId="{5DBB0ACC-B3C8-4044-9789-AE084F696375}" destId="{D74E5360-4280-4613-83A4-4C7D5A5CF91E}" srcOrd="0" destOrd="0" presId="urn:microsoft.com/office/officeart/2005/8/layout/matrix2"/>
    <dgm:cxn modelId="{BA094B24-AC12-45DE-BA0F-BA8075290F3E}" srcId="{5CC1D12D-8D6D-4496-BCBD-68EA9EDCDF2B}" destId="{5DBB0ACC-B3C8-4044-9789-AE084F696375}" srcOrd="3" destOrd="0" parTransId="{F2F42AA7-7757-4CBA-ACD4-2F57D74D00C5}" sibTransId="{DF4FB619-DFA9-4758-AC70-51E5AA89E760}"/>
    <dgm:cxn modelId="{C556EF71-A582-49BD-AA7C-86F298391EFC}" srcId="{5CC1D12D-8D6D-4496-BCBD-68EA9EDCDF2B}" destId="{4915482C-C892-4EC2-A005-8EC7614BE6DF}" srcOrd="1" destOrd="0" parTransId="{40CC1112-112C-429B-AFE1-78D30D9521EC}" sibTransId="{81A8293F-FB55-4C55-AB3A-CBF005D256E5}"/>
    <dgm:cxn modelId="{BADC79AF-1E1C-43FC-887D-0502312F281A}" srcId="{5CC1D12D-8D6D-4496-BCBD-68EA9EDCDF2B}" destId="{6B2F5F41-0235-42A6-89B4-13314414FE8D}" srcOrd="0" destOrd="0" parTransId="{7A5EC8D8-E07F-4DFF-89F5-93576E496355}" sibTransId="{AB86E0B0-D951-4C2D-8911-5E95EE9190B7}"/>
    <dgm:cxn modelId="{63196AB3-6E7B-4569-B3BE-52E8EA9C555F}" type="presOf" srcId="{5CC1D12D-8D6D-4496-BCBD-68EA9EDCDF2B}" destId="{131AE790-09D2-4282-A286-669010C0BD10}" srcOrd="0" destOrd="0" presId="urn:microsoft.com/office/officeart/2005/8/layout/matrix2"/>
    <dgm:cxn modelId="{34765CBC-596C-45B4-989A-51FF6BC16700}" srcId="{5CC1D12D-8D6D-4496-BCBD-68EA9EDCDF2B}" destId="{54C1C109-B60C-43D5-B9D7-635FB46D5825}" srcOrd="2" destOrd="0" parTransId="{EB78898F-5DA2-406D-9A1D-CE56CD68E3CB}" sibTransId="{87C0A497-94E9-4D9F-9F17-497C4C6AF16B}"/>
    <dgm:cxn modelId="{D2B42DCA-DEA1-4161-93CE-CB115B96FB6F}" type="presOf" srcId="{6B2F5F41-0235-42A6-89B4-13314414FE8D}" destId="{EBC30CC1-68AA-449B-915E-4EF20BC35251}" srcOrd="0" destOrd="0" presId="urn:microsoft.com/office/officeart/2005/8/layout/matrix2"/>
    <dgm:cxn modelId="{FD777ADF-031E-4BE5-8E91-071E0226A61C}" type="presOf" srcId="{4915482C-C892-4EC2-A005-8EC7614BE6DF}" destId="{BB7E0D2B-BC3E-4C00-9970-962FECB43EE2}" srcOrd="0" destOrd="0" presId="urn:microsoft.com/office/officeart/2005/8/layout/matrix2"/>
    <dgm:cxn modelId="{301737F3-227E-41B5-AF48-32DA02769803}" type="presOf" srcId="{54C1C109-B60C-43D5-B9D7-635FB46D5825}" destId="{FEAEE2FD-71BC-4CBC-B425-A2FD65A88880}" srcOrd="0" destOrd="0" presId="urn:microsoft.com/office/officeart/2005/8/layout/matrix2"/>
    <dgm:cxn modelId="{141DACB1-696B-4412-995E-923AFD067622}" type="presParOf" srcId="{131AE790-09D2-4282-A286-669010C0BD10}" destId="{7C3A8BF7-22B0-4847-98A8-2D5A7A0D8121}" srcOrd="0" destOrd="0" presId="urn:microsoft.com/office/officeart/2005/8/layout/matrix2"/>
    <dgm:cxn modelId="{FF360107-1F0D-49F2-B33F-8986F1A3027F}" type="presParOf" srcId="{131AE790-09D2-4282-A286-669010C0BD10}" destId="{EBC30CC1-68AA-449B-915E-4EF20BC35251}" srcOrd="1" destOrd="0" presId="urn:microsoft.com/office/officeart/2005/8/layout/matrix2"/>
    <dgm:cxn modelId="{F4E8CCBC-6464-4C1E-9879-B20FF6C63241}" type="presParOf" srcId="{131AE790-09D2-4282-A286-669010C0BD10}" destId="{BB7E0D2B-BC3E-4C00-9970-962FECB43EE2}" srcOrd="2" destOrd="0" presId="urn:microsoft.com/office/officeart/2005/8/layout/matrix2"/>
    <dgm:cxn modelId="{A9D5AD1E-D04F-4665-8311-96981936A407}" type="presParOf" srcId="{131AE790-09D2-4282-A286-669010C0BD10}" destId="{FEAEE2FD-71BC-4CBC-B425-A2FD65A88880}" srcOrd="3" destOrd="0" presId="urn:microsoft.com/office/officeart/2005/8/layout/matrix2"/>
    <dgm:cxn modelId="{D9D43D18-51CB-416E-90DD-B4893CA956CD}" type="presParOf" srcId="{131AE790-09D2-4282-A286-669010C0BD10}" destId="{D74E5360-4280-4613-83A4-4C7D5A5CF91E}" srcOrd="4" destOrd="0" presId="urn:microsoft.com/office/officeart/2005/8/layout/matrix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B51BE6-D6A8-4C57-9B55-B1AF24F59F74}">
      <dsp:nvSpPr>
        <dsp:cNvPr id="0" name=""/>
        <dsp:cNvSpPr/>
      </dsp:nvSpPr>
      <dsp:spPr>
        <a:xfrm>
          <a:off x="2055620" y="266912"/>
          <a:ext cx="2027595" cy="2027595"/>
        </a:xfrm>
        <a:prstGeom prst="pieWedg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GB" sz="1800" b="1" i="0" kern="1200">
              <a:solidFill>
                <a:schemeClr val="tx1"/>
              </a:solidFill>
              <a:effectLst/>
              <a:latin typeface="system-ui"/>
            </a:rPr>
            <a:t>Floating offshore (LCOE ↓ 9.6%)</a:t>
          </a:r>
          <a:endParaRPr lang="en-US" sz="1800" b="1" kern="1200">
            <a:solidFill>
              <a:schemeClr val="tx1"/>
            </a:solidFill>
            <a:latin typeface="微软雅黑"/>
            <a:ea typeface="微软雅黑"/>
            <a:cs typeface="+mn-cs"/>
          </a:endParaRPr>
        </a:p>
      </dsp:txBody>
      <dsp:txXfrm>
        <a:off x="2649489" y="860781"/>
        <a:ext cx="1433726" cy="1433726"/>
      </dsp:txXfrm>
    </dsp:sp>
    <dsp:sp modelId="{14CD929E-BBFD-4900-ABF4-625B0239C61F}">
      <dsp:nvSpPr>
        <dsp:cNvPr id="0" name=""/>
        <dsp:cNvSpPr/>
      </dsp:nvSpPr>
      <dsp:spPr>
        <a:xfrm rot="5400000">
          <a:off x="4176868" y="266912"/>
          <a:ext cx="2027595" cy="2027595"/>
        </a:xfrm>
        <a:prstGeom prst="pieWedg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GB" sz="1700" b="1" i="0" kern="1200">
              <a:solidFill>
                <a:schemeClr val="tx1"/>
              </a:solidFill>
              <a:effectLst/>
              <a:latin typeface="system-ui"/>
            </a:rPr>
            <a:t>Fixed-bottom offshore (LCOE ↓ 6.7%)</a:t>
          </a:r>
        </a:p>
      </dsp:txBody>
      <dsp:txXfrm rot="-5400000">
        <a:off x="4176868" y="860781"/>
        <a:ext cx="1433726" cy="1433726"/>
      </dsp:txXfrm>
    </dsp:sp>
    <dsp:sp modelId="{2A203BAE-8241-4BEE-957E-B219B9ECD9D8}">
      <dsp:nvSpPr>
        <dsp:cNvPr id="0" name=""/>
        <dsp:cNvSpPr/>
      </dsp:nvSpPr>
      <dsp:spPr>
        <a:xfrm rot="10800000">
          <a:off x="4176868" y="2388160"/>
          <a:ext cx="2027595" cy="2027595"/>
        </a:xfrm>
        <a:prstGeom prst="pieWedg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GB" sz="1700" b="1" i="0" kern="1200">
              <a:solidFill>
                <a:schemeClr val="tx1"/>
              </a:solidFill>
              <a:effectLst/>
              <a:latin typeface="system-ui"/>
            </a:rPr>
            <a:t>Repowering (UK/EU legacy farms)</a:t>
          </a:r>
        </a:p>
      </dsp:txBody>
      <dsp:txXfrm rot="10800000">
        <a:off x="4176868" y="2388160"/>
        <a:ext cx="1433726" cy="1433726"/>
      </dsp:txXfrm>
    </dsp:sp>
    <dsp:sp modelId="{A8EE6EFB-7D70-436D-8876-E2B100DD6AE7}">
      <dsp:nvSpPr>
        <dsp:cNvPr id="0" name=""/>
        <dsp:cNvSpPr/>
      </dsp:nvSpPr>
      <dsp:spPr>
        <a:xfrm rot="16200000">
          <a:off x="2055620" y="2388160"/>
          <a:ext cx="2027595" cy="2027595"/>
        </a:xfrm>
        <a:prstGeom prst="pieWedg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GB" sz="1700" b="1" i="0" kern="1200">
              <a:solidFill>
                <a:schemeClr val="tx1"/>
              </a:solidFill>
              <a:effectLst/>
              <a:latin typeface="system-ui"/>
            </a:rPr>
            <a:t>High-wind onshore sites</a:t>
          </a:r>
        </a:p>
      </dsp:txBody>
      <dsp:txXfrm rot="5400000">
        <a:off x="2649489" y="2388160"/>
        <a:ext cx="1433726" cy="1433726"/>
      </dsp:txXfrm>
    </dsp:sp>
    <dsp:sp modelId="{76AD458C-7891-4913-B43A-DDE7CDEA3325}">
      <dsp:nvSpPr>
        <dsp:cNvPr id="0" name=""/>
        <dsp:cNvSpPr/>
      </dsp:nvSpPr>
      <dsp:spPr>
        <a:xfrm>
          <a:off x="7910054" y="1640637"/>
          <a:ext cx="700058" cy="608746"/>
        </a:xfrm>
        <a:prstGeom prst="circularArrow">
          <a:avLst/>
        </a:prstGeom>
        <a:solidFill>
          <a:schemeClr val="accent2">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F3537C3-A475-453D-84A0-6DFBBB1F82C8}">
      <dsp:nvSpPr>
        <dsp:cNvPr id="0" name=""/>
        <dsp:cNvSpPr/>
      </dsp:nvSpPr>
      <dsp:spPr>
        <a:xfrm rot="10800000">
          <a:off x="7910054" y="4055435"/>
          <a:ext cx="700058" cy="608746"/>
        </a:xfrm>
        <a:prstGeom prst="circularArrow">
          <a:avLst/>
        </a:prstGeom>
        <a:solidFill>
          <a:schemeClr val="accent2">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3A8BF7-22B0-4847-98A8-2D5A7A0D8121}">
      <dsp:nvSpPr>
        <dsp:cNvPr id="0" name=""/>
        <dsp:cNvSpPr/>
      </dsp:nvSpPr>
      <dsp:spPr>
        <a:xfrm>
          <a:off x="1312230" y="0"/>
          <a:ext cx="5918982" cy="5918982"/>
        </a:xfrm>
        <a:prstGeom prst="quadArrow">
          <a:avLst>
            <a:gd name="adj1" fmla="val 2000"/>
            <a:gd name="adj2" fmla="val 4000"/>
            <a:gd name="adj3" fmla="val 5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BC30CC1-68AA-449B-915E-4EF20BC35251}">
      <dsp:nvSpPr>
        <dsp:cNvPr id="0" name=""/>
        <dsp:cNvSpPr/>
      </dsp:nvSpPr>
      <dsp:spPr>
        <a:xfrm>
          <a:off x="1696963" y="384733"/>
          <a:ext cx="2367592" cy="236759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solidFill>
                <a:schemeClr val="tx1"/>
              </a:solidFill>
            </a:rPr>
            <a:t>Offshore wind developers </a:t>
          </a:r>
          <a:r>
            <a:rPr lang="en-US" sz="1600" kern="1200">
              <a:solidFill>
                <a:schemeClr val="tx1"/>
              </a:solidFill>
            </a:rPr>
            <a:t>, who can use the system to reduce the cost of energy of the developed wind farm</a:t>
          </a:r>
          <a:endParaRPr lang="en-US" sz="1600" b="1" kern="1200">
            <a:solidFill>
              <a:schemeClr val="tx1"/>
            </a:solidFill>
            <a:latin typeface="微软雅黑"/>
            <a:ea typeface="微软雅黑"/>
            <a:cs typeface="+mn-cs"/>
          </a:endParaRPr>
        </a:p>
      </dsp:txBody>
      <dsp:txXfrm>
        <a:off x="1812539" y="500309"/>
        <a:ext cx="2136440" cy="2136440"/>
      </dsp:txXfrm>
    </dsp:sp>
    <dsp:sp modelId="{BB7E0D2B-BC3E-4C00-9970-962FECB43EE2}">
      <dsp:nvSpPr>
        <dsp:cNvPr id="0" name=""/>
        <dsp:cNvSpPr/>
      </dsp:nvSpPr>
      <dsp:spPr>
        <a:xfrm>
          <a:off x="4468965" y="442503"/>
          <a:ext cx="2367592" cy="2367592"/>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solidFill>
                <a:schemeClr val="tx1"/>
              </a:solidFill>
            </a:rPr>
            <a:t>Turbine OEM</a:t>
          </a:r>
          <a:r>
            <a:rPr lang="en-US" sz="1600" kern="1200">
              <a:solidFill>
                <a:schemeClr val="tx1"/>
              </a:solidFill>
            </a:rPr>
            <a:t>, Wind Rider provides a competitive advantage to save the final LCOE. </a:t>
          </a:r>
          <a:endParaRPr lang="en-US" sz="1600" b="1" kern="1200">
            <a:solidFill>
              <a:schemeClr val="tx1"/>
            </a:solidFill>
            <a:latin typeface="微软雅黑"/>
            <a:ea typeface="微软雅黑"/>
            <a:cs typeface="+mn-cs"/>
          </a:endParaRPr>
        </a:p>
      </dsp:txBody>
      <dsp:txXfrm>
        <a:off x="4584541" y="558079"/>
        <a:ext cx="2136440" cy="2136440"/>
      </dsp:txXfrm>
    </dsp:sp>
    <dsp:sp modelId="{FEAEE2FD-71BC-4CBC-B425-A2FD65A88880}">
      <dsp:nvSpPr>
        <dsp:cNvPr id="0" name=""/>
        <dsp:cNvSpPr/>
      </dsp:nvSpPr>
      <dsp:spPr>
        <a:xfrm>
          <a:off x="1696963" y="3166655"/>
          <a:ext cx="2367592" cy="2367592"/>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0" kern="1200">
              <a:solidFill>
                <a:schemeClr val="tx1"/>
              </a:solidFill>
            </a:rPr>
            <a:t>Wind EPCI(Engineering, Procurement, Construction, and Installation) companies</a:t>
          </a:r>
          <a:r>
            <a:rPr lang="en-US" sz="1600" kern="1200">
              <a:solidFill>
                <a:schemeClr val="tx1"/>
              </a:solidFill>
            </a:rPr>
            <a:t>, for a cost  effective solutions.</a:t>
          </a:r>
          <a:endParaRPr lang="en-US" sz="1600" b="1" kern="1200">
            <a:solidFill>
              <a:schemeClr val="tx1"/>
            </a:solidFill>
            <a:latin typeface="微软雅黑"/>
            <a:ea typeface="微软雅黑"/>
            <a:cs typeface="+mn-cs"/>
          </a:endParaRPr>
        </a:p>
      </dsp:txBody>
      <dsp:txXfrm>
        <a:off x="1812539" y="3282231"/>
        <a:ext cx="2136440" cy="2136440"/>
      </dsp:txXfrm>
    </dsp:sp>
    <dsp:sp modelId="{D74E5360-4280-4613-83A4-4C7D5A5CF91E}">
      <dsp:nvSpPr>
        <dsp:cNvPr id="0" name=""/>
        <dsp:cNvSpPr/>
      </dsp:nvSpPr>
      <dsp:spPr>
        <a:xfrm>
          <a:off x="4478885" y="3166655"/>
          <a:ext cx="2367592" cy="2367592"/>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solidFill>
                <a:schemeClr val="tx1"/>
              </a:solidFill>
            </a:rPr>
            <a:t>Government agencies</a:t>
          </a:r>
          <a:r>
            <a:rPr lang="en-US" sz="1600" kern="1200">
              <a:solidFill>
                <a:schemeClr val="tx1"/>
              </a:solidFill>
            </a:rPr>
            <a:t>, for carbon footprint reduction, lower electricity costs, better employmenet and fatster economic growth</a:t>
          </a:r>
          <a:endParaRPr lang="en-US" sz="1600" b="1" kern="1200">
            <a:solidFill>
              <a:schemeClr val="tx1"/>
            </a:solidFill>
            <a:latin typeface="微软雅黑"/>
            <a:ea typeface="微软雅黑"/>
            <a:cs typeface="+mn-cs"/>
          </a:endParaRPr>
        </a:p>
      </dsp:txBody>
      <dsp:txXfrm>
        <a:off x="4594461" y="3282231"/>
        <a:ext cx="2136440" cy="2136440"/>
      </dsp:txXfrm>
    </dsp:sp>
  </dsp:spTree>
</dsp:drawing>
</file>

<file path=ppt/diagrams/layout1.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2.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1DEA8D-B0EC-444F-8339-62A72E121811}" type="datetimeFigureOut">
              <a:rPr lang="tr-TR" smtClean="0"/>
              <a:t>4.01.2026</a:t>
            </a:fld>
            <a:endParaRPr lang="tr-TR"/>
          </a:p>
        </p:txBody>
      </p:sp>
      <p:sp>
        <p:nvSpPr>
          <p:cNvPr id="4" name="Altbilgi Yer Tutucusu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FAE1915-9517-4FD0-A22C-A9766A0463E9}" type="slidenum">
              <a:rPr lang="tr-TR" smtClean="0"/>
              <a:t>‹#›</a:t>
            </a:fld>
            <a:endParaRPr lang="tr-TR"/>
          </a:p>
        </p:txBody>
      </p:sp>
    </p:spTree>
    <p:extLst>
      <p:ext uri="{BB962C8B-B14F-4D97-AF65-F5344CB8AC3E}">
        <p14:creationId xmlns:p14="http://schemas.microsoft.com/office/powerpoint/2010/main" val="55900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821D95-C02B-4155-BDCC-332450DA8256}" type="datetimeFigureOut">
              <a:rPr lang="en-US" smtClean="0"/>
              <a:t>1/4/2026</a:t>
            </a:fld>
            <a:endParaRPr lang="en-US"/>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AD5AD0-78AE-4323-8EC4-5FAB5059260D}" type="slidenum">
              <a:rPr lang="en-US" smtClean="0"/>
              <a:t>‹#›</a:t>
            </a:fld>
            <a:endParaRPr lang="en-US"/>
          </a:p>
        </p:txBody>
      </p:sp>
    </p:spTree>
    <p:extLst>
      <p:ext uri="{BB962C8B-B14F-4D97-AF65-F5344CB8AC3E}">
        <p14:creationId xmlns:p14="http://schemas.microsoft.com/office/powerpoint/2010/main" val="31815295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“Good morning. My name is Dr. Wangwen Zhao, representing Wind Rider Caledonia Ltd. Today, I’m excited to present ARIS-Wind—a feasibility study that reimagines how offshore wind turbines interact with the wind itself. This is not just an incremental improvement; it’s a paradigm shift designed to cut LCOE by up to 9.6% and solve one of the sector’s most persistent pain points: structural inefficiency. The projectwill have three parties WRC, Liebherr and DArwind</a:t>
            </a:r>
            <a:endParaRPr lang="en-GB"/>
          </a:p>
        </p:txBody>
      </p:sp>
      <p:sp>
        <p:nvSpPr>
          <p:cNvPr id="4" name="Slide Number Placeholder 3"/>
          <p:cNvSpPr>
            <a:spLocks noGrp="1"/>
          </p:cNvSpPr>
          <p:nvPr>
            <p:ph type="sldNum" sz="quarter" idx="5"/>
          </p:nvPr>
        </p:nvSpPr>
        <p:spPr/>
        <p:txBody>
          <a:bodyPr/>
          <a:lstStyle/>
          <a:p>
            <a:fld id="{5EAD5AD0-78AE-4323-8EC4-5FAB5059260D}" type="slidenum">
              <a:rPr lang="en-US" smtClean="0"/>
              <a:t>1</a:t>
            </a:fld>
            <a:endParaRPr lang="en-US"/>
          </a:p>
        </p:txBody>
      </p:sp>
    </p:spTree>
    <p:extLst>
      <p:ext uri="{BB962C8B-B14F-4D97-AF65-F5344CB8AC3E}">
        <p14:creationId xmlns:p14="http://schemas.microsoft.com/office/powerpoint/2010/main" val="15410314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8F91A8"/>
                </a:solidFill>
                <a:effectLst/>
                <a:latin typeface="system-ui"/>
              </a:rPr>
              <a:t>Speaker Notes:</a:t>
            </a:r>
            <a:br>
              <a:rPr lang="en-US" b="0" i="0">
                <a:solidFill>
                  <a:srgbClr val="8F91A8"/>
                </a:solidFill>
                <a:effectLst/>
                <a:latin typeface="system-ui"/>
              </a:rPr>
            </a:br>
            <a:r>
              <a:rPr lang="en-US" b="0" i="0">
                <a:solidFill>
                  <a:srgbClr val="8F91A8"/>
                </a:solidFill>
                <a:effectLst/>
                <a:latin typeface="system-ui"/>
              </a:rPr>
              <a:t>“The industry has been stuck in a design paradigm for 30 years: fixed tower, active yaw, circular cross-section. That’s no longer sustainable. Developers are now targeting 18–20 MW turbines in 100m+ water depths—conditions where every tonne of steel matters. Meanwhile, the UK and EU aim to install over 270 GW of offshore wind by 2030. If we don’t innovate now, costs will plateau—or worse, rise. ARIS-Wind offers a path to break through this ceiling.” </a:t>
            </a:r>
          </a:p>
          <a:p>
            <a:endParaRPr lang="en-GB"/>
          </a:p>
        </p:txBody>
      </p:sp>
      <p:sp>
        <p:nvSpPr>
          <p:cNvPr id="4" name="Slide Number Placeholder 3"/>
          <p:cNvSpPr>
            <a:spLocks noGrp="1"/>
          </p:cNvSpPr>
          <p:nvPr>
            <p:ph type="sldNum" sz="quarter" idx="5"/>
          </p:nvPr>
        </p:nvSpPr>
        <p:spPr/>
        <p:txBody>
          <a:bodyPr/>
          <a:lstStyle/>
          <a:p>
            <a:fld id="{5EAD5AD0-78AE-4323-8EC4-5FAB5059260D}" type="slidenum">
              <a:rPr lang="en-US" smtClean="0"/>
              <a:t>3</a:t>
            </a:fld>
            <a:endParaRPr lang="en-US"/>
          </a:p>
        </p:txBody>
      </p:sp>
    </p:spTree>
    <p:extLst>
      <p:ext uri="{BB962C8B-B14F-4D97-AF65-F5344CB8AC3E}">
        <p14:creationId xmlns:p14="http://schemas.microsoft.com/office/powerpoint/2010/main" val="27256113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“ARIS-Wind tackles a core bottleneck in offshore wind: as turbines grow beyond 15 MW, the cost and complexity of foundations and yaw systems are skyrocketing. Our solution eliminates the need for heavy, failure-prone nacelle yaw mechanisms by allowing the entire tower to passively self-align with the wind—like a weather vane—using a streamlined tower and a low-friction slewing bearing at the base. Early feasibility work, supported by Scottish Enterprise, already shows dramatic load reductions and LCOE savings.” </a:t>
            </a:r>
          </a:p>
          <a:p>
            <a:endParaRPr lang="en-GB"/>
          </a:p>
        </p:txBody>
      </p:sp>
      <p:sp>
        <p:nvSpPr>
          <p:cNvPr id="4" name="Slide Number Placeholder 3"/>
          <p:cNvSpPr>
            <a:spLocks noGrp="1"/>
          </p:cNvSpPr>
          <p:nvPr>
            <p:ph type="sldNum" sz="quarter" idx="5"/>
          </p:nvPr>
        </p:nvSpPr>
        <p:spPr/>
        <p:txBody>
          <a:bodyPr/>
          <a:lstStyle/>
          <a:p>
            <a:fld id="{5EAD5AD0-78AE-4323-8EC4-5FAB5059260D}" type="slidenum">
              <a:rPr lang="en-US" smtClean="0"/>
              <a:t>4</a:t>
            </a:fld>
            <a:endParaRPr lang="en-US"/>
          </a:p>
        </p:txBody>
      </p:sp>
    </p:spTree>
    <p:extLst>
      <p:ext uri="{BB962C8B-B14F-4D97-AF65-F5344CB8AC3E}">
        <p14:creationId xmlns:p14="http://schemas.microsoft.com/office/powerpoint/2010/main" val="23515664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We’ve structured the project to front-load risk. Months 1–3 focus on aerodynamics—answering: </a:t>
            </a:r>
            <a:r>
              <a:rPr lang="en-US" sz="1200" b="0" i="1" kern="1200">
                <a:solidFill>
                  <a:schemeClr val="tx1"/>
                </a:solidFill>
                <a:effectLst/>
                <a:latin typeface="+mn-lt"/>
                <a:ea typeface="+mn-ea"/>
                <a:cs typeface="+mn-cs"/>
              </a:rPr>
              <a:t>Can we generate enough passive restoring moment?</a:t>
            </a:r>
            <a:r>
              <a:rPr lang="en-US" sz="1200" b="0" i="0" kern="1200">
                <a:solidFill>
                  <a:schemeClr val="tx1"/>
                </a:solidFill>
                <a:effectLst/>
                <a:latin typeface="+mn-lt"/>
                <a:ea typeface="+mn-ea"/>
                <a:cs typeface="+mn-cs"/>
              </a:rPr>
              <a:t> Months 4–7 tackle the biggest technical hurdle: instability in turbulent wind. By integrating passive damping and geometry refinements, we aim to achieve stable self-alignment. The final phase delivers not just data—but a blueprint for a physical prototype, co-developed with our industrial partners.” </a:t>
            </a:r>
            <a:endParaRPr lang="en-GB"/>
          </a:p>
        </p:txBody>
      </p:sp>
      <p:sp>
        <p:nvSpPr>
          <p:cNvPr id="4" name="Slide Number Placeholder 3"/>
          <p:cNvSpPr>
            <a:spLocks noGrp="1"/>
          </p:cNvSpPr>
          <p:nvPr>
            <p:ph type="sldNum" sz="quarter" idx="5"/>
          </p:nvPr>
        </p:nvSpPr>
        <p:spPr/>
        <p:txBody>
          <a:bodyPr/>
          <a:lstStyle/>
          <a:p>
            <a:fld id="{5EAD5AD0-78AE-4323-8EC4-5FAB5059260D}" type="slidenum">
              <a:rPr lang="en-US" smtClean="0"/>
              <a:t>5</a:t>
            </a:fld>
            <a:endParaRPr lang="en-US"/>
          </a:p>
        </p:txBody>
      </p:sp>
    </p:spTree>
    <p:extLst>
      <p:ext uri="{BB962C8B-B14F-4D97-AF65-F5344CB8AC3E}">
        <p14:creationId xmlns:p14="http://schemas.microsoft.com/office/powerpoint/2010/main" val="26977910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a:solidFill>
                  <a:srgbClr val="8F91A8"/>
                </a:solidFill>
                <a:effectLst/>
                <a:latin typeface="system-ui"/>
              </a:rPr>
              <a:t>Speaker Notes:</a:t>
            </a:r>
            <a:br>
              <a:rPr lang="en-GB" b="0" i="0">
                <a:solidFill>
                  <a:srgbClr val="8F91A8"/>
                </a:solidFill>
                <a:effectLst/>
                <a:latin typeface="system-ui"/>
              </a:rPr>
            </a:br>
            <a:r>
              <a:rPr lang="en-GB" b="0" i="0">
                <a:solidFill>
                  <a:srgbClr val="8F91A8"/>
                </a:solidFill>
                <a:effectLst/>
                <a:latin typeface="system-ui"/>
              </a:rPr>
              <a:t>“This project is not about building hardware—it’s about de-risking the physics and engineering. We’ll refine two new tower concepts that enhance restoring moments, solve stability issues seen in early simulations, and integrate feedback from our partners. XEMC-Darwind will ensure our model aligns with real turbine dynamics, while Liebherr will validate bearing feasibility under extreme offshore loads.” </a:t>
            </a:r>
          </a:p>
          <a:p>
            <a:endParaRPr lang="en-GB"/>
          </a:p>
        </p:txBody>
      </p:sp>
      <p:sp>
        <p:nvSpPr>
          <p:cNvPr id="4" name="Slide Number Placeholder 3"/>
          <p:cNvSpPr>
            <a:spLocks noGrp="1"/>
          </p:cNvSpPr>
          <p:nvPr>
            <p:ph type="sldNum" sz="quarter" idx="5"/>
          </p:nvPr>
        </p:nvSpPr>
        <p:spPr/>
        <p:txBody>
          <a:bodyPr/>
          <a:lstStyle/>
          <a:p>
            <a:fld id="{5EAD5AD0-78AE-4323-8EC4-5FAB5059260D}" type="slidenum">
              <a:rPr lang="en-US" smtClean="0"/>
              <a:t>6</a:t>
            </a:fld>
            <a:endParaRPr lang="en-US"/>
          </a:p>
        </p:txBody>
      </p:sp>
    </p:spTree>
    <p:extLst>
      <p:ext uri="{BB962C8B-B14F-4D97-AF65-F5344CB8AC3E}">
        <p14:creationId xmlns:p14="http://schemas.microsoft.com/office/powerpoint/2010/main" val="5434990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We see three immediate entry points. First, floating wind—where every kilogram saved on the tower cascades into massive foundation savings. Second, repowering: many UK farms from the 2000s can’t support modern 15 MW turbines on their old foundations—but ARIS-Wind’s lighter loads make it possible. Third, onshore in high-wind zones like Scotland or Patagonia, where O&amp;M costs dominate. Our roadmap prioritises licensing and joint development, with UK projects as first movers.”</a:t>
            </a:r>
            <a:endParaRPr lang="en-GB"/>
          </a:p>
        </p:txBody>
      </p:sp>
      <p:sp>
        <p:nvSpPr>
          <p:cNvPr id="4" name="Slide Number Placeholder 3"/>
          <p:cNvSpPr>
            <a:spLocks noGrp="1"/>
          </p:cNvSpPr>
          <p:nvPr>
            <p:ph type="sldNum" sz="quarter" idx="5"/>
          </p:nvPr>
        </p:nvSpPr>
        <p:spPr/>
        <p:txBody>
          <a:bodyPr/>
          <a:lstStyle/>
          <a:p>
            <a:fld id="{5EAD5AD0-78AE-4323-8EC4-5FAB5059260D}" type="slidenum">
              <a:rPr lang="en-US" smtClean="0"/>
              <a:t>8</a:t>
            </a:fld>
            <a:endParaRPr lang="en-US"/>
          </a:p>
        </p:txBody>
      </p:sp>
    </p:spTree>
    <p:extLst>
      <p:ext uri="{BB962C8B-B14F-4D97-AF65-F5344CB8AC3E}">
        <p14:creationId xmlns:p14="http://schemas.microsoft.com/office/powerpoint/2010/main" val="25842050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This isn’t just a technical consortium—it’s a commercial launchpad. Wind Rider brings the disruptive concept. XEMC-Darwind, an established turbine OEM, ensures industrial relevance and certification alignment. Liebherr, the world leader in offshore slewing bearings (used in FPSOs and wind turbines), guarantees our base system is not just theoretical—but buildable, reliable, and serviceable. Together, we bridge invention to industrialisation.”</a:t>
            </a:r>
            <a:endParaRPr lang="en-GB"/>
          </a:p>
        </p:txBody>
      </p:sp>
      <p:sp>
        <p:nvSpPr>
          <p:cNvPr id="4" name="Slide Number Placeholder 3"/>
          <p:cNvSpPr>
            <a:spLocks noGrp="1"/>
          </p:cNvSpPr>
          <p:nvPr>
            <p:ph type="sldNum" sz="quarter" idx="5"/>
          </p:nvPr>
        </p:nvSpPr>
        <p:spPr/>
        <p:txBody>
          <a:bodyPr/>
          <a:lstStyle/>
          <a:p>
            <a:fld id="{5EAD5AD0-78AE-4323-8EC4-5FAB5059260D}" type="slidenum">
              <a:rPr lang="en-US" smtClean="0"/>
              <a:t>9</a:t>
            </a:fld>
            <a:endParaRPr lang="en-US"/>
          </a:p>
        </p:txBody>
      </p:sp>
    </p:spTree>
    <p:extLst>
      <p:ext uri="{BB962C8B-B14F-4D97-AF65-F5344CB8AC3E}">
        <p14:creationId xmlns:p14="http://schemas.microsoft.com/office/powerpoint/2010/main" val="33856001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8F91A8"/>
                </a:solidFill>
                <a:effectLst/>
                <a:latin typeface="system-ui"/>
              </a:rPr>
              <a:t>Speaker Notes:</a:t>
            </a:r>
            <a:br>
              <a:rPr lang="en-US" b="0" i="0">
                <a:solidFill>
                  <a:srgbClr val="8F91A8"/>
                </a:solidFill>
                <a:effectLst/>
                <a:latin typeface="system-ui"/>
              </a:rPr>
            </a:br>
            <a:r>
              <a:rPr lang="en-US" b="0" i="0">
                <a:solidFill>
                  <a:srgbClr val="8F91A8"/>
                </a:solidFill>
                <a:effectLst/>
                <a:latin typeface="system-ui"/>
              </a:rPr>
              <a:t>“Let me be clear: this is pre-competitive R&amp;D. No turbine OEM will fund a base-rotating tower until the physics are proven. That’s where EUROGIA2030 steps in. With your support, we’ll generate open validation data that de-risks €20M+ in follow-on investment—from Innovate UK, EIC Accelerator, or private capital. This project keeps European innovation in Europe and positions our consortium at the forefront of the next generation of wind technology.” </a:t>
            </a:r>
          </a:p>
          <a:p>
            <a:endParaRPr lang="en-GB"/>
          </a:p>
        </p:txBody>
      </p:sp>
      <p:sp>
        <p:nvSpPr>
          <p:cNvPr id="4" name="Slide Number Placeholder 3"/>
          <p:cNvSpPr>
            <a:spLocks noGrp="1"/>
          </p:cNvSpPr>
          <p:nvPr>
            <p:ph type="sldNum" sz="quarter" idx="5"/>
          </p:nvPr>
        </p:nvSpPr>
        <p:spPr/>
        <p:txBody>
          <a:bodyPr/>
          <a:lstStyle/>
          <a:p>
            <a:fld id="{5EAD5AD0-78AE-4323-8EC4-5FAB5059260D}" type="slidenum">
              <a:rPr lang="en-US" smtClean="0"/>
              <a:t>10</a:t>
            </a:fld>
            <a:endParaRPr lang="en-US"/>
          </a:p>
        </p:txBody>
      </p:sp>
    </p:spTree>
    <p:extLst>
      <p:ext uri="{BB962C8B-B14F-4D97-AF65-F5344CB8AC3E}">
        <p14:creationId xmlns:p14="http://schemas.microsoft.com/office/powerpoint/2010/main" val="23799267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1.svg"/><Relationship Id="rId4"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7" name="Rettangolo 6">
            <a:extLst>
              <a:ext uri="{FF2B5EF4-FFF2-40B4-BE49-F238E27FC236}">
                <a16:creationId xmlns:a16="http://schemas.microsoft.com/office/drawing/2014/main" id="{AE7F4CB4-F979-46A0-BF8F-F3CC8158BC27}"/>
              </a:ext>
            </a:extLst>
          </p:cNvPr>
          <p:cNvSpPr/>
          <p:nvPr userDrawn="1"/>
        </p:nvSpPr>
        <p:spPr>
          <a:xfrm>
            <a:off x="0" y="0"/>
            <a:ext cx="12192000" cy="683581"/>
          </a:xfrm>
          <a:prstGeom prst="rect">
            <a:avLst/>
          </a:prstGeom>
          <a:solidFill>
            <a:srgbClr val="46AE69"/>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8" name="CasellaDiTesto 7">
            <a:extLst>
              <a:ext uri="{FF2B5EF4-FFF2-40B4-BE49-F238E27FC236}">
                <a16:creationId xmlns:a16="http://schemas.microsoft.com/office/drawing/2014/main" id="{E3884992-076E-40D9-8275-D8193072B1E2}"/>
              </a:ext>
            </a:extLst>
          </p:cNvPr>
          <p:cNvSpPr txBox="1"/>
          <p:nvPr userDrawn="1"/>
        </p:nvSpPr>
        <p:spPr>
          <a:xfrm>
            <a:off x="292963" y="133165"/>
            <a:ext cx="7111013" cy="461665"/>
          </a:xfrm>
          <a:prstGeom prst="rect">
            <a:avLst/>
          </a:prstGeom>
          <a:noFill/>
        </p:spPr>
        <p:txBody>
          <a:bodyPr wrap="square" rtlCol="0">
            <a:spAutoFit/>
          </a:bodyPr>
          <a:lstStyle/>
          <a:p>
            <a:r>
              <a:rPr lang="it-IT" sz="2400">
                <a:solidFill>
                  <a:schemeClr val="bg1"/>
                </a:solidFill>
              </a:rPr>
              <a:t>Eurogia Call 29 </a:t>
            </a:r>
            <a:r>
              <a:rPr lang="it-IT" sz="2400" dirty="0">
                <a:solidFill>
                  <a:schemeClr val="bg1"/>
                </a:solidFill>
              </a:rPr>
              <a:t>– PO Hearing </a:t>
            </a:r>
            <a:r>
              <a:rPr lang="it-IT" sz="2400">
                <a:solidFill>
                  <a:schemeClr val="bg1"/>
                </a:solidFill>
              </a:rPr>
              <a:t>– </a:t>
            </a:r>
            <a:r>
              <a:rPr lang="en-US" sz="2400">
                <a:solidFill>
                  <a:srgbClr val="FF0000"/>
                </a:solidFill>
              </a:rPr>
              <a:t>ARIS-Wind</a:t>
            </a:r>
            <a:endParaRPr lang="en-GB" sz="2400" dirty="0">
              <a:solidFill>
                <a:srgbClr val="FF0000"/>
              </a:solidFill>
            </a:endParaRPr>
          </a:p>
        </p:txBody>
      </p:sp>
      <p:pic>
        <p:nvPicPr>
          <p:cNvPr id="12" name="Immagine 11">
            <a:extLst>
              <a:ext uri="{FF2B5EF4-FFF2-40B4-BE49-F238E27FC236}">
                <a16:creationId xmlns:a16="http://schemas.microsoft.com/office/drawing/2014/main" id="{88D53B5C-339B-4000-B066-80F8CA2309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9528" y="6258757"/>
            <a:ext cx="1294661" cy="466078"/>
          </a:xfrm>
          <a:prstGeom prst="rect">
            <a:avLst/>
          </a:prstGeom>
        </p:spPr>
      </p:pic>
      <p:pic>
        <p:nvPicPr>
          <p:cNvPr id="4" name="Picture 3" descr="A green text on a black background&#10;&#10;Description automatically generated">
            <a:extLst>
              <a:ext uri="{FF2B5EF4-FFF2-40B4-BE49-F238E27FC236}">
                <a16:creationId xmlns:a16="http://schemas.microsoft.com/office/drawing/2014/main" id="{A69C88F0-2B12-2CA8-F542-0A8F4393D34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91687" y="6086764"/>
            <a:ext cx="2914860" cy="771236"/>
          </a:xfrm>
          <a:prstGeom prst="rect">
            <a:avLst/>
          </a:prstGeom>
        </p:spPr>
      </p:pic>
      <p:pic>
        <p:nvPicPr>
          <p:cNvPr id="2" name="Picture 1" descr="A wind turbine with blue text&#10;&#10;AI-generated content may be incorrect.">
            <a:extLst>
              <a:ext uri="{FF2B5EF4-FFF2-40B4-BE49-F238E27FC236}">
                <a16:creationId xmlns:a16="http://schemas.microsoft.com/office/drawing/2014/main" id="{830D34C2-AE9C-6C70-FC0D-C711F5693DF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67545" y="6204473"/>
            <a:ext cx="522971" cy="568678"/>
          </a:xfrm>
          <a:prstGeom prst="rect">
            <a:avLst/>
          </a:prstGeom>
        </p:spPr>
      </p:pic>
    </p:spTree>
    <p:extLst>
      <p:ext uri="{BB962C8B-B14F-4D97-AF65-F5344CB8AC3E}">
        <p14:creationId xmlns:p14="http://schemas.microsoft.com/office/powerpoint/2010/main" val="16300102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apositiva titolo">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7" name="Rettangolo 6">
            <a:extLst>
              <a:ext uri="{FF2B5EF4-FFF2-40B4-BE49-F238E27FC236}">
                <a16:creationId xmlns:a16="http://schemas.microsoft.com/office/drawing/2014/main" id="{AE7F4CB4-F979-46A0-BF8F-F3CC8158BC27}"/>
              </a:ext>
            </a:extLst>
          </p:cNvPr>
          <p:cNvSpPr/>
          <p:nvPr userDrawn="1"/>
        </p:nvSpPr>
        <p:spPr>
          <a:xfrm>
            <a:off x="0" y="0"/>
            <a:ext cx="12192000" cy="683581"/>
          </a:xfrm>
          <a:prstGeom prst="rect">
            <a:avLst/>
          </a:prstGeom>
          <a:solidFill>
            <a:srgbClr val="46AE69"/>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8" name="CasellaDiTesto 7">
            <a:extLst>
              <a:ext uri="{FF2B5EF4-FFF2-40B4-BE49-F238E27FC236}">
                <a16:creationId xmlns:a16="http://schemas.microsoft.com/office/drawing/2014/main" id="{E3884992-076E-40D9-8275-D8193072B1E2}"/>
              </a:ext>
            </a:extLst>
          </p:cNvPr>
          <p:cNvSpPr txBox="1"/>
          <p:nvPr userDrawn="1"/>
        </p:nvSpPr>
        <p:spPr>
          <a:xfrm>
            <a:off x="292963" y="133165"/>
            <a:ext cx="7111013" cy="461665"/>
          </a:xfrm>
          <a:prstGeom prst="rect">
            <a:avLst/>
          </a:prstGeom>
          <a:noFill/>
        </p:spPr>
        <p:txBody>
          <a:bodyPr wrap="square" rtlCol="0">
            <a:spAutoFit/>
          </a:bodyPr>
          <a:lstStyle/>
          <a:p>
            <a:r>
              <a:rPr lang="it-IT" sz="2400">
                <a:solidFill>
                  <a:schemeClr val="bg1"/>
                </a:solidFill>
              </a:rPr>
              <a:t>Eurogia Call 29 </a:t>
            </a:r>
            <a:r>
              <a:rPr lang="it-IT" sz="2400" dirty="0">
                <a:solidFill>
                  <a:schemeClr val="bg1"/>
                </a:solidFill>
              </a:rPr>
              <a:t>– PO Hearing </a:t>
            </a:r>
            <a:r>
              <a:rPr lang="it-IT" sz="2400">
                <a:solidFill>
                  <a:schemeClr val="bg1"/>
                </a:solidFill>
              </a:rPr>
              <a:t>– </a:t>
            </a:r>
            <a:r>
              <a:rPr lang="en-US" sz="2400">
                <a:solidFill>
                  <a:srgbClr val="FF0000"/>
                </a:solidFill>
              </a:rPr>
              <a:t>ARIS-Wind</a:t>
            </a:r>
            <a:endParaRPr lang="en-GB" sz="2400" dirty="0">
              <a:solidFill>
                <a:srgbClr val="FF0000"/>
              </a:solidFill>
            </a:endParaRPr>
          </a:p>
        </p:txBody>
      </p:sp>
      <p:pic>
        <p:nvPicPr>
          <p:cNvPr id="12" name="Immagine 11">
            <a:extLst>
              <a:ext uri="{FF2B5EF4-FFF2-40B4-BE49-F238E27FC236}">
                <a16:creationId xmlns:a16="http://schemas.microsoft.com/office/drawing/2014/main" id="{88D53B5C-339B-4000-B066-80F8CA2309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9528" y="6258757"/>
            <a:ext cx="1294661" cy="466078"/>
          </a:xfrm>
          <a:prstGeom prst="rect">
            <a:avLst/>
          </a:prstGeom>
        </p:spPr>
      </p:pic>
      <p:pic>
        <p:nvPicPr>
          <p:cNvPr id="4" name="Picture 3" descr="A green text on a black background&#10;&#10;Description automatically generated">
            <a:extLst>
              <a:ext uri="{FF2B5EF4-FFF2-40B4-BE49-F238E27FC236}">
                <a16:creationId xmlns:a16="http://schemas.microsoft.com/office/drawing/2014/main" id="{A69C88F0-2B12-2CA8-F542-0A8F4393D34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91687" y="6086764"/>
            <a:ext cx="2914860" cy="771236"/>
          </a:xfrm>
          <a:prstGeom prst="rect">
            <a:avLst/>
          </a:prstGeom>
        </p:spPr>
      </p:pic>
    </p:spTree>
    <p:extLst>
      <p:ext uri="{BB962C8B-B14F-4D97-AF65-F5344CB8AC3E}">
        <p14:creationId xmlns:p14="http://schemas.microsoft.com/office/powerpoint/2010/main" val="5447680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Diapositiva titolo">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7" name="Rettangolo 6">
            <a:extLst>
              <a:ext uri="{FF2B5EF4-FFF2-40B4-BE49-F238E27FC236}">
                <a16:creationId xmlns:a16="http://schemas.microsoft.com/office/drawing/2014/main" id="{AE7F4CB4-F979-46A0-BF8F-F3CC8158BC27}"/>
              </a:ext>
            </a:extLst>
          </p:cNvPr>
          <p:cNvSpPr/>
          <p:nvPr userDrawn="1"/>
        </p:nvSpPr>
        <p:spPr>
          <a:xfrm>
            <a:off x="0" y="0"/>
            <a:ext cx="12192000" cy="683581"/>
          </a:xfrm>
          <a:prstGeom prst="rect">
            <a:avLst/>
          </a:prstGeom>
          <a:solidFill>
            <a:srgbClr val="46AE69"/>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8" name="CasellaDiTesto 7">
            <a:extLst>
              <a:ext uri="{FF2B5EF4-FFF2-40B4-BE49-F238E27FC236}">
                <a16:creationId xmlns:a16="http://schemas.microsoft.com/office/drawing/2014/main" id="{E3884992-076E-40D9-8275-D8193072B1E2}"/>
              </a:ext>
            </a:extLst>
          </p:cNvPr>
          <p:cNvSpPr txBox="1"/>
          <p:nvPr userDrawn="1"/>
        </p:nvSpPr>
        <p:spPr>
          <a:xfrm>
            <a:off x="292963" y="133165"/>
            <a:ext cx="7111013" cy="461665"/>
          </a:xfrm>
          <a:prstGeom prst="rect">
            <a:avLst/>
          </a:prstGeom>
          <a:noFill/>
        </p:spPr>
        <p:txBody>
          <a:bodyPr wrap="square" rtlCol="0">
            <a:spAutoFit/>
          </a:bodyPr>
          <a:lstStyle/>
          <a:p>
            <a:r>
              <a:rPr lang="it-IT" sz="2400">
                <a:solidFill>
                  <a:schemeClr val="bg1"/>
                </a:solidFill>
              </a:rPr>
              <a:t>Eurogia Call 29 </a:t>
            </a:r>
            <a:r>
              <a:rPr lang="it-IT" sz="2400" dirty="0">
                <a:solidFill>
                  <a:schemeClr val="bg1"/>
                </a:solidFill>
              </a:rPr>
              <a:t>– PO Hearing </a:t>
            </a:r>
            <a:r>
              <a:rPr lang="it-IT" sz="2400">
                <a:solidFill>
                  <a:schemeClr val="bg1"/>
                </a:solidFill>
              </a:rPr>
              <a:t>– </a:t>
            </a:r>
            <a:r>
              <a:rPr lang="en-US" sz="2400">
                <a:solidFill>
                  <a:srgbClr val="FF0000"/>
                </a:solidFill>
              </a:rPr>
              <a:t>ARIS-Wind</a:t>
            </a:r>
            <a:endParaRPr lang="en-GB" sz="2400" dirty="0">
              <a:solidFill>
                <a:srgbClr val="FF0000"/>
              </a:solidFill>
            </a:endParaRPr>
          </a:p>
        </p:txBody>
      </p:sp>
      <p:pic>
        <p:nvPicPr>
          <p:cNvPr id="12" name="Immagine 11">
            <a:extLst>
              <a:ext uri="{FF2B5EF4-FFF2-40B4-BE49-F238E27FC236}">
                <a16:creationId xmlns:a16="http://schemas.microsoft.com/office/drawing/2014/main" id="{88D53B5C-339B-4000-B066-80F8CA23092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9528" y="6258757"/>
            <a:ext cx="1294661" cy="466078"/>
          </a:xfrm>
          <a:prstGeom prst="rect">
            <a:avLst/>
          </a:prstGeom>
        </p:spPr>
      </p:pic>
      <p:pic>
        <p:nvPicPr>
          <p:cNvPr id="4" name="Picture 3" descr="A green text on a black background&#10;&#10;Description automatically generated">
            <a:extLst>
              <a:ext uri="{FF2B5EF4-FFF2-40B4-BE49-F238E27FC236}">
                <a16:creationId xmlns:a16="http://schemas.microsoft.com/office/drawing/2014/main" id="{A69C88F0-2B12-2CA8-F542-0A8F4393D34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291687" y="6086764"/>
            <a:ext cx="2914860" cy="771236"/>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7676106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Diapositiva titolo">
    <p:bg>
      <p:bgPr>
        <a:blipFill dpi="0" rotWithShape="1">
          <a:blip r:embed="rId2">
            <a:lum/>
          </a:blip>
          <a:srcRect/>
          <a:stretch>
            <a:fillRect t="-12000" b="-12000"/>
          </a:stretch>
        </a:blipFill>
        <a:effectLst/>
      </p:bgPr>
    </p:bg>
    <p:spTree>
      <p:nvGrpSpPr>
        <p:cNvPr id="1" name=""/>
        <p:cNvGrpSpPr/>
        <p:nvPr/>
      </p:nvGrpSpPr>
      <p:grpSpPr>
        <a:xfrm>
          <a:off x="0" y="0"/>
          <a:ext cx="0" cy="0"/>
          <a:chOff x="0" y="0"/>
          <a:chExt cx="0" cy="0"/>
        </a:xfrm>
      </p:grpSpPr>
      <p:sp>
        <p:nvSpPr>
          <p:cNvPr id="7" name="Rettangolo 6">
            <a:extLst>
              <a:ext uri="{FF2B5EF4-FFF2-40B4-BE49-F238E27FC236}">
                <a16:creationId xmlns:a16="http://schemas.microsoft.com/office/drawing/2014/main" id="{AE7F4CB4-F979-46A0-BF8F-F3CC8158BC27}"/>
              </a:ext>
            </a:extLst>
          </p:cNvPr>
          <p:cNvSpPr/>
          <p:nvPr userDrawn="1"/>
        </p:nvSpPr>
        <p:spPr>
          <a:xfrm>
            <a:off x="0" y="0"/>
            <a:ext cx="12192000" cy="683581"/>
          </a:xfrm>
          <a:prstGeom prst="rect">
            <a:avLst/>
          </a:prstGeom>
          <a:solidFill>
            <a:srgbClr val="46AE69"/>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8" name="CasellaDiTesto 7">
            <a:extLst>
              <a:ext uri="{FF2B5EF4-FFF2-40B4-BE49-F238E27FC236}">
                <a16:creationId xmlns:a16="http://schemas.microsoft.com/office/drawing/2014/main" id="{E3884992-076E-40D9-8275-D8193072B1E2}"/>
              </a:ext>
            </a:extLst>
          </p:cNvPr>
          <p:cNvSpPr txBox="1"/>
          <p:nvPr userDrawn="1"/>
        </p:nvSpPr>
        <p:spPr>
          <a:xfrm>
            <a:off x="292963" y="133165"/>
            <a:ext cx="7111013" cy="461665"/>
          </a:xfrm>
          <a:prstGeom prst="rect">
            <a:avLst/>
          </a:prstGeom>
          <a:noFill/>
        </p:spPr>
        <p:txBody>
          <a:bodyPr wrap="square" rtlCol="0">
            <a:spAutoFit/>
          </a:bodyPr>
          <a:lstStyle/>
          <a:p>
            <a:r>
              <a:rPr lang="it-IT" sz="2400">
                <a:solidFill>
                  <a:schemeClr val="bg1"/>
                </a:solidFill>
              </a:rPr>
              <a:t>Eurogia Call 29 </a:t>
            </a:r>
            <a:r>
              <a:rPr lang="it-IT" sz="2400" dirty="0">
                <a:solidFill>
                  <a:schemeClr val="bg1"/>
                </a:solidFill>
              </a:rPr>
              <a:t>– PO Hearing </a:t>
            </a:r>
            <a:r>
              <a:rPr lang="it-IT" sz="2400">
                <a:solidFill>
                  <a:schemeClr val="bg1"/>
                </a:solidFill>
              </a:rPr>
              <a:t>– </a:t>
            </a:r>
            <a:r>
              <a:rPr lang="en-US" sz="2400">
                <a:solidFill>
                  <a:srgbClr val="FF0000"/>
                </a:solidFill>
              </a:rPr>
              <a:t>ARIS-Wind</a:t>
            </a:r>
            <a:endParaRPr lang="en-GB" sz="2400" dirty="0">
              <a:solidFill>
                <a:srgbClr val="FF0000"/>
              </a:solidFill>
            </a:endParaRPr>
          </a:p>
        </p:txBody>
      </p:sp>
      <p:pic>
        <p:nvPicPr>
          <p:cNvPr id="12" name="Immagine 11">
            <a:extLst>
              <a:ext uri="{FF2B5EF4-FFF2-40B4-BE49-F238E27FC236}">
                <a16:creationId xmlns:a16="http://schemas.microsoft.com/office/drawing/2014/main" id="{88D53B5C-339B-4000-B066-80F8CA23092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9528" y="6258757"/>
            <a:ext cx="1294661" cy="466078"/>
          </a:xfrm>
          <a:prstGeom prst="rect">
            <a:avLst/>
          </a:prstGeom>
        </p:spPr>
      </p:pic>
      <p:pic>
        <p:nvPicPr>
          <p:cNvPr id="4" name="Picture 3" descr="A green text on a black background&#10;&#10;Description automatically generated">
            <a:extLst>
              <a:ext uri="{FF2B5EF4-FFF2-40B4-BE49-F238E27FC236}">
                <a16:creationId xmlns:a16="http://schemas.microsoft.com/office/drawing/2014/main" id="{A69C88F0-2B12-2CA8-F542-0A8F4393D34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291687" y="6086764"/>
            <a:ext cx="2914860" cy="771236"/>
          </a:xfrm>
          <a:prstGeom prst="rect">
            <a:avLst/>
          </a:prstGeom>
        </p:spPr>
      </p:pic>
    </p:spTree>
    <p:extLst>
      <p:ext uri="{BB962C8B-B14F-4D97-AF65-F5344CB8AC3E}">
        <p14:creationId xmlns:p14="http://schemas.microsoft.com/office/powerpoint/2010/main" val="28785306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apositiva titolo">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7" name="Rettangolo 6">
            <a:extLst>
              <a:ext uri="{FF2B5EF4-FFF2-40B4-BE49-F238E27FC236}">
                <a16:creationId xmlns:a16="http://schemas.microsoft.com/office/drawing/2014/main" id="{AE7F4CB4-F979-46A0-BF8F-F3CC8158BC27}"/>
              </a:ext>
            </a:extLst>
          </p:cNvPr>
          <p:cNvSpPr/>
          <p:nvPr userDrawn="1"/>
        </p:nvSpPr>
        <p:spPr>
          <a:xfrm>
            <a:off x="0" y="0"/>
            <a:ext cx="12192000" cy="683581"/>
          </a:xfrm>
          <a:prstGeom prst="rect">
            <a:avLst/>
          </a:prstGeom>
          <a:solidFill>
            <a:srgbClr val="46AE69"/>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8" name="CasellaDiTesto 7">
            <a:extLst>
              <a:ext uri="{FF2B5EF4-FFF2-40B4-BE49-F238E27FC236}">
                <a16:creationId xmlns:a16="http://schemas.microsoft.com/office/drawing/2014/main" id="{E3884992-076E-40D9-8275-D8193072B1E2}"/>
              </a:ext>
            </a:extLst>
          </p:cNvPr>
          <p:cNvSpPr txBox="1"/>
          <p:nvPr userDrawn="1"/>
        </p:nvSpPr>
        <p:spPr>
          <a:xfrm>
            <a:off x="292963" y="133165"/>
            <a:ext cx="7111013" cy="461665"/>
          </a:xfrm>
          <a:prstGeom prst="rect">
            <a:avLst/>
          </a:prstGeom>
          <a:noFill/>
        </p:spPr>
        <p:txBody>
          <a:bodyPr wrap="square" rtlCol="0">
            <a:spAutoFit/>
          </a:bodyPr>
          <a:lstStyle/>
          <a:p>
            <a:r>
              <a:rPr lang="it-IT" sz="2400">
                <a:solidFill>
                  <a:schemeClr val="bg1"/>
                </a:solidFill>
              </a:rPr>
              <a:t>Eurogia Call 29 </a:t>
            </a:r>
            <a:r>
              <a:rPr lang="it-IT" sz="2400" dirty="0">
                <a:solidFill>
                  <a:schemeClr val="bg1"/>
                </a:solidFill>
              </a:rPr>
              <a:t>– PO Hearing </a:t>
            </a:r>
            <a:r>
              <a:rPr lang="it-IT" sz="2400">
                <a:solidFill>
                  <a:schemeClr val="bg1"/>
                </a:solidFill>
              </a:rPr>
              <a:t>– </a:t>
            </a:r>
            <a:r>
              <a:rPr lang="en-US" sz="2400">
                <a:solidFill>
                  <a:srgbClr val="FF0000"/>
                </a:solidFill>
              </a:rPr>
              <a:t>ARIS-Wind</a:t>
            </a:r>
            <a:endParaRPr lang="en-GB" sz="2400" dirty="0">
              <a:solidFill>
                <a:srgbClr val="FF0000"/>
              </a:solidFill>
            </a:endParaRPr>
          </a:p>
        </p:txBody>
      </p:sp>
      <p:pic>
        <p:nvPicPr>
          <p:cNvPr id="12" name="Immagine 11">
            <a:extLst>
              <a:ext uri="{FF2B5EF4-FFF2-40B4-BE49-F238E27FC236}">
                <a16:creationId xmlns:a16="http://schemas.microsoft.com/office/drawing/2014/main" id="{88D53B5C-339B-4000-B066-80F8CA23092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9528" y="6258757"/>
            <a:ext cx="1294661" cy="466078"/>
          </a:xfrm>
          <a:prstGeom prst="rect">
            <a:avLst/>
          </a:prstGeom>
        </p:spPr>
      </p:pic>
      <p:pic>
        <p:nvPicPr>
          <p:cNvPr id="4" name="Picture 3" descr="A green text on a black background&#10;&#10;Description automatically generated">
            <a:extLst>
              <a:ext uri="{FF2B5EF4-FFF2-40B4-BE49-F238E27FC236}">
                <a16:creationId xmlns:a16="http://schemas.microsoft.com/office/drawing/2014/main" id="{A69C88F0-2B12-2CA8-F542-0A8F4393D34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291687" y="6086764"/>
            <a:ext cx="2914860" cy="771236"/>
          </a:xfrm>
          <a:prstGeom prst="rect">
            <a:avLst/>
          </a:prstGeom>
        </p:spPr>
      </p:pic>
    </p:spTree>
    <p:extLst>
      <p:ext uri="{BB962C8B-B14F-4D97-AF65-F5344CB8AC3E}">
        <p14:creationId xmlns:p14="http://schemas.microsoft.com/office/powerpoint/2010/main" val="12057071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Diapositiva titolo">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7" name="Rettangolo 6">
            <a:extLst>
              <a:ext uri="{FF2B5EF4-FFF2-40B4-BE49-F238E27FC236}">
                <a16:creationId xmlns:a16="http://schemas.microsoft.com/office/drawing/2014/main" id="{AE7F4CB4-F979-46A0-BF8F-F3CC8158BC27}"/>
              </a:ext>
            </a:extLst>
          </p:cNvPr>
          <p:cNvSpPr/>
          <p:nvPr userDrawn="1"/>
        </p:nvSpPr>
        <p:spPr>
          <a:xfrm>
            <a:off x="0" y="0"/>
            <a:ext cx="12192000" cy="683581"/>
          </a:xfrm>
          <a:prstGeom prst="rect">
            <a:avLst/>
          </a:prstGeom>
          <a:solidFill>
            <a:srgbClr val="46AE69"/>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8" name="CasellaDiTesto 7">
            <a:extLst>
              <a:ext uri="{FF2B5EF4-FFF2-40B4-BE49-F238E27FC236}">
                <a16:creationId xmlns:a16="http://schemas.microsoft.com/office/drawing/2014/main" id="{E3884992-076E-40D9-8275-D8193072B1E2}"/>
              </a:ext>
            </a:extLst>
          </p:cNvPr>
          <p:cNvSpPr txBox="1"/>
          <p:nvPr userDrawn="1"/>
        </p:nvSpPr>
        <p:spPr>
          <a:xfrm>
            <a:off x="292963" y="133165"/>
            <a:ext cx="7111013" cy="461665"/>
          </a:xfrm>
          <a:prstGeom prst="rect">
            <a:avLst/>
          </a:prstGeom>
          <a:noFill/>
        </p:spPr>
        <p:txBody>
          <a:bodyPr wrap="square" rtlCol="0">
            <a:spAutoFit/>
          </a:bodyPr>
          <a:lstStyle/>
          <a:p>
            <a:r>
              <a:rPr lang="it-IT" sz="2400">
                <a:solidFill>
                  <a:schemeClr val="bg1"/>
                </a:solidFill>
              </a:rPr>
              <a:t>Eurogia Call 29 </a:t>
            </a:r>
            <a:r>
              <a:rPr lang="it-IT" sz="2400" dirty="0">
                <a:solidFill>
                  <a:schemeClr val="bg1"/>
                </a:solidFill>
              </a:rPr>
              <a:t>– PO Hearing </a:t>
            </a:r>
            <a:r>
              <a:rPr lang="it-IT" sz="2400">
                <a:solidFill>
                  <a:schemeClr val="bg1"/>
                </a:solidFill>
              </a:rPr>
              <a:t>– </a:t>
            </a:r>
            <a:r>
              <a:rPr lang="en-US" sz="2400">
                <a:solidFill>
                  <a:srgbClr val="FF0000"/>
                </a:solidFill>
              </a:rPr>
              <a:t>ARIS-Wind</a:t>
            </a:r>
            <a:endParaRPr lang="en-GB" sz="2400" dirty="0">
              <a:solidFill>
                <a:srgbClr val="FF0000"/>
              </a:solidFill>
            </a:endParaRPr>
          </a:p>
        </p:txBody>
      </p:sp>
      <p:pic>
        <p:nvPicPr>
          <p:cNvPr id="12" name="Immagine 11">
            <a:extLst>
              <a:ext uri="{FF2B5EF4-FFF2-40B4-BE49-F238E27FC236}">
                <a16:creationId xmlns:a16="http://schemas.microsoft.com/office/drawing/2014/main" id="{88D53B5C-339B-4000-B066-80F8CA2309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9528" y="6258757"/>
            <a:ext cx="1294661" cy="466078"/>
          </a:xfrm>
          <a:prstGeom prst="rect">
            <a:avLst/>
          </a:prstGeom>
        </p:spPr>
      </p:pic>
      <p:pic>
        <p:nvPicPr>
          <p:cNvPr id="4" name="Picture 3" descr="A green text on a black background&#10;&#10;Description automatically generated">
            <a:extLst>
              <a:ext uri="{FF2B5EF4-FFF2-40B4-BE49-F238E27FC236}">
                <a16:creationId xmlns:a16="http://schemas.microsoft.com/office/drawing/2014/main" id="{A69C88F0-2B12-2CA8-F542-0A8F4393D34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91687" y="6086764"/>
            <a:ext cx="2914860" cy="771236"/>
          </a:xfrm>
          <a:prstGeom prst="rect">
            <a:avLst/>
          </a:prstGeom>
        </p:spPr>
      </p:pic>
    </p:spTree>
    <p:extLst>
      <p:ext uri="{BB962C8B-B14F-4D97-AF65-F5344CB8AC3E}">
        <p14:creationId xmlns:p14="http://schemas.microsoft.com/office/powerpoint/2010/main" val="27405064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49F2647-3BA5-4474-9975-1CA379D37A91}"/>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contenuto 2">
            <a:extLst>
              <a:ext uri="{FF2B5EF4-FFF2-40B4-BE49-F238E27FC236}">
                <a16:creationId xmlns:a16="http://schemas.microsoft.com/office/drawing/2014/main" id="{5AC7E192-3DEF-4FDB-A93C-8A76CFA92AFF}"/>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42710C4C-6DAC-4D38-9A0B-E1B8332B2066}"/>
              </a:ext>
            </a:extLst>
          </p:cNvPr>
          <p:cNvSpPr>
            <a:spLocks noGrp="1"/>
          </p:cNvSpPr>
          <p:nvPr>
            <p:ph type="dt" sz="half" idx="10"/>
          </p:nvPr>
        </p:nvSpPr>
        <p:spPr/>
        <p:txBody>
          <a:bodyPr/>
          <a:lstStyle/>
          <a:p>
            <a:fld id="{68C41290-362A-4876-B6FA-F2F612F71171}" type="datetimeFigureOut">
              <a:rPr lang="en-GB" smtClean="0"/>
              <a:t>04/01/2026</a:t>
            </a:fld>
            <a:endParaRPr lang="en-GB"/>
          </a:p>
        </p:txBody>
      </p:sp>
      <p:sp>
        <p:nvSpPr>
          <p:cNvPr id="5" name="Segnaposto piè di pagina 4">
            <a:extLst>
              <a:ext uri="{FF2B5EF4-FFF2-40B4-BE49-F238E27FC236}">
                <a16:creationId xmlns:a16="http://schemas.microsoft.com/office/drawing/2014/main" id="{B7239866-0778-4614-9F3C-9C7DF63307B1}"/>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8106D2CE-43CD-415C-AC55-448051D22A55}"/>
              </a:ext>
            </a:extLst>
          </p:cNvPr>
          <p:cNvSpPr>
            <a:spLocks noGrp="1"/>
          </p:cNvSpPr>
          <p:nvPr>
            <p:ph type="sldNum" sz="quarter" idx="12"/>
          </p:nvPr>
        </p:nvSpPr>
        <p:spPr/>
        <p:txBody>
          <a:bodyPr/>
          <a:lstStyle/>
          <a:p>
            <a:fld id="{A5363836-0E19-463A-A39B-A93D8509224C}" type="slidenum">
              <a:rPr lang="en-GB" smtClean="0"/>
              <a:t>‹#›</a:t>
            </a:fld>
            <a:endParaRPr lang="en-GB"/>
          </a:p>
        </p:txBody>
      </p:sp>
    </p:spTree>
    <p:extLst>
      <p:ext uri="{BB962C8B-B14F-4D97-AF65-F5344CB8AC3E}">
        <p14:creationId xmlns:p14="http://schemas.microsoft.com/office/powerpoint/2010/main" val="1335376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621BA6C-4163-4D01-9743-6B42B7BECCDC}"/>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endParaRPr lang="en-GB"/>
          </a:p>
        </p:txBody>
      </p:sp>
      <p:sp>
        <p:nvSpPr>
          <p:cNvPr id="3" name="Segnaposto testo 2">
            <a:extLst>
              <a:ext uri="{FF2B5EF4-FFF2-40B4-BE49-F238E27FC236}">
                <a16:creationId xmlns:a16="http://schemas.microsoft.com/office/drawing/2014/main" id="{65D571C1-AE80-4CB5-B2D0-98B10E608DF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FA186FF0-2857-420B-AE55-CEB6BD87D0A7}"/>
              </a:ext>
            </a:extLst>
          </p:cNvPr>
          <p:cNvSpPr>
            <a:spLocks noGrp="1"/>
          </p:cNvSpPr>
          <p:nvPr>
            <p:ph type="dt" sz="half" idx="10"/>
          </p:nvPr>
        </p:nvSpPr>
        <p:spPr/>
        <p:txBody>
          <a:bodyPr/>
          <a:lstStyle/>
          <a:p>
            <a:fld id="{68C41290-362A-4876-B6FA-F2F612F71171}" type="datetimeFigureOut">
              <a:rPr lang="en-GB" smtClean="0"/>
              <a:t>04/01/2026</a:t>
            </a:fld>
            <a:endParaRPr lang="en-GB"/>
          </a:p>
        </p:txBody>
      </p:sp>
      <p:sp>
        <p:nvSpPr>
          <p:cNvPr id="5" name="Segnaposto piè di pagina 4">
            <a:extLst>
              <a:ext uri="{FF2B5EF4-FFF2-40B4-BE49-F238E27FC236}">
                <a16:creationId xmlns:a16="http://schemas.microsoft.com/office/drawing/2014/main" id="{EF513B97-CA77-4575-8CA6-4D7D53D487FB}"/>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31770BED-CE24-4FA3-A984-7E320F8AF9BC}"/>
              </a:ext>
            </a:extLst>
          </p:cNvPr>
          <p:cNvSpPr>
            <a:spLocks noGrp="1"/>
          </p:cNvSpPr>
          <p:nvPr>
            <p:ph type="sldNum" sz="quarter" idx="12"/>
          </p:nvPr>
        </p:nvSpPr>
        <p:spPr/>
        <p:txBody>
          <a:bodyPr/>
          <a:lstStyle/>
          <a:p>
            <a:fld id="{A5363836-0E19-463A-A39B-A93D8509224C}" type="slidenum">
              <a:rPr lang="en-GB" smtClean="0"/>
              <a:t>‹#›</a:t>
            </a:fld>
            <a:endParaRPr lang="en-GB"/>
          </a:p>
        </p:txBody>
      </p:sp>
    </p:spTree>
    <p:extLst>
      <p:ext uri="{BB962C8B-B14F-4D97-AF65-F5344CB8AC3E}">
        <p14:creationId xmlns:p14="http://schemas.microsoft.com/office/powerpoint/2010/main" val="15705910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199CE59-8A39-41CC-A87F-B4A0034BD170}"/>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contenuto 2">
            <a:extLst>
              <a:ext uri="{FF2B5EF4-FFF2-40B4-BE49-F238E27FC236}">
                <a16:creationId xmlns:a16="http://schemas.microsoft.com/office/drawing/2014/main" id="{9F9DC7C8-3B47-4644-98A3-A9D3FBBB17AB}"/>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contenuto 3">
            <a:extLst>
              <a:ext uri="{FF2B5EF4-FFF2-40B4-BE49-F238E27FC236}">
                <a16:creationId xmlns:a16="http://schemas.microsoft.com/office/drawing/2014/main" id="{87DE97F2-E92F-4D66-BE65-48A1628FD820}"/>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5" name="Segnaposto data 4">
            <a:extLst>
              <a:ext uri="{FF2B5EF4-FFF2-40B4-BE49-F238E27FC236}">
                <a16:creationId xmlns:a16="http://schemas.microsoft.com/office/drawing/2014/main" id="{CAED3D1E-1297-4DC3-8EEB-663056C88955}"/>
              </a:ext>
            </a:extLst>
          </p:cNvPr>
          <p:cNvSpPr>
            <a:spLocks noGrp="1"/>
          </p:cNvSpPr>
          <p:nvPr>
            <p:ph type="dt" sz="half" idx="10"/>
          </p:nvPr>
        </p:nvSpPr>
        <p:spPr/>
        <p:txBody>
          <a:bodyPr/>
          <a:lstStyle/>
          <a:p>
            <a:fld id="{68C41290-362A-4876-B6FA-F2F612F71171}" type="datetimeFigureOut">
              <a:rPr lang="en-GB" smtClean="0"/>
              <a:t>04/01/2026</a:t>
            </a:fld>
            <a:endParaRPr lang="en-GB"/>
          </a:p>
        </p:txBody>
      </p:sp>
      <p:sp>
        <p:nvSpPr>
          <p:cNvPr id="6" name="Segnaposto piè di pagina 5">
            <a:extLst>
              <a:ext uri="{FF2B5EF4-FFF2-40B4-BE49-F238E27FC236}">
                <a16:creationId xmlns:a16="http://schemas.microsoft.com/office/drawing/2014/main" id="{7B26D786-E9FD-461A-9C4D-81ED0C768FE2}"/>
              </a:ext>
            </a:extLst>
          </p:cNvPr>
          <p:cNvSpPr>
            <a:spLocks noGrp="1"/>
          </p:cNvSpPr>
          <p:nvPr>
            <p:ph type="ftr" sz="quarter" idx="11"/>
          </p:nvPr>
        </p:nvSpPr>
        <p:spPr/>
        <p:txBody>
          <a:bodyPr/>
          <a:lstStyle/>
          <a:p>
            <a:endParaRPr lang="en-GB"/>
          </a:p>
        </p:txBody>
      </p:sp>
      <p:sp>
        <p:nvSpPr>
          <p:cNvPr id="7" name="Segnaposto numero diapositiva 6">
            <a:extLst>
              <a:ext uri="{FF2B5EF4-FFF2-40B4-BE49-F238E27FC236}">
                <a16:creationId xmlns:a16="http://schemas.microsoft.com/office/drawing/2014/main" id="{51175B8C-2DC4-4A76-9B0A-A78F88ED1039}"/>
              </a:ext>
            </a:extLst>
          </p:cNvPr>
          <p:cNvSpPr>
            <a:spLocks noGrp="1"/>
          </p:cNvSpPr>
          <p:nvPr>
            <p:ph type="sldNum" sz="quarter" idx="12"/>
          </p:nvPr>
        </p:nvSpPr>
        <p:spPr/>
        <p:txBody>
          <a:bodyPr/>
          <a:lstStyle/>
          <a:p>
            <a:fld id="{A5363836-0E19-463A-A39B-A93D8509224C}" type="slidenum">
              <a:rPr lang="en-GB" smtClean="0"/>
              <a:t>‹#›</a:t>
            </a:fld>
            <a:endParaRPr lang="en-GB"/>
          </a:p>
        </p:txBody>
      </p:sp>
    </p:spTree>
    <p:extLst>
      <p:ext uri="{BB962C8B-B14F-4D97-AF65-F5344CB8AC3E}">
        <p14:creationId xmlns:p14="http://schemas.microsoft.com/office/powerpoint/2010/main" val="28191760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2742930-6E0D-4A91-8376-840FEDECC581}"/>
              </a:ext>
            </a:extLst>
          </p:cNvPr>
          <p:cNvSpPr>
            <a:spLocks noGrp="1"/>
          </p:cNvSpPr>
          <p:nvPr>
            <p:ph type="title"/>
          </p:nvPr>
        </p:nvSpPr>
        <p:spPr>
          <a:xfrm>
            <a:off x="839788" y="365125"/>
            <a:ext cx="10515600" cy="1325563"/>
          </a:xfrm>
        </p:spPr>
        <p:txBody>
          <a:bodyPr/>
          <a:lstStyle/>
          <a:p>
            <a:r>
              <a:rPr lang="it-IT"/>
              <a:t>Fare clic per modificare lo stile del titolo dello schema</a:t>
            </a:r>
            <a:endParaRPr lang="en-GB"/>
          </a:p>
        </p:txBody>
      </p:sp>
      <p:sp>
        <p:nvSpPr>
          <p:cNvPr id="3" name="Segnaposto testo 2">
            <a:extLst>
              <a:ext uri="{FF2B5EF4-FFF2-40B4-BE49-F238E27FC236}">
                <a16:creationId xmlns:a16="http://schemas.microsoft.com/office/drawing/2014/main" id="{E5F8D0CC-9485-4FC0-BFF7-4751EED39C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32558B34-FC3A-4929-B461-EEAA094A1BA0}"/>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5" name="Segnaposto testo 4">
            <a:extLst>
              <a:ext uri="{FF2B5EF4-FFF2-40B4-BE49-F238E27FC236}">
                <a16:creationId xmlns:a16="http://schemas.microsoft.com/office/drawing/2014/main" id="{9EB9F2FE-1CB3-4D8B-96FB-9A9B0E668E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9E93D356-577E-46C4-AF1F-FD71AEBEFDEE}"/>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7" name="Segnaposto data 6">
            <a:extLst>
              <a:ext uri="{FF2B5EF4-FFF2-40B4-BE49-F238E27FC236}">
                <a16:creationId xmlns:a16="http://schemas.microsoft.com/office/drawing/2014/main" id="{ED5BD329-8B42-4676-9916-33305D2A025B}"/>
              </a:ext>
            </a:extLst>
          </p:cNvPr>
          <p:cNvSpPr>
            <a:spLocks noGrp="1"/>
          </p:cNvSpPr>
          <p:nvPr>
            <p:ph type="dt" sz="half" idx="10"/>
          </p:nvPr>
        </p:nvSpPr>
        <p:spPr/>
        <p:txBody>
          <a:bodyPr/>
          <a:lstStyle/>
          <a:p>
            <a:fld id="{68C41290-362A-4876-B6FA-F2F612F71171}" type="datetimeFigureOut">
              <a:rPr lang="en-GB" smtClean="0"/>
              <a:t>04/01/2026</a:t>
            </a:fld>
            <a:endParaRPr lang="en-GB"/>
          </a:p>
        </p:txBody>
      </p:sp>
      <p:sp>
        <p:nvSpPr>
          <p:cNvPr id="8" name="Segnaposto piè di pagina 7">
            <a:extLst>
              <a:ext uri="{FF2B5EF4-FFF2-40B4-BE49-F238E27FC236}">
                <a16:creationId xmlns:a16="http://schemas.microsoft.com/office/drawing/2014/main" id="{3F0248E4-7CD6-41E8-81C2-BD41A2DF4506}"/>
              </a:ext>
            </a:extLst>
          </p:cNvPr>
          <p:cNvSpPr>
            <a:spLocks noGrp="1"/>
          </p:cNvSpPr>
          <p:nvPr>
            <p:ph type="ftr" sz="quarter" idx="11"/>
          </p:nvPr>
        </p:nvSpPr>
        <p:spPr/>
        <p:txBody>
          <a:bodyPr/>
          <a:lstStyle/>
          <a:p>
            <a:endParaRPr lang="en-GB"/>
          </a:p>
        </p:txBody>
      </p:sp>
      <p:sp>
        <p:nvSpPr>
          <p:cNvPr id="9" name="Segnaposto numero diapositiva 8">
            <a:extLst>
              <a:ext uri="{FF2B5EF4-FFF2-40B4-BE49-F238E27FC236}">
                <a16:creationId xmlns:a16="http://schemas.microsoft.com/office/drawing/2014/main" id="{7449F6A7-78C1-411D-8532-8ECF4D34F135}"/>
              </a:ext>
            </a:extLst>
          </p:cNvPr>
          <p:cNvSpPr>
            <a:spLocks noGrp="1"/>
          </p:cNvSpPr>
          <p:nvPr>
            <p:ph type="sldNum" sz="quarter" idx="12"/>
          </p:nvPr>
        </p:nvSpPr>
        <p:spPr/>
        <p:txBody>
          <a:bodyPr/>
          <a:lstStyle/>
          <a:p>
            <a:fld id="{A5363836-0E19-463A-A39B-A93D8509224C}" type="slidenum">
              <a:rPr lang="en-GB" smtClean="0"/>
              <a:t>‹#›</a:t>
            </a:fld>
            <a:endParaRPr lang="en-GB"/>
          </a:p>
        </p:txBody>
      </p:sp>
    </p:spTree>
    <p:extLst>
      <p:ext uri="{BB962C8B-B14F-4D97-AF65-F5344CB8AC3E}">
        <p14:creationId xmlns:p14="http://schemas.microsoft.com/office/powerpoint/2010/main" val="41842776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A9B09AA-C00E-4945-95E0-CE5B1AE7DC36}"/>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data 2">
            <a:extLst>
              <a:ext uri="{FF2B5EF4-FFF2-40B4-BE49-F238E27FC236}">
                <a16:creationId xmlns:a16="http://schemas.microsoft.com/office/drawing/2014/main" id="{FB7D930C-A356-4C94-B7B7-CF8C1CCB05BE}"/>
              </a:ext>
            </a:extLst>
          </p:cNvPr>
          <p:cNvSpPr>
            <a:spLocks noGrp="1"/>
          </p:cNvSpPr>
          <p:nvPr>
            <p:ph type="dt" sz="half" idx="10"/>
          </p:nvPr>
        </p:nvSpPr>
        <p:spPr/>
        <p:txBody>
          <a:bodyPr/>
          <a:lstStyle/>
          <a:p>
            <a:fld id="{68C41290-362A-4876-B6FA-F2F612F71171}" type="datetimeFigureOut">
              <a:rPr lang="en-GB" smtClean="0"/>
              <a:t>04/01/2026</a:t>
            </a:fld>
            <a:endParaRPr lang="en-GB"/>
          </a:p>
        </p:txBody>
      </p:sp>
      <p:sp>
        <p:nvSpPr>
          <p:cNvPr id="4" name="Segnaposto piè di pagina 3">
            <a:extLst>
              <a:ext uri="{FF2B5EF4-FFF2-40B4-BE49-F238E27FC236}">
                <a16:creationId xmlns:a16="http://schemas.microsoft.com/office/drawing/2014/main" id="{F8A721EF-4717-433D-B554-A1796B3A2ADC}"/>
              </a:ext>
            </a:extLst>
          </p:cNvPr>
          <p:cNvSpPr>
            <a:spLocks noGrp="1"/>
          </p:cNvSpPr>
          <p:nvPr>
            <p:ph type="ftr" sz="quarter" idx="11"/>
          </p:nvPr>
        </p:nvSpPr>
        <p:spPr/>
        <p:txBody>
          <a:bodyPr/>
          <a:lstStyle/>
          <a:p>
            <a:endParaRPr lang="en-GB"/>
          </a:p>
        </p:txBody>
      </p:sp>
      <p:sp>
        <p:nvSpPr>
          <p:cNvPr id="5" name="Segnaposto numero diapositiva 4">
            <a:extLst>
              <a:ext uri="{FF2B5EF4-FFF2-40B4-BE49-F238E27FC236}">
                <a16:creationId xmlns:a16="http://schemas.microsoft.com/office/drawing/2014/main" id="{A16D9086-8F92-46DE-9831-5C1D629162C9}"/>
              </a:ext>
            </a:extLst>
          </p:cNvPr>
          <p:cNvSpPr>
            <a:spLocks noGrp="1"/>
          </p:cNvSpPr>
          <p:nvPr>
            <p:ph type="sldNum" sz="quarter" idx="12"/>
          </p:nvPr>
        </p:nvSpPr>
        <p:spPr/>
        <p:txBody>
          <a:bodyPr/>
          <a:lstStyle/>
          <a:p>
            <a:fld id="{A5363836-0E19-463A-A39B-A93D8509224C}" type="slidenum">
              <a:rPr lang="en-GB" smtClean="0"/>
              <a:t>‹#›</a:t>
            </a:fld>
            <a:endParaRPr lang="en-GB"/>
          </a:p>
        </p:txBody>
      </p:sp>
    </p:spTree>
    <p:extLst>
      <p:ext uri="{BB962C8B-B14F-4D97-AF65-F5344CB8AC3E}">
        <p14:creationId xmlns:p14="http://schemas.microsoft.com/office/powerpoint/2010/main" val="24411706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DCA126AD-F9A1-4CE2-8983-0BAF8654FF34}"/>
              </a:ext>
            </a:extLst>
          </p:cNvPr>
          <p:cNvSpPr>
            <a:spLocks noGrp="1"/>
          </p:cNvSpPr>
          <p:nvPr>
            <p:ph type="dt" sz="half" idx="10"/>
          </p:nvPr>
        </p:nvSpPr>
        <p:spPr/>
        <p:txBody>
          <a:bodyPr/>
          <a:lstStyle/>
          <a:p>
            <a:fld id="{68C41290-362A-4876-B6FA-F2F612F71171}" type="datetimeFigureOut">
              <a:rPr lang="en-GB" smtClean="0"/>
              <a:t>04/01/2026</a:t>
            </a:fld>
            <a:endParaRPr lang="en-GB"/>
          </a:p>
        </p:txBody>
      </p:sp>
      <p:sp>
        <p:nvSpPr>
          <p:cNvPr id="3" name="Segnaposto piè di pagina 2">
            <a:extLst>
              <a:ext uri="{FF2B5EF4-FFF2-40B4-BE49-F238E27FC236}">
                <a16:creationId xmlns:a16="http://schemas.microsoft.com/office/drawing/2014/main" id="{4F01A9B2-1727-4CC8-A31C-A1036E12F531}"/>
              </a:ext>
            </a:extLst>
          </p:cNvPr>
          <p:cNvSpPr>
            <a:spLocks noGrp="1"/>
          </p:cNvSpPr>
          <p:nvPr>
            <p:ph type="ftr" sz="quarter" idx="11"/>
          </p:nvPr>
        </p:nvSpPr>
        <p:spPr/>
        <p:txBody>
          <a:bodyPr/>
          <a:lstStyle/>
          <a:p>
            <a:endParaRPr lang="en-GB"/>
          </a:p>
        </p:txBody>
      </p:sp>
      <p:sp>
        <p:nvSpPr>
          <p:cNvPr id="4" name="Segnaposto numero diapositiva 3">
            <a:extLst>
              <a:ext uri="{FF2B5EF4-FFF2-40B4-BE49-F238E27FC236}">
                <a16:creationId xmlns:a16="http://schemas.microsoft.com/office/drawing/2014/main" id="{5764C24D-AC3B-4B97-888D-E62D289CBB25}"/>
              </a:ext>
            </a:extLst>
          </p:cNvPr>
          <p:cNvSpPr>
            <a:spLocks noGrp="1"/>
          </p:cNvSpPr>
          <p:nvPr>
            <p:ph type="sldNum" sz="quarter" idx="12"/>
          </p:nvPr>
        </p:nvSpPr>
        <p:spPr/>
        <p:txBody>
          <a:bodyPr/>
          <a:lstStyle/>
          <a:p>
            <a:fld id="{A5363836-0E19-463A-A39B-A93D8509224C}" type="slidenum">
              <a:rPr lang="en-GB" smtClean="0"/>
              <a:t>‹#›</a:t>
            </a:fld>
            <a:endParaRPr lang="en-GB"/>
          </a:p>
        </p:txBody>
      </p:sp>
    </p:spTree>
    <p:extLst>
      <p:ext uri="{BB962C8B-B14F-4D97-AF65-F5344CB8AC3E}">
        <p14:creationId xmlns:p14="http://schemas.microsoft.com/office/powerpoint/2010/main" val="9474695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44DE743-FCAF-4042-B5BF-C982C29331EF}"/>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GB"/>
          </a:p>
        </p:txBody>
      </p:sp>
      <p:sp>
        <p:nvSpPr>
          <p:cNvPr id="3" name="Segnaposto contenuto 2">
            <a:extLst>
              <a:ext uri="{FF2B5EF4-FFF2-40B4-BE49-F238E27FC236}">
                <a16:creationId xmlns:a16="http://schemas.microsoft.com/office/drawing/2014/main" id="{D62D1C03-5AE4-40C6-A86F-0C86FAAAEBA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testo 3">
            <a:extLst>
              <a:ext uri="{FF2B5EF4-FFF2-40B4-BE49-F238E27FC236}">
                <a16:creationId xmlns:a16="http://schemas.microsoft.com/office/drawing/2014/main" id="{C1AD4ECF-75A5-4363-B115-ECB8DFC4D5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65256DA7-C3CD-4A02-B72E-7DDEBE5F3E55}"/>
              </a:ext>
            </a:extLst>
          </p:cNvPr>
          <p:cNvSpPr>
            <a:spLocks noGrp="1"/>
          </p:cNvSpPr>
          <p:nvPr>
            <p:ph type="dt" sz="half" idx="10"/>
          </p:nvPr>
        </p:nvSpPr>
        <p:spPr/>
        <p:txBody>
          <a:bodyPr/>
          <a:lstStyle/>
          <a:p>
            <a:fld id="{68C41290-362A-4876-B6FA-F2F612F71171}" type="datetimeFigureOut">
              <a:rPr lang="en-GB" smtClean="0"/>
              <a:t>04/01/2026</a:t>
            </a:fld>
            <a:endParaRPr lang="en-GB"/>
          </a:p>
        </p:txBody>
      </p:sp>
      <p:sp>
        <p:nvSpPr>
          <p:cNvPr id="6" name="Segnaposto piè di pagina 5">
            <a:extLst>
              <a:ext uri="{FF2B5EF4-FFF2-40B4-BE49-F238E27FC236}">
                <a16:creationId xmlns:a16="http://schemas.microsoft.com/office/drawing/2014/main" id="{66E414D8-2661-40CD-ABEE-E70DD8C175A9}"/>
              </a:ext>
            </a:extLst>
          </p:cNvPr>
          <p:cNvSpPr>
            <a:spLocks noGrp="1"/>
          </p:cNvSpPr>
          <p:nvPr>
            <p:ph type="ftr" sz="quarter" idx="11"/>
          </p:nvPr>
        </p:nvSpPr>
        <p:spPr/>
        <p:txBody>
          <a:bodyPr/>
          <a:lstStyle/>
          <a:p>
            <a:endParaRPr lang="en-GB"/>
          </a:p>
        </p:txBody>
      </p:sp>
      <p:sp>
        <p:nvSpPr>
          <p:cNvPr id="7" name="Segnaposto numero diapositiva 6">
            <a:extLst>
              <a:ext uri="{FF2B5EF4-FFF2-40B4-BE49-F238E27FC236}">
                <a16:creationId xmlns:a16="http://schemas.microsoft.com/office/drawing/2014/main" id="{F29CFDBF-CA45-47AA-9A40-03F6DE36774C}"/>
              </a:ext>
            </a:extLst>
          </p:cNvPr>
          <p:cNvSpPr>
            <a:spLocks noGrp="1"/>
          </p:cNvSpPr>
          <p:nvPr>
            <p:ph type="sldNum" sz="quarter" idx="12"/>
          </p:nvPr>
        </p:nvSpPr>
        <p:spPr/>
        <p:txBody>
          <a:bodyPr/>
          <a:lstStyle/>
          <a:p>
            <a:fld id="{A5363836-0E19-463A-A39B-A93D8509224C}" type="slidenum">
              <a:rPr lang="en-GB" smtClean="0"/>
              <a:t>‹#›</a:t>
            </a:fld>
            <a:endParaRPr lang="en-GB"/>
          </a:p>
        </p:txBody>
      </p:sp>
    </p:spTree>
    <p:extLst>
      <p:ext uri="{BB962C8B-B14F-4D97-AF65-F5344CB8AC3E}">
        <p14:creationId xmlns:p14="http://schemas.microsoft.com/office/powerpoint/2010/main" val="28270527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4A8E5FB-7519-4A75-AF7F-D1E02201209F}"/>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GB"/>
          </a:p>
        </p:txBody>
      </p:sp>
      <p:sp>
        <p:nvSpPr>
          <p:cNvPr id="3" name="Segnaposto immagine 2">
            <a:extLst>
              <a:ext uri="{FF2B5EF4-FFF2-40B4-BE49-F238E27FC236}">
                <a16:creationId xmlns:a16="http://schemas.microsoft.com/office/drawing/2014/main" id="{95152AC0-FA26-4F97-8490-16F6D128D8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Segnaposto testo 3">
            <a:extLst>
              <a:ext uri="{FF2B5EF4-FFF2-40B4-BE49-F238E27FC236}">
                <a16:creationId xmlns:a16="http://schemas.microsoft.com/office/drawing/2014/main" id="{88756956-E1AA-46D5-BF7E-20A8A25A37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A41C1C44-8F1F-4FDF-B20A-8C8957ABD245}"/>
              </a:ext>
            </a:extLst>
          </p:cNvPr>
          <p:cNvSpPr>
            <a:spLocks noGrp="1"/>
          </p:cNvSpPr>
          <p:nvPr>
            <p:ph type="dt" sz="half" idx="10"/>
          </p:nvPr>
        </p:nvSpPr>
        <p:spPr/>
        <p:txBody>
          <a:bodyPr/>
          <a:lstStyle/>
          <a:p>
            <a:fld id="{68C41290-362A-4876-B6FA-F2F612F71171}" type="datetimeFigureOut">
              <a:rPr lang="en-GB" smtClean="0"/>
              <a:t>04/01/2026</a:t>
            </a:fld>
            <a:endParaRPr lang="en-GB"/>
          </a:p>
        </p:txBody>
      </p:sp>
      <p:sp>
        <p:nvSpPr>
          <p:cNvPr id="6" name="Segnaposto piè di pagina 5">
            <a:extLst>
              <a:ext uri="{FF2B5EF4-FFF2-40B4-BE49-F238E27FC236}">
                <a16:creationId xmlns:a16="http://schemas.microsoft.com/office/drawing/2014/main" id="{C20D5211-3D39-40C9-BBFA-CEF8DF40CE21}"/>
              </a:ext>
            </a:extLst>
          </p:cNvPr>
          <p:cNvSpPr>
            <a:spLocks noGrp="1"/>
          </p:cNvSpPr>
          <p:nvPr>
            <p:ph type="ftr" sz="quarter" idx="11"/>
          </p:nvPr>
        </p:nvSpPr>
        <p:spPr/>
        <p:txBody>
          <a:bodyPr/>
          <a:lstStyle/>
          <a:p>
            <a:endParaRPr lang="en-GB"/>
          </a:p>
        </p:txBody>
      </p:sp>
      <p:sp>
        <p:nvSpPr>
          <p:cNvPr id="7" name="Segnaposto numero diapositiva 6">
            <a:extLst>
              <a:ext uri="{FF2B5EF4-FFF2-40B4-BE49-F238E27FC236}">
                <a16:creationId xmlns:a16="http://schemas.microsoft.com/office/drawing/2014/main" id="{EFE81681-FDD6-4C82-949B-DC0B69893712}"/>
              </a:ext>
            </a:extLst>
          </p:cNvPr>
          <p:cNvSpPr>
            <a:spLocks noGrp="1"/>
          </p:cNvSpPr>
          <p:nvPr>
            <p:ph type="sldNum" sz="quarter" idx="12"/>
          </p:nvPr>
        </p:nvSpPr>
        <p:spPr/>
        <p:txBody>
          <a:bodyPr/>
          <a:lstStyle/>
          <a:p>
            <a:fld id="{A5363836-0E19-463A-A39B-A93D8509224C}" type="slidenum">
              <a:rPr lang="en-GB" smtClean="0"/>
              <a:t>‹#›</a:t>
            </a:fld>
            <a:endParaRPr lang="en-GB"/>
          </a:p>
        </p:txBody>
      </p:sp>
    </p:spTree>
    <p:extLst>
      <p:ext uri="{BB962C8B-B14F-4D97-AF65-F5344CB8AC3E}">
        <p14:creationId xmlns:p14="http://schemas.microsoft.com/office/powerpoint/2010/main" val="18223279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1E35AFF-6D06-4E3A-AC03-19F5591A223F}"/>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testo verticale 2">
            <a:extLst>
              <a:ext uri="{FF2B5EF4-FFF2-40B4-BE49-F238E27FC236}">
                <a16:creationId xmlns:a16="http://schemas.microsoft.com/office/drawing/2014/main" id="{9AFCBB78-A70E-4CBA-9846-DBC1FA7A610E}"/>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C821D868-57EC-4CB3-8823-4A4716BA903D}"/>
              </a:ext>
            </a:extLst>
          </p:cNvPr>
          <p:cNvSpPr>
            <a:spLocks noGrp="1"/>
          </p:cNvSpPr>
          <p:nvPr>
            <p:ph type="dt" sz="half" idx="10"/>
          </p:nvPr>
        </p:nvSpPr>
        <p:spPr/>
        <p:txBody>
          <a:bodyPr/>
          <a:lstStyle/>
          <a:p>
            <a:fld id="{68C41290-362A-4876-B6FA-F2F612F71171}" type="datetimeFigureOut">
              <a:rPr lang="en-GB" smtClean="0"/>
              <a:t>04/01/2026</a:t>
            </a:fld>
            <a:endParaRPr lang="en-GB"/>
          </a:p>
        </p:txBody>
      </p:sp>
      <p:sp>
        <p:nvSpPr>
          <p:cNvPr id="5" name="Segnaposto piè di pagina 4">
            <a:extLst>
              <a:ext uri="{FF2B5EF4-FFF2-40B4-BE49-F238E27FC236}">
                <a16:creationId xmlns:a16="http://schemas.microsoft.com/office/drawing/2014/main" id="{4BD4EB3A-F7B9-48D6-9989-7D499353E0B7}"/>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0DB7CEB0-B167-467F-A426-249EF96C586E}"/>
              </a:ext>
            </a:extLst>
          </p:cNvPr>
          <p:cNvSpPr>
            <a:spLocks noGrp="1"/>
          </p:cNvSpPr>
          <p:nvPr>
            <p:ph type="sldNum" sz="quarter" idx="12"/>
          </p:nvPr>
        </p:nvSpPr>
        <p:spPr/>
        <p:txBody>
          <a:bodyPr/>
          <a:lstStyle/>
          <a:p>
            <a:fld id="{A5363836-0E19-463A-A39B-A93D8509224C}" type="slidenum">
              <a:rPr lang="en-GB" smtClean="0"/>
              <a:t>‹#›</a:t>
            </a:fld>
            <a:endParaRPr lang="en-GB"/>
          </a:p>
        </p:txBody>
      </p:sp>
    </p:spTree>
    <p:extLst>
      <p:ext uri="{BB962C8B-B14F-4D97-AF65-F5344CB8AC3E}">
        <p14:creationId xmlns:p14="http://schemas.microsoft.com/office/powerpoint/2010/main" val="10797181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2763210F-4451-4A6F-B4F5-306ACA1FCC43}"/>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endParaRPr lang="en-GB"/>
          </a:p>
        </p:txBody>
      </p:sp>
      <p:sp>
        <p:nvSpPr>
          <p:cNvPr id="3" name="Segnaposto testo verticale 2">
            <a:extLst>
              <a:ext uri="{FF2B5EF4-FFF2-40B4-BE49-F238E27FC236}">
                <a16:creationId xmlns:a16="http://schemas.microsoft.com/office/drawing/2014/main" id="{BCE3F407-9385-4BC1-8346-832B90EBF2B2}"/>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F250247C-C35B-4536-ACFF-D491B698C70C}"/>
              </a:ext>
            </a:extLst>
          </p:cNvPr>
          <p:cNvSpPr>
            <a:spLocks noGrp="1"/>
          </p:cNvSpPr>
          <p:nvPr>
            <p:ph type="dt" sz="half" idx="10"/>
          </p:nvPr>
        </p:nvSpPr>
        <p:spPr/>
        <p:txBody>
          <a:bodyPr/>
          <a:lstStyle/>
          <a:p>
            <a:fld id="{68C41290-362A-4876-B6FA-F2F612F71171}" type="datetimeFigureOut">
              <a:rPr lang="en-GB" smtClean="0"/>
              <a:t>04/01/2026</a:t>
            </a:fld>
            <a:endParaRPr lang="en-GB"/>
          </a:p>
        </p:txBody>
      </p:sp>
      <p:sp>
        <p:nvSpPr>
          <p:cNvPr id="5" name="Segnaposto piè di pagina 4">
            <a:extLst>
              <a:ext uri="{FF2B5EF4-FFF2-40B4-BE49-F238E27FC236}">
                <a16:creationId xmlns:a16="http://schemas.microsoft.com/office/drawing/2014/main" id="{7FA0243A-081C-4D5E-9C4B-59784F862448}"/>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77DC7A3A-B8C9-4B59-A6F4-AE8121C0E06C}"/>
              </a:ext>
            </a:extLst>
          </p:cNvPr>
          <p:cNvSpPr>
            <a:spLocks noGrp="1"/>
          </p:cNvSpPr>
          <p:nvPr>
            <p:ph type="sldNum" sz="quarter" idx="12"/>
          </p:nvPr>
        </p:nvSpPr>
        <p:spPr/>
        <p:txBody>
          <a:bodyPr/>
          <a:lstStyle/>
          <a:p>
            <a:fld id="{A5363836-0E19-463A-A39B-A93D8509224C}" type="slidenum">
              <a:rPr lang="en-GB" smtClean="0"/>
              <a:t>‹#›</a:t>
            </a:fld>
            <a:endParaRPr lang="en-GB"/>
          </a:p>
        </p:txBody>
      </p:sp>
    </p:spTree>
    <p:extLst>
      <p:ext uri="{BB962C8B-B14F-4D97-AF65-F5344CB8AC3E}">
        <p14:creationId xmlns:p14="http://schemas.microsoft.com/office/powerpoint/2010/main" val="40740051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zh-CN" altLang="en-US"/>
              <a:t>单击此处编辑母版标题样式</a:t>
            </a:r>
            <a:endParaRPr lang="en-US"/>
          </a:p>
        </p:txBody>
      </p:sp>
      <p:sp>
        <p:nvSpPr>
          <p:cNvPr id="12" name="Content Placeholder 2"/>
          <p:cNvSpPr>
            <a:spLocks noGrp="1"/>
          </p:cNvSpPr>
          <p:nvPr>
            <p:ph sz="quarter" idx="13" hasCustomPrompt="1"/>
          </p:nvPr>
        </p:nvSpPr>
        <p:spPr>
          <a:xfrm>
            <a:off x="913774" y="2367093"/>
            <a:ext cx="10363826" cy="3424107"/>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Date Placeholder 3"/>
          <p:cNvSpPr>
            <a:spLocks noGrp="1"/>
          </p:cNvSpPr>
          <p:nvPr>
            <p:ph type="dt" sz="half" idx="10"/>
          </p:nvPr>
        </p:nvSpPr>
        <p:spPr/>
        <p:txBody>
          <a:bodyPr/>
          <a:lstStyle/>
          <a:p>
            <a:fld id="{48A87A34-81AB-432B-8DAE-1953F412C126}" type="datetimeFigureOut">
              <a:rPr lang="en-US" dirty="0"/>
              <a:t>1/4/2026</a:t>
            </a:fld>
            <a:endParaRPr lang="en-US"/>
          </a:p>
        </p:txBody>
      </p:sp>
      <p:sp>
        <p:nvSpPr>
          <p:cNvPr id="5" name="Footer Placeholder 4"/>
          <p:cNvSpPr>
            <a:spLocks noGrp="1"/>
          </p:cNvSpPr>
          <p:nvPr>
            <p:ph type="ftr" sz="quarter" idx="11"/>
          </p:nvPr>
        </p:nvSpPr>
        <p:spPr/>
        <p:txBody>
          <a:bodyPr/>
          <a:lstStyle/>
          <a:p>
            <a:r>
              <a:rPr lang="en-US"/>
              <a:t>Page 1</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693480315"/>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_Chart_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19E85-010F-77E2-A52A-8F9CED04E755}"/>
              </a:ext>
            </a:extLst>
          </p:cNvPr>
          <p:cNvSpPr>
            <a:spLocks noGrp="1"/>
          </p:cNvSpPr>
          <p:nvPr>
            <p:ph type="title"/>
          </p:nvPr>
        </p:nvSpPr>
        <p:spPr>
          <a:xfrm>
            <a:off x="480219" y="454804"/>
            <a:ext cx="3599656" cy="1952806"/>
          </a:xfrm>
        </p:spPr>
        <p:txBody>
          <a:bodyPr wrap="square">
            <a:spAutoFit/>
          </a:bodyPr>
          <a:lstStyle>
            <a:lvl1pPr>
              <a:defRPr>
                <a:solidFill>
                  <a:schemeClr val="accent1"/>
                </a:solidFill>
              </a:defRPr>
            </a:lvl1pPr>
          </a:lstStyle>
          <a:p>
            <a:r>
              <a:rPr lang="en-US"/>
              <a:t>Click to edit Master title style</a:t>
            </a:r>
            <a:endParaRPr lang="en-GB"/>
          </a:p>
        </p:txBody>
      </p:sp>
      <p:sp>
        <p:nvSpPr>
          <p:cNvPr id="5" name="Footer Placeholder 4">
            <a:extLst>
              <a:ext uri="{FF2B5EF4-FFF2-40B4-BE49-F238E27FC236}">
                <a16:creationId xmlns:a16="http://schemas.microsoft.com/office/drawing/2014/main" id="{0844522A-B4D5-1185-9E71-990644809357}"/>
              </a:ext>
            </a:extLst>
          </p:cNvPr>
          <p:cNvSpPr>
            <a:spLocks noGrp="1"/>
          </p:cNvSpPr>
          <p:nvPr>
            <p:ph type="ftr" sz="quarter" idx="11"/>
          </p:nvPr>
        </p:nvSpPr>
        <p:spPr>
          <a:xfrm>
            <a:off x="479425" y="6370580"/>
            <a:ext cx="10023475" cy="184666"/>
          </a:xfrm>
        </p:spPr>
        <p:txBody>
          <a:bodyPr>
            <a:spAutoFit/>
          </a:bodyPr>
          <a:lstStyle/>
          <a:p>
            <a:endParaRPr lang="en-GB"/>
          </a:p>
        </p:txBody>
      </p:sp>
      <p:grpSp>
        <p:nvGrpSpPr>
          <p:cNvPr id="6" name="Group 5">
            <a:extLst>
              <a:ext uri="{FF2B5EF4-FFF2-40B4-BE49-F238E27FC236}">
                <a16:creationId xmlns:a16="http://schemas.microsoft.com/office/drawing/2014/main" id="{6A24B6AA-F620-8698-0A94-65C892B0F4C0}"/>
              </a:ext>
            </a:extLst>
          </p:cNvPr>
          <p:cNvGrpSpPr/>
          <p:nvPr userDrawn="1"/>
        </p:nvGrpSpPr>
        <p:grpSpPr>
          <a:xfrm>
            <a:off x="9534945" y="0"/>
            <a:ext cx="3205163" cy="1296863"/>
            <a:chOff x="9534945" y="0"/>
            <a:chExt cx="3205163" cy="1296863"/>
          </a:xfrm>
        </p:grpSpPr>
        <p:pic>
          <p:nvPicPr>
            <p:cNvPr id="28" name="Graphic 27">
              <a:extLst>
                <a:ext uri="{FF2B5EF4-FFF2-40B4-BE49-F238E27FC236}">
                  <a16:creationId xmlns:a16="http://schemas.microsoft.com/office/drawing/2014/main" id="{259FEB4B-DBDB-4303-D108-5D4C753A670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t="59539"/>
            <a:stretch>
              <a:fillRect/>
            </a:stretch>
          </p:blipFill>
          <p:spPr>
            <a:xfrm>
              <a:off x="9534945" y="0"/>
              <a:ext cx="3205163" cy="1296863"/>
            </a:xfrm>
            <a:custGeom>
              <a:avLst/>
              <a:gdLst>
                <a:gd name="connsiteX0" fmla="*/ 0 w 3205163"/>
                <a:gd name="connsiteY0" fmla="*/ 0 h 1296863"/>
                <a:gd name="connsiteX1" fmla="*/ 2657055 w 3205163"/>
                <a:gd name="connsiteY1" fmla="*/ 0 h 1296863"/>
                <a:gd name="connsiteX2" fmla="*/ 2657055 w 3205163"/>
                <a:gd name="connsiteY2" fmla="*/ 1127051 h 1296863"/>
                <a:gd name="connsiteX3" fmla="*/ 3205163 w 3205163"/>
                <a:gd name="connsiteY3" fmla="*/ 1127051 h 1296863"/>
                <a:gd name="connsiteX4" fmla="*/ 3205163 w 3205163"/>
                <a:gd name="connsiteY4" fmla="*/ 1296863 h 1296863"/>
                <a:gd name="connsiteX5" fmla="*/ 0 w 3205163"/>
                <a:gd name="connsiteY5" fmla="*/ 1296863 h 129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5163" h="1296863">
                  <a:moveTo>
                    <a:pt x="0" y="0"/>
                  </a:moveTo>
                  <a:lnTo>
                    <a:pt x="2657055" y="0"/>
                  </a:lnTo>
                  <a:lnTo>
                    <a:pt x="2657055" y="1127051"/>
                  </a:lnTo>
                  <a:lnTo>
                    <a:pt x="3205163" y="1127051"/>
                  </a:lnTo>
                  <a:lnTo>
                    <a:pt x="3205163" y="1296863"/>
                  </a:lnTo>
                  <a:lnTo>
                    <a:pt x="0" y="1296863"/>
                  </a:lnTo>
                  <a:close/>
                </a:path>
              </a:pathLst>
            </a:custGeom>
            <a:effectLst/>
          </p:spPr>
        </p:pic>
        <p:pic>
          <p:nvPicPr>
            <p:cNvPr id="19" name="Graphic 18">
              <a:extLst>
                <a:ext uri="{FF2B5EF4-FFF2-40B4-BE49-F238E27FC236}">
                  <a16:creationId xmlns:a16="http://schemas.microsoft.com/office/drawing/2014/main" id="{88C3D8DA-441A-842C-8DE5-09DC13651C54}"/>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308475" y="207972"/>
              <a:ext cx="1620000" cy="527614"/>
            </a:xfrm>
            <a:prstGeom prst="rect">
              <a:avLst/>
            </a:prstGeom>
          </p:spPr>
        </p:pic>
      </p:grpSp>
      <p:grpSp>
        <p:nvGrpSpPr>
          <p:cNvPr id="4" name="Group 3">
            <a:extLst>
              <a:ext uri="{FF2B5EF4-FFF2-40B4-BE49-F238E27FC236}">
                <a16:creationId xmlns:a16="http://schemas.microsoft.com/office/drawing/2014/main" id="{24C772C4-CCF1-3F24-30E6-EBCDC820E82B}"/>
              </a:ext>
            </a:extLst>
          </p:cNvPr>
          <p:cNvGrpSpPr/>
          <p:nvPr userDrawn="1"/>
        </p:nvGrpSpPr>
        <p:grpSpPr>
          <a:xfrm>
            <a:off x="11321658" y="6245023"/>
            <a:ext cx="416795" cy="416882"/>
            <a:chOff x="11187830" y="6245023"/>
            <a:chExt cx="416795" cy="416882"/>
          </a:xfrm>
        </p:grpSpPr>
        <p:sp>
          <p:nvSpPr>
            <p:cNvPr id="10" name="Freeform: Shape 9">
              <a:extLst>
                <a:ext uri="{FF2B5EF4-FFF2-40B4-BE49-F238E27FC236}">
                  <a16:creationId xmlns:a16="http://schemas.microsoft.com/office/drawing/2014/main" id="{603894B9-45FE-1F24-5105-DBA4841AD1AF}"/>
                </a:ext>
              </a:extLst>
            </p:cNvPr>
            <p:cNvSpPr/>
            <p:nvPr/>
          </p:nvSpPr>
          <p:spPr>
            <a:xfrm>
              <a:off x="11214786" y="6271992"/>
              <a:ext cx="389839" cy="389913"/>
            </a:xfrm>
            <a:custGeom>
              <a:avLst/>
              <a:gdLst>
                <a:gd name="connsiteX0" fmla="*/ 372609 w 389839"/>
                <a:gd name="connsiteY0" fmla="*/ 130275 h 389913"/>
                <a:gd name="connsiteX1" fmla="*/ 130293 w 389839"/>
                <a:gd name="connsiteY1" fmla="*/ 17309 h 389913"/>
                <a:gd name="connsiteX2" fmla="*/ 17326 w 389839"/>
                <a:gd name="connsiteY2" fmla="*/ 259625 h 389913"/>
                <a:gd name="connsiteX3" fmla="*/ 259547 w 389839"/>
                <a:gd name="connsiteY3" fmla="*/ 372591 h 389913"/>
                <a:gd name="connsiteX4" fmla="*/ 372513 w 389839"/>
                <a:gd name="connsiteY4" fmla="*/ 130371 h 3899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839" h="389913">
                  <a:moveTo>
                    <a:pt x="372609" y="130275"/>
                  </a:moveTo>
                  <a:cubicBezTo>
                    <a:pt x="333366" y="22548"/>
                    <a:pt x="259261" y="-29649"/>
                    <a:pt x="130293" y="17309"/>
                  </a:cubicBezTo>
                  <a:cubicBezTo>
                    <a:pt x="1324" y="64267"/>
                    <a:pt x="-21917" y="151802"/>
                    <a:pt x="17326" y="259625"/>
                  </a:cubicBezTo>
                  <a:cubicBezTo>
                    <a:pt x="56569" y="367448"/>
                    <a:pt x="130578" y="419550"/>
                    <a:pt x="259547" y="372591"/>
                  </a:cubicBezTo>
                  <a:cubicBezTo>
                    <a:pt x="388515" y="325633"/>
                    <a:pt x="411756" y="238098"/>
                    <a:pt x="372513" y="130371"/>
                  </a:cubicBezTo>
                </a:path>
              </a:pathLst>
            </a:custGeom>
            <a:solidFill>
              <a:schemeClr val="accent2"/>
            </a:solidFill>
            <a:ln w="0" cap="flat">
              <a:noFill/>
              <a:prstDash val="solid"/>
              <a:miter/>
            </a:ln>
          </p:spPr>
          <p:txBody>
            <a:bodyPr rtlCol="0" anchor="ctr"/>
            <a:lstStyle/>
            <a:p>
              <a:endParaRPr lang="en-GB" b="1"/>
            </a:p>
          </p:txBody>
        </p:sp>
        <p:sp>
          <p:nvSpPr>
            <p:cNvPr id="11" name="Freeform: Shape 10">
              <a:extLst>
                <a:ext uri="{FF2B5EF4-FFF2-40B4-BE49-F238E27FC236}">
                  <a16:creationId xmlns:a16="http://schemas.microsoft.com/office/drawing/2014/main" id="{90CFB431-D7D4-7599-AF3D-102E9E9A782B}"/>
                </a:ext>
              </a:extLst>
            </p:cNvPr>
            <p:cNvSpPr/>
            <p:nvPr/>
          </p:nvSpPr>
          <p:spPr>
            <a:xfrm>
              <a:off x="11187830" y="6245023"/>
              <a:ext cx="389839" cy="389831"/>
            </a:xfrm>
            <a:custGeom>
              <a:avLst/>
              <a:gdLst>
                <a:gd name="connsiteX0" fmla="*/ 372513 w 389839"/>
                <a:gd name="connsiteY0" fmla="*/ 130289 h 389831"/>
                <a:gd name="connsiteX1" fmla="*/ 130293 w 389839"/>
                <a:gd name="connsiteY1" fmla="*/ 17322 h 389831"/>
                <a:gd name="connsiteX2" fmla="*/ 17326 w 389839"/>
                <a:gd name="connsiteY2" fmla="*/ 259543 h 389831"/>
                <a:gd name="connsiteX3" fmla="*/ 259547 w 389839"/>
                <a:gd name="connsiteY3" fmla="*/ 372510 h 389831"/>
                <a:gd name="connsiteX4" fmla="*/ 372513 w 389839"/>
                <a:gd name="connsiteY4" fmla="*/ 130289 h 3898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839" h="389831">
                  <a:moveTo>
                    <a:pt x="372513" y="130289"/>
                  </a:moveTo>
                  <a:cubicBezTo>
                    <a:pt x="333270" y="22466"/>
                    <a:pt x="259261" y="-29636"/>
                    <a:pt x="130293" y="17322"/>
                  </a:cubicBezTo>
                  <a:cubicBezTo>
                    <a:pt x="1324" y="64281"/>
                    <a:pt x="-21917" y="151720"/>
                    <a:pt x="17326" y="259543"/>
                  </a:cubicBezTo>
                  <a:cubicBezTo>
                    <a:pt x="56569" y="367366"/>
                    <a:pt x="130578" y="419468"/>
                    <a:pt x="259547" y="372510"/>
                  </a:cubicBezTo>
                  <a:cubicBezTo>
                    <a:pt x="388515" y="325551"/>
                    <a:pt x="411756" y="238017"/>
                    <a:pt x="372513" y="130289"/>
                  </a:cubicBezTo>
                  <a:close/>
                </a:path>
              </a:pathLst>
            </a:custGeom>
            <a:noFill/>
            <a:ln w="19050" cap="flat">
              <a:solidFill>
                <a:schemeClr val="accent1"/>
              </a:solidFill>
              <a:prstDash val="solid"/>
              <a:miter/>
            </a:ln>
          </p:spPr>
          <p:txBody>
            <a:bodyPr lIns="36000" tIns="36000" rIns="36000" bIns="36000" rtlCol="0" anchor="ctr"/>
            <a:lstStyle/>
            <a:p>
              <a:endParaRPr lang="en-GB"/>
            </a:p>
          </p:txBody>
        </p:sp>
      </p:grpSp>
      <p:sp>
        <p:nvSpPr>
          <p:cNvPr id="12" name="Slide Number Placeholder 5">
            <a:extLst>
              <a:ext uri="{FF2B5EF4-FFF2-40B4-BE49-F238E27FC236}">
                <a16:creationId xmlns:a16="http://schemas.microsoft.com/office/drawing/2014/main" id="{FF9A68F8-8F39-4A63-92EB-B088B0C87EFC}"/>
              </a:ext>
            </a:extLst>
          </p:cNvPr>
          <p:cNvSpPr>
            <a:spLocks noGrp="1"/>
          </p:cNvSpPr>
          <p:nvPr>
            <p:ph type="sldNum" sz="quarter" idx="12"/>
          </p:nvPr>
        </p:nvSpPr>
        <p:spPr>
          <a:xfrm>
            <a:off x="11348613" y="6273800"/>
            <a:ext cx="362884" cy="365125"/>
          </a:xfrm>
          <a:prstGeom prst="rect">
            <a:avLst/>
          </a:prstGeom>
        </p:spPr>
        <p:txBody>
          <a:bodyPr/>
          <a:lstStyle/>
          <a:p>
            <a:fld id="{BE17B226-05A6-40D6-B1A0-45847171CE85}" type="slidenum">
              <a:rPr lang="en-GB" smtClean="0"/>
              <a:t>‹#›</a:t>
            </a:fld>
            <a:endParaRPr lang="en-GB"/>
          </a:p>
        </p:txBody>
      </p:sp>
      <p:sp>
        <p:nvSpPr>
          <p:cNvPr id="7" name="Text Placeholder 7">
            <a:extLst>
              <a:ext uri="{FF2B5EF4-FFF2-40B4-BE49-F238E27FC236}">
                <a16:creationId xmlns:a16="http://schemas.microsoft.com/office/drawing/2014/main" id="{D24FB502-3780-C153-C19E-75FA8D3AAD73}"/>
              </a:ext>
            </a:extLst>
          </p:cNvPr>
          <p:cNvSpPr>
            <a:spLocks noGrp="1"/>
          </p:cNvSpPr>
          <p:nvPr>
            <p:ph type="body" sz="quarter" idx="14"/>
          </p:nvPr>
        </p:nvSpPr>
        <p:spPr>
          <a:xfrm>
            <a:off x="479425" y="2407610"/>
            <a:ext cx="3599657" cy="3613778"/>
          </a:xfrm>
        </p:spPr>
        <p:txBody>
          <a:bodyPr>
            <a:normAutofit/>
          </a:bodyPr>
          <a:lstStyle>
            <a:lvl1pPr marL="0" indent="0">
              <a:lnSpc>
                <a:spcPct val="110000"/>
              </a:lnSpc>
              <a:spcBef>
                <a:spcPts val="0"/>
              </a:spcBef>
              <a:spcAft>
                <a:spcPts val="1200"/>
              </a:spcAft>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Chart Placeholder 9">
            <a:extLst>
              <a:ext uri="{FF2B5EF4-FFF2-40B4-BE49-F238E27FC236}">
                <a16:creationId xmlns:a16="http://schemas.microsoft.com/office/drawing/2014/main" id="{FBDCEC5C-E813-2D99-29EB-444D95D75595}"/>
              </a:ext>
            </a:extLst>
          </p:cNvPr>
          <p:cNvSpPr>
            <a:spLocks noGrp="1"/>
          </p:cNvSpPr>
          <p:nvPr>
            <p:ph type="chart" sz="quarter" idx="15"/>
          </p:nvPr>
        </p:nvSpPr>
        <p:spPr>
          <a:xfrm>
            <a:off x="4512575" y="1268413"/>
            <a:ext cx="7200000" cy="4752975"/>
          </a:xfrm>
        </p:spPr>
        <p:txBody>
          <a:bodyPr anchor="ctr" anchorCtr="0">
            <a:normAutofit/>
          </a:bodyPr>
          <a:lstStyle>
            <a:lvl1pPr marL="0" indent="0" algn="ctr">
              <a:buNone/>
              <a:defRPr sz="1800">
                <a:solidFill>
                  <a:schemeClr val="tx1"/>
                </a:solidFill>
              </a:defRPr>
            </a:lvl1pPr>
          </a:lstStyle>
          <a:p>
            <a:endParaRPr lang="en-GB"/>
          </a:p>
        </p:txBody>
      </p:sp>
    </p:spTree>
    <p:extLst>
      <p:ext uri="{BB962C8B-B14F-4D97-AF65-F5344CB8AC3E}">
        <p14:creationId xmlns:p14="http://schemas.microsoft.com/office/powerpoint/2010/main" val="1063090645"/>
      </p:ext>
    </p:extLst>
  </p:cSld>
  <p:clrMapOvr>
    <a:masterClrMapping/>
  </p:clrMapOvr>
  <p:extLst>
    <p:ext uri="{DCECCB84-F9BA-43D5-87BE-67443E8EF086}">
      <p15:sldGuideLst xmlns:p15="http://schemas.microsoft.com/office/powerpoint/2012/main">
        <p15:guide id="1" pos="2570">
          <p15:clr>
            <a:srgbClr val="A4A3A4"/>
          </p15:clr>
        </p15:guide>
        <p15:guide id="2" pos="2706">
          <p15:clr>
            <a:srgbClr val="A4A3A4"/>
          </p15:clr>
        </p15:guide>
        <p15:guide id="3" pos="4974">
          <p15:clr>
            <a:srgbClr val="A4A3A4"/>
          </p15:clr>
        </p15:guide>
        <p15:guide id="4" pos="5110">
          <p15:clr>
            <a:srgbClr val="A4A3A4"/>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8E3C070E-4DAB-42E9-A5A6-79AF178B05B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endParaRPr lang="en-GB"/>
          </a:p>
        </p:txBody>
      </p:sp>
      <p:sp>
        <p:nvSpPr>
          <p:cNvPr id="3" name="Segnaposto testo 2">
            <a:extLst>
              <a:ext uri="{FF2B5EF4-FFF2-40B4-BE49-F238E27FC236}">
                <a16:creationId xmlns:a16="http://schemas.microsoft.com/office/drawing/2014/main" id="{1B3C5706-47D8-4075-9FBF-0532219640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95D63D99-55EE-47C1-A626-717809B7D6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C41290-362A-4876-B6FA-F2F612F71171}" type="datetimeFigureOut">
              <a:rPr lang="en-GB" smtClean="0"/>
              <a:t>04/01/2026</a:t>
            </a:fld>
            <a:endParaRPr lang="en-GB"/>
          </a:p>
        </p:txBody>
      </p:sp>
      <p:sp>
        <p:nvSpPr>
          <p:cNvPr id="5" name="Segnaposto piè di pagina 4">
            <a:extLst>
              <a:ext uri="{FF2B5EF4-FFF2-40B4-BE49-F238E27FC236}">
                <a16:creationId xmlns:a16="http://schemas.microsoft.com/office/drawing/2014/main" id="{05BBC499-B819-48A6-BF6C-3BEC2446AF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egnaposto numero diapositiva 5">
            <a:extLst>
              <a:ext uri="{FF2B5EF4-FFF2-40B4-BE49-F238E27FC236}">
                <a16:creationId xmlns:a16="http://schemas.microsoft.com/office/drawing/2014/main" id="{AA3F9A45-3768-4F60-9224-92B3A61964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363836-0E19-463A-A39B-A93D8509224C}" type="slidenum">
              <a:rPr lang="en-GB" smtClean="0"/>
              <a:t>‹#›</a:t>
            </a:fld>
            <a:endParaRPr lang="en-GB"/>
          </a:p>
        </p:txBody>
      </p:sp>
    </p:spTree>
    <p:extLst>
      <p:ext uri="{BB962C8B-B14F-4D97-AF65-F5344CB8AC3E}">
        <p14:creationId xmlns:p14="http://schemas.microsoft.com/office/powerpoint/2010/main" val="3848215053"/>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2" r:id="rId4"/>
    <p:sldLayoutId id="2147483663" r:id="rId5"/>
    <p:sldLayoutId id="2147483664" r:id="rId6"/>
    <p:sldLayoutId id="2147483650" r:id="rId7"/>
    <p:sldLayoutId id="2147483651" r:id="rId8"/>
    <p:sldLayoutId id="2147483652" r:id="rId9"/>
    <p:sldLayoutId id="2147483653" r:id="rId10"/>
    <p:sldLayoutId id="2147483654" r:id="rId11"/>
    <p:sldLayoutId id="2147483655" r:id="rId12"/>
    <p:sldLayoutId id="2147483656" r:id="rId13"/>
    <p:sldLayoutId id="2147483657" r:id="rId14"/>
    <p:sldLayoutId id="2147483658" r:id="rId15"/>
    <p:sldLayoutId id="2147483659" r:id="rId16"/>
    <p:sldLayoutId id="2147483665" r:id="rId17"/>
    <p:sldLayoutId id="2147483666"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openxmlformats.org/officeDocument/2006/relationships/image" Target="../media/image17.jpeg"/><Relationship Id="rId7" Type="http://schemas.openxmlformats.org/officeDocument/2006/relationships/image" Target="../media/image21.png"/><Relationship Id="rId12" Type="http://schemas.openxmlformats.org/officeDocument/2006/relationships/image" Target="../media/image26.emf"/><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0.png"/><Relationship Id="rId11" Type="http://schemas.openxmlformats.org/officeDocument/2006/relationships/image" Target="../media/image25.jpg"/><Relationship Id="rId5" Type="http://schemas.openxmlformats.org/officeDocument/2006/relationships/image" Target="../media/image19.png"/><Relationship Id="rId10" Type="http://schemas.openxmlformats.org/officeDocument/2006/relationships/image" Target="../media/image24.jpg"/><Relationship Id="rId4" Type="http://schemas.openxmlformats.org/officeDocument/2006/relationships/image" Target="../media/image18.png"/><Relationship Id="rId9"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1.jpeg"/><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jpeg"/><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3">
            <a:extLst>
              <a:ext uri="{FF2B5EF4-FFF2-40B4-BE49-F238E27FC236}">
                <a16:creationId xmlns:a16="http://schemas.microsoft.com/office/drawing/2014/main" id="{970E3B8B-A09E-4D53-B2E4-BF58B4389909}"/>
              </a:ext>
            </a:extLst>
          </p:cNvPr>
          <p:cNvSpPr txBox="1"/>
          <p:nvPr/>
        </p:nvSpPr>
        <p:spPr>
          <a:xfrm>
            <a:off x="342798" y="992982"/>
            <a:ext cx="11506404" cy="4339650"/>
          </a:xfrm>
          <a:prstGeom prst="rect">
            <a:avLst/>
          </a:prstGeom>
          <a:noFill/>
        </p:spPr>
        <p:txBody>
          <a:bodyPr wrap="square" rtlCol="0">
            <a:spAutoFit/>
          </a:bodyPr>
          <a:lstStyle/>
          <a:p>
            <a:pPr algn="ctr"/>
            <a:r>
              <a:rPr lang="en-US" sz="3600" b="1">
                <a:solidFill>
                  <a:srgbClr val="92D050"/>
                </a:solidFill>
              </a:rPr>
              <a:t>Aerodynamic Rotatable Integrated Support for Wind Turbine Systems </a:t>
            </a:r>
            <a:endParaRPr lang="en-US" sz="3600" b="1" dirty="0">
              <a:solidFill>
                <a:srgbClr val="92D050"/>
              </a:solidFill>
            </a:endParaRPr>
          </a:p>
          <a:p>
            <a:endParaRPr lang="en-US" sz="3600" b="1" dirty="0">
              <a:solidFill>
                <a:srgbClr val="92D050"/>
              </a:solidFill>
            </a:endParaRPr>
          </a:p>
          <a:p>
            <a:endParaRPr lang="en-US" sz="3600" b="1" dirty="0">
              <a:solidFill>
                <a:srgbClr val="92D050"/>
              </a:solidFill>
            </a:endParaRPr>
          </a:p>
          <a:p>
            <a:r>
              <a:rPr lang="en-US" sz="3200" b="1">
                <a:solidFill>
                  <a:srgbClr val="92D050"/>
                </a:solidFill>
              </a:rPr>
              <a:t>Lead:   		Wind Rider Caledonia Limited</a:t>
            </a:r>
            <a:endParaRPr lang="en-US" sz="3200" b="1" dirty="0">
              <a:solidFill>
                <a:srgbClr val="92D050"/>
              </a:solidFill>
            </a:endParaRPr>
          </a:p>
          <a:p>
            <a:r>
              <a:rPr lang="en-US" sz="3200" b="1">
                <a:solidFill>
                  <a:srgbClr val="92D050"/>
                </a:solidFill>
              </a:rPr>
              <a:t>Partner:          	</a:t>
            </a:r>
            <a:r>
              <a:rPr lang="en-GB" sz="3200" b="1">
                <a:solidFill>
                  <a:srgbClr val="92D050"/>
                </a:solidFill>
              </a:rPr>
              <a:t>Liebherr – Germany </a:t>
            </a:r>
            <a:r>
              <a:rPr lang="en-US" sz="3200" b="1">
                <a:solidFill>
                  <a:srgbClr val="92D050"/>
                </a:solidFill>
              </a:rPr>
              <a:t>Lieberrh</a:t>
            </a:r>
          </a:p>
          <a:p>
            <a:r>
              <a:rPr lang="en-US" sz="3200" b="1">
                <a:solidFill>
                  <a:srgbClr val="92D050"/>
                </a:solidFill>
              </a:rPr>
              <a:t>Subcontractor:  	Darwind B.V. - Netherlands, </a:t>
            </a:r>
          </a:p>
          <a:p>
            <a:pPr lvl="5"/>
            <a:endParaRPr lang="tr-TR" sz="3200" b="1" dirty="0">
              <a:solidFill>
                <a:srgbClr val="92D050"/>
              </a:solidFill>
            </a:endParaRPr>
          </a:p>
        </p:txBody>
      </p:sp>
      <p:sp>
        <p:nvSpPr>
          <p:cNvPr id="8" name="Metin kutusu 7">
            <a:extLst>
              <a:ext uri="{FF2B5EF4-FFF2-40B4-BE49-F238E27FC236}">
                <a16:creationId xmlns:a16="http://schemas.microsoft.com/office/drawing/2014/main" id="{43BDBF56-549C-4E85-A3CC-4CA6D49A0FB7}"/>
              </a:ext>
            </a:extLst>
          </p:cNvPr>
          <p:cNvSpPr txBox="1"/>
          <p:nvPr/>
        </p:nvSpPr>
        <p:spPr>
          <a:xfrm>
            <a:off x="1882068" y="5512366"/>
            <a:ext cx="8638007" cy="3795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2438338" hangingPunct="0"/>
            <a:r>
              <a:rPr lang="en-US">
                <a:solidFill>
                  <a:srgbClr val="44A8A8"/>
                </a:solidFill>
                <a:sym typeface="Magistral Book"/>
              </a:rPr>
              <a:t>Dr Wangwen Zhao, Director, Wind Rider Caledonia Limited </a:t>
            </a:r>
            <a:r>
              <a:rPr lang="en-GB">
                <a:solidFill>
                  <a:srgbClr val="44A8A8"/>
                </a:solidFill>
              </a:rPr>
              <a:t>20th November 2025</a:t>
            </a:r>
            <a:endParaRPr lang="tr-TR" dirty="0">
              <a:solidFill>
                <a:srgbClr val="44A8A8"/>
              </a:solidFill>
              <a:sym typeface="Magistral Book"/>
            </a:endParaRPr>
          </a:p>
        </p:txBody>
      </p:sp>
      <p:sp>
        <p:nvSpPr>
          <p:cNvPr id="2" name="AutoShape 2" descr="data:image/pjpeg;base64,/9j/4AAQSkZJRgABAQEAYABgAAD/2wBDAAEBAQEBAQEBAQEBAQEBAQEBAQEBAQEBAQEBAQEBAQEBAQEBAQEBAQEBAQEBAQEBAQEBAQEBAQEBAQEBAQEBAQH/2wBDAQEBAQEBAQEBAQEBAQEBAQEBAQEBAQEBAQEBAQEBAQEBAQEBAQEBAQEBAQEBAQEBAQEBAQEBAQEBAQEBAQEBAQH/wAARCABAAEA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xCiiivPPx8KKKKACiiigAooooAKKKKAPDvE/7Tn7NngrXtS8LeMv2g/gh4S8T6PMlvq/hzxN8V/Aeg67pVxJDHcRwajpGqa9a6hYzPBNDOkVzbxO0UscgUo6ser8I/GH4SeP9B1rxV4D+KXw68beGPDZuB4i8R+EvG3hrxHoOgm1shqN0Na1fR9TvNP0s22nkX9wL64gMNmRdSbYCHr+b620j9jXV/8Agqr+3VF+2dL8MofB8Vr4dk8IH4n62dD00+JTpvgtbgabN9v0/wA++/ss3G+LzHxb732DGa/Xrwf4Y/ZH0D9kH9pC8/Y4h+HZ+HmreBvir/b178NNXbWtEuvFlh8N7mO5jurs31+q6lbaXNpYlgWVClvNbuU/eBm56dWc3K/IknNJXfN7rte1tvn/AMDwMFmmJxVXFN/UI0sPXx9FUY4icsa1g6tSlGcqPIoqM3BSfv6Rlfsfcng3xz4K+Iug2/in4feMPC/jrwxeTXNvaeI/B2v6V4m0G6nsp3tryG31fRbu90+eW0uY5Le5jiuGeCdHilCSKyincfEr4dWnjix+GV34+8F2vxJ1TTX1nTPh9ceKNDh8b6jpEcd5LJqtj4Ukvl12701ItO1CR763sJLVY7G8dpQttMU/Db/gkn+2P+yz8HP2JfAXgT4pfHj4b+BPGOn+KfiHd33hvxH4gt9P1W1ttS8XaneWE81rICyR3dpLHcQsfvxOrDg1g2fxj+Fvxw/4LjfAXxl8IvHfhz4h+FoP2dvEehza94X1CPUtNj1ey8L/ABhurvTnuIvlF1b29/ZTSxdVS5iJ+8Kft04U5LlbnKCcU9VztJ+fu37a+VyI5/RnhMprQnhamIzDEZfRq4eGIhKdFYtxVVqMW53pN2tKK1+K2x/Q5RRRW59EFFFFAH8wOmar+x1pX/BVf9uyX9smL4US+EJbPw5H4RHxY0az1nSx4kGneC2nOlRXljfJDqH9mC43yoiMbbzELEHFfrd4V8afsf8AiH9lT9pfw/8AsdX3wubwb4e+HHxG1DxPpHwq0y30jRtP1/xB8P8AW44by/s7SxsYP7Q1Oy0NY/P8t5JYdOjR22xIK+kPFn7J37LfjzxFqni7xx+zf8CPGPivXJ0uda8TeKfhL4D1/X9XuY4IraO41PWNV0G61C+mS3ght0lubiV1hhiiVgkaqOo8E/Ab4HfDTR/Enh74dfBz4W+AtA8ZQC18XaJ4N8A+FfDOk+KbYWt1Yi38RadoulWVprUAsr69tBFqMNygtry6g2+VPKr88KU4OXwNOU3zWfNaWtr+vl09GfP4LK8XhauJT/s6VHEV8wre2VCosaljKlWrCDrc3K1CU4xfu6wi0teVn4y/8Ejf2Rv2YPi3+xF4C8b/ABP+Anwq8e+L7/xT8RLW98SeKvBmi6zrN1bad4v1O0sYJ7+9tZbiSK0tY47e3RnIiiRUXCgCuci+Enwx+C//AAXJ+AnhH4TeAvCvw68Lz/s6eI9am0Dwfo1loelS6teeGPjFbXeovZWEUMLXlxb2NnDNOV8x47aBGJEagfvN4G+H/gP4Y+HbXwh8NvBXhT4f+E7Ka6ubPwz4K8PaT4X8P2lxfTvdXs9to+iWllp8E15cySXF1JFbq887vLKWkYsaVz8LPhle/EDTvixefDvwPd/FHSNLfQ9K+JFz4U0Kfx3pmiyx30MmkWHi2SwbX7PTJItT1KJ7G3v47Vo9QvUMRW6nEj9iuSkkoqUHTbly6vktfXfWxKyGnHCZTRhHDQxGX4jL61bEQoxUqywfK6qU1FTvV5b+897c3c7yiiitz6IKKKKACiiigAooooAKKKKA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3" name="Picture 2">
            <a:extLst>
              <a:ext uri="{FF2B5EF4-FFF2-40B4-BE49-F238E27FC236}">
                <a16:creationId xmlns:a16="http://schemas.microsoft.com/office/drawing/2014/main" id="{C193BCC8-B154-F734-4781-6B247CFEE775}"/>
              </a:ext>
            </a:extLst>
          </p:cNvPr>
          <p:cNvPicPr>
            <a:picLocks noChangeAspect="1"/>
          </p:cNvPicPr>
          <p:nvPr/>
        </p:nvPicPr>
        <p:blipFill>
          <a:blip r:embed="rId3"/>
          <a:stretch>
            <a:fillRect/>
          </a:stretch>
        </p:blipFill>
        <p:spPr>
          <a:xfrm>
            <a:off x="4079565" y="2225648"/>
            <a:ext cx="919155" cy="998223"/>
          </a:xfrm>
          <a:prstGeom prst="rect">
            <a:avLst/>
          </a:prstGeom>
        </p:spPr>
      </p:pic>
      <p:sp>
        <p:nvSpPr>
          <p:cNvPr id="4" name="AutoShape 2" descr="Image result for logo of liebherr">
            <a:extLst>
              <a:ext uri="{FF2B5EF4-FFF2-40B4-BE49-F238E27FC236}">
                <a16:creationId xmlns:a16="http://schemas.microsoft.com/office/drawing/2014/main" id="{A8B61BDE-2F12-15E3-B177-C5921930D9BB}"/>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6" name="Picture 5">
            <a:extLst>
              <a:ext uri="{FF2B5EF4-FFF2-40B4-BE49-F238E27FC236}">
                <a16:creationId xmlns:a16="http://schemas.microsoft.com/office/drawing/2014/main" id="{68E9364B-C783-7F66-F831-2F5B2B72161D}"/>
              </a:ext>
            </a:extLst>
          </p:cNvPr>
          <p:cNvPicPr>
            <a:picLocks noChangeAspect="1"/>
          </p:cNvPicPr>
          <p:nvPr/>
        </p:nvPicPr>
        <p:blipFill>
          <a:blip r:embed="rId4"/>
          <a:stretch>
            <a:fillRect/>
          </a:stretch>
        </p:blipFill>
        <p:spPr>
          <a:xfrm>
            <a:off x="5215033" y="2314672"/>
            <a:ext cx="1457134" cy="848135"/>
          </a:xfrm>
          <a:prstGeom prst="rect">
            <a:avLst/>
          </a:prstGeom>
        </p:spPr>
      </p:pic>
      <p:pic>
        <p:nvPicPr>
          <p:cNvPr id="2050" name="Picture 2">
            <a:extLst>
              <a:ext uri="{FF2B5EF4-FFF2-40B4-BE49-F238E27FC236}">
                <a16:creationId xmlns:a16="http://schemas.microsoft.com/office/drawing/2014/main" id="{09981689-9350-8D43-D902-F940F38EDD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56934" y="2607862"/>
            <a:ext cx="2046677" cy="347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37516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wind turbine with blue text&#10;&#10;AI-generated content may be incorrect.">
            <a:extLst>
              <a:ext uri="{FF2B5EF4-FFF2-40B4-BE49-F238E27FC236}">
                <a16:creationId xmlns:a16="http://schemas.microsoft.com/office/drawing/2014/main" id="{3EC936EB-DD47-35C6-975E-D028EDC1FF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1545" y="6121830"/>
            <a:ext cx="598972" cy="651321"/>
          </a:xfrm>
          <a:prstGeom prst="rect">
            <a:avLst/>
          </a:prstGeom>
        </p:spPr>
      </p:pic>
      <p:sp>
        <p:nvSpPr>
          <p:cNvPr id="8" name="TextBox 11">
            <a:extLst>
              <a:ext uri="{FF2B5EF4-FFF2-40B4-BE49-F238E27FC236}">
                <a16:creationId xmlns:a16="http://schemas.microsoft.com/office/drawing/2014/main" id="{F191610C-9464-51DA-2DEF-F0AC13D5C3FD}"/>
              </a:ext>
            </a:extLst>
          </p:cNvPr>
          <p:cNvSpPr txBox="1"/>
          <p:nvPr/>
        </p:nvSpPr>
        <p:spPr>
          <a:xfrm>
            <a:off x="182880" y="150786"/>
            <a:ext cx="5642319" cy="891526"/>
          </a:xfrm>
          <a:prstGeom prst="rect">
            <a:avLst/>
          </a:prstGeom>
        </p:spPr>
        <p:txBody>
          <a:bodyPr wrap="square" lIns="0" tIns="0" rIns="0" bIns="0" rtlCol="0" anchor="t">
            <a:spAutoFit/>
          </a:bodyPr>
          <a:lstStyle/>
          <a:p>
            <a:pPr>
              <a:lnSpc>
                <a:spcPts val="8589"/>
              </a:lnSpc>
              <a:spcBef>
                <a:spcPct val="0"/>
              </a:spcBef>
            </a:pPr>
            <a:r>
              <a:rPr lang="en-US" sz="2200" b="1">
                <a:solidFill>
                  <a:schemeClr val="bg1"/>
                </a:solidFill>
                <a:latin typeface="Now Bold"/>
              </a:rPr>
              <a:t>About Wind Rider Caledonia</a:t>
            </a:r>
          </a:p>
        </p:txBody>
      </p:sp>
      <p:sp>
        <p:nvSpPr>
          <p:cNvPr id="9" name="TextBox 12">
            <a:extLst>
              <a:ext uri="{FF2B5EF4-FFF2-40B4-BE49-F238E27FC236}">
                <a16:creationId xmlns:a16="http://schemas.microsoft.com/office/drawing/2014/main" id="{ADE24324-0900-FE0B-A3CD-B826BBBF8B83}"/>
              </a:ext>
            </a:extLst>
          </p:cNvPr>
          <p:cNvSpPr txBox="1"/>
          <p:nvPr/>
        </p:nvSpPr>
        <p:spPr>
          <a:xfrm>
            <a:off x="3595396" y="1042312"/>
            <a:ext cx="7130142" cy="1477328"/>
          </a:xfrm>
          <a:prstGeom prst="rect">
            <a:avLst/>
          </a:prstGeom>
        </p:spPr>
        <p:txBody>
          <a:bodyPr wrap="square" lIns="0" tIns="0" rIns="0" bIns="0" rtlCol="0" anchor="t">
            <a:spAutoFit/>
          </a:bodyPr>
          <a:lstStyle/>
          <a:p>
            <a:r>
              <a:rPr lang="en-US" sz="1600">
                <a:solidFill>
                  <a:schemeClr val="bg1"/>
                </a:solidFill>
                <a:latin typeface="Now"/>
              </a:rPr>
              <a:t>Wind Rider Caledoina is dedicated to develop the groundbreaking innovation of rotatable turbine tower, offering a paradigm shift of smart tower design leading to 10% wind farm LCOE reduction by reducing wind loads, tower weight, and foundation construction costs, O &amp; M cost while enhancing safety and boosting energy production.</a:t>
            </a:r>
          </a:p>
          <a:p>
            <a:endParaRPr lang="en-US" sz="1600">
              <a:solidFill>
                <a:schemeClr val="bg1"/>
              </a:solidFill>
              <a:latin typeface="Now"/>
            </a:endParaRPr>
          </a:p>
        </p:txBody>
      </p:sp>
      <p:sp>
        <p:nvSpPr>
          <p:cNvPr id="10" name="TextBox 9">
            <a:extLst>
              <a:ext uri="{FF2B5EF4-FFF2-40B4-BE49-F238E27FC236}">
                <a16:creationId xmlns:a16="http://schemas.microsoft.com/office/drawing/2014/main" id="{27F87A7A-8872-AC72-FEB4-3398DA7AA79D}"/>
              </a:ext>
            </a:extLst>
          </p:cNvPr>
          <p:cNvSpPr txBox="1"/>
          <p:nvPr/>
        </p:nvSpPr>
        <p:spPr>
          <a:xfrm>
            <a:off x="3595395" y="1933838"/>
            <a:ext cx="6005075" cy="1036181"/>
          </a:xfrm>
          <a:prstGeom prst="rect">
            <a:avLst/>
          </a:prstGeom>
        </p:spPr>
        <p:txBody>
          <a:bodyPr lIns="0" tIns="0" rIns="0" bIns="0" rtlCol="0" anchor="t">
            <a:spAutoFit/>
          </a:bodyPr>
          <a:lstStyle/>
          <a:p>
            <a:pPr>
              <a:lnSpc>
                <a:spcPts val="9760"/>
              </a:lnSpc>
              <a:spcBef>
                <a:spcPct val="0"/>
              </a:spcBef>
            </a:pPr>
            <a:r>
              <a:rPr lang="en-US" sz="2200" b="1">
                <a:solidFill>
                  <a:schemeClr val="bg1"/>
                </a:solidFill>
                <a:latin typeface="Now Bold"/>
              </a:rPr>
              <a:t>Our VISION</a:t>
            </a:r>
          </a:p>
        </p:txBody>
      </p:sp>
      <p:sp>
        <p:nvSpPr>
          <p:cNvPr id="11" name="TextBox 6">
            <a:extLst>
              <a:ext uri="{FF2B5EF4-FFF2-40B4-BE49-F238E27FC236}">
                <a16:creationId xmlns:a16="http://schemas.microsoft.com/office/drawing/2014/main" id="{07AC1352-B214-62B8-01A7-81BE428ACA13}"/>
              </a:ext>
            </a:extLst>
          </p:cNvPr>
          <p:cNvSpPr txBox="1"/>
          <p:nvPr/>
        </p:nvSpPr>
        <p:spPr>
          <a:xfrm>
            <a:off x="3381295" y="4915826"/>
            <a:ext cx="5321271" cy="1323439"/>
          </a:xfrm>
          <a:prstGeom prst="rect">
            <a:avLst/>
          </a:prstGeom>
        </p:spPr>
        <p:txBody>
          <a:bodyPr wrap="square" lIns="0" tIns="0" rIns="0" bIns="0" rtlCol="0" anchor="t">
            <a:spAutoFit/>
          </a:bodyPr>
          <a:lstStyle/>
          <a:p>
            <a:pPr marL="221185" lvl="1"/>
            <a:r>
              <a:rPr lang="en-US" sz="1400">
                <a:solidFill>
                  <a:schemeClr val="bg1"/>
                </a:solidFill>
                <a:latin typeface="Now"/>
              </a:rPr>
              <a:t>Unlocking the true potential of wind: We are committed to bringing our innovative wind turbine technology to market, delivering a 10% LCOE </a:t>
            </a:r>
            <a:r>
              <a:rPr lang="en-US" sz="1600">
                <a:solidFill>
                  <a:schemeClr val="bg1"/>
                </a:solidFill>
                <a:latin typeface="Now"/>
              </a:rPr>
              <a:t>reduction</a:t>
            </a:r>
            <a:r>
              <a:rPr lang="en-US" sz="1400">
                <a:solidFill>
                  <a:schemeClr val="bg1"/>
                </a:solidFill>
                <a:latin typeface="Now"/>
              </a:rPr>
              <a:t> and a brighter future for onshore and offshore wind..</a:t>
            </a:r>
          </a:p>
          <a:p>
            <a:pPr marL="221185" lvl="1"/>
            <a:endParaRPr lang="en-US" sz="1400">
              <a:solidFill>
                <a:schemeClr val="bg1"/>
              </a:solidFill>
              <a:latin typeface="Now"/>
            </a:endParaRPr>
          </a:p>
          <a:p>
            <a:pPr marL="221185" lvl="1"/>
            <a:r>
              <a:rPr lang="en-US" sz="1400">
                <a:solidFill>
                  <a:schemeClr val="bg1"/>
                </a:solidFill>
                <a:latin typeface="Now"/>
              </a:rPr>
              <a:t>Website:  www.wind-rider.co.uk</a:t>
            </a:r>
          </a:p>
          <a:p>
            <a:endParaRPr lang="en-US" sz="1400">
              <a:solidFill>
                <a:schemeClr val="bg1"/>
              </a:solidFill>
              <a:latin typeface="Now"/>
            </a:endParaRPr>
          </a:p>
        </p:txBody>
      </p:sp>
      <p:sp>
        <p:nvSpPr>
          <p:cNvPr id="12" name="TextBox 11">
            <a:extLst>
              <a:ext uri="{FF2B5EF4-FFF2-40B4-BE49-F238E27FC236}">
                <a16:creationId xmlns:a16="http://schemas.microsoft.com/office/drawing/2014/main" id="{FC37A0D9-8D8D-69DB-C1B3-50BC489027A8}"/>
              </a:ext>
            </a:extLst>
          </p:cNvPr>
          <p:cNvSpPr txBox="1"/>
          <p:nvPr/>
        </p:nvSpPr>
        <p:spPr>
          <a:xfrm>
            <a:off x="3595396" y="3667208"/>
            <a:ext cx="6005075" cy="1036181"/>
          </a:xfrm>
          <a:prstGeom prst="rect">
            <a:avLst/>
          </a:prstGeom>
        </p:spPr>
        <p:txBody>
          <a:bodyPr lIns="0" tIns="0" rIns="0" bIns="0" rtlCol="0" anchor="t">
            <a:spAutoFit/>
          </a:bodyPr>
          <a:lstStyle/>
          <a:p>
            <a:pPr>
              <a:lnSpc>
                <a:spcPts val="9760"/>
              </a:lnSpc>
              <a:spcBef>
                <a:spcPct val="0"/>
              </a:spcBef>
            </a:pPr>
            <a:r>
              <a:rPr lang="en-US" sz="2200" b="1">
                <a:solidFill>
                  <a:schemeClr val="bg1"/>
                </a:solidFill>
                <a:latin typeface="Now Bold"/>
              </a:rPr>
              <a:t>Our Mission</a:t>
            </a:r>
          </a:p>
        </p:txBody>
      </p:sp>
      <p:sp>
        <p:nvSpPr>
          <p:cNvPr id="13" name="TextBox 6">
            <a:extLst>
              <a:ext uri="{FF2B5EF4-FFF2-40B4-BE49-F238E27FC236}">
                <a16:creationId xmlns:a16="http://schemas.microsoft.com/office/drawing/2014/main" id="{A08E1A95-B6BC-F30E-2F52-9035ED8702D1}"/>
              </a:ext>
            </a:extLst>
          </p:cNvPr>
          <p:cNvSpPr txBox="1"/>
          <p:nvPr/>
        </p:nvSpPr>
        <p:spPr>
          <a:xfrm>
            <a:off x="3381295" y="3247477"/>
            <a:ext cx="4349171" cy="992003"/>
          </a:xfrm>
          <a:prstGeom prst="rect">
            <a:avLst/>
          </a:prstGeom>
        </p:spPr>
        <p:txBody>
          <a:bodyPr wrap="square" lIns="0" tIns="0" rIns="0" bIns="0" rtlCol="0" anchor="t">
            <a:spAutoFit/>
          </a:bodyPr>
          <a:lstStyle/>
          <a:p>
            <a:pPr marL="221185" lvl="1"/>
            <a:r>
              <a:rPr lang="en-US" sz="1600">
                <a:solidFill>
                  <a:schemeClr val="bg1"/>
                </a:solidFill>
                <a:latin typeface="Now"/>
              </a:rPr>
              <a:t>Become the main  supplier of tower for all wind turbine support in the global offshore and onshore wind market.</a:t>
            </a:r>
          </a:p>
          <a:p>
            <a:endParaRPr lang="en-US" sz="1600">
              <a:solidFill>
                <a:schemeClr val="bg1"/>
              </a:solidFill>
              <a:latin typeface="Now"/>
            </a:endParaRPr>
          </a:p>
        </p:txBody>
      </p:sp>
    </p:spTree>
    <p:extLst>
      <p:ext uri="{BB962C8B-B14F-4D97-AF65-F5344CB8AC3E}">
        <p14:creationId xmlns:p14="http://schemas.microsoft.com/office/powerpoint/2010/main" val="26263934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6106A41E-16C3-4F8F-97F0-8FD554778ED9}"/>
              </a:ext>
            </a:extLst>
          </p:cNvPr>
          <p:cNvSpPr txBox="1"/>
          <p:nvPr/>
        </p:nvSpPr>
        <p:spPr>
          <a:xfrm>
            <a:off x="-298384" y="752153"/>
            <a:ext cx="6102220" cy="533672"/>
          </a:xfrm>
          <a:prstGeom prst="rect">
            <a:avLst/>
          </a:prstGeom>
          <a:noFill/>
        </p:spPr>
        <p:txBody>
          <a:bodyPr wrap="square">
            <a:spAutoFit/>
          </a:bodyPr>
          <a:lstStyle/>
          <a:p>
            <a:pPr marL="800100" lvl="1" indent="-342900">
              <a:lnSpc>
                <a:spcPct val="130000"/>
              </a:lnSpc>
              <a:buClr>
                <a:srgbClr val="00B050"/>
              </a:buClr>
              <a:buFont typeface="Wingdings" panose="05000000000000000000" pitchFamily="2" charset="2"/>
              <a:buChar char="v"/>
            </a:pPr>
            <a:r>
              <a:rPr lang="en-US" sz="2400" dirty="0">
                <a:solidFill>
                  <a:srgbClr val="92D050"/>
                </a:solidFill>
              </a:rPr>
              <a:t>Background </a:t>
            </a:r>
          </a:p>
        </p:txBody>
      </p:sp>
      <p:sp>
        <p:nvSpPr>
          <p:cNvPr id="4" name="TextBox 3">
            <a:extLst>
              <a:ext uri="{FF2B5EF4-FFF2-40B4-BE49-F238E27FC236}">
                <a16:creationId xmlns:a16="http://schemas.microsoft.com/office/drawing/2014/main" id="{083EAD35-0670-AE28-3353-A06F091F22BB}"/>
              </a:ext>
            </a:extLst>
          </p:cNvPr>
          <p:cNvSpPr txBox="1"/>
          <p:nvPr/>
        </p:nvSpPr>
        <p:spPr>
          <a:xfrm>
            <a:off x="5889751" y="3009967"/>
            <a:ext cx="6213349" cy="2423740"/>
          </a:xfrm>
          <a:prstGeom prst="rect">
            <a:avLst/>
          </a:prstGeom>
          <a:noFill/>
        </p:spPr>
        <p:txBody>
          <a:bodyPr wrap="square">
            <a:spAutoFit/>
          </a:bodyPr>
          <a:lstStyle/>
          <a:p>
            <a:pPr algn="l">
              <a:spcBef>
                <a:spcPts val="900"/>
              </a:spcBef>
              <a:spcAft>
                <a:spcPts val="900"/>
              </a:spcAft>
            </a:pPr>
            <a:r>
              <a:rPr lang="en-US" b="1">
                <a:latin typeface="system-ui"/>
              </a:rPr>
              <a:t>Tower Design:</a:t>
            </a:r>
          </a:p>
          <a:p>
            <a:pPr marL="342900" indent="-342900" algn="l">
              <a:buFont typeface="+mj-lt"/>
              <a:buAutoNum type="arabicPeriod"/>
            </a:pPr>
            <a:r>
              <a:rPr lang="en-US" b="0" i="0">
                <a:effectLst/>
                <a:latin typeface="system-ui"/>
              </a:rPr>
              <a:t>Nacelle yaw systems rank among the top 3 causes of offshore downtime</a:t>
            </a:r>
          </a:p>
          <a:p>
            <a:pPr marL="342900" indent="-342900" algn="l">
              <a:buFont typeface="+mj-lt"/>
              <a:buAutoNum type="arabicPeriod"/>
            </a:pPr>
            <a:r>
              <a:rPr lang="en-US" b="0" i="0">
                <a:effectLst/>
                <a:latin typeface="system-ui"/>
              </a:rPr>
              <a:t>Cylindrical towers create high drag and bending loads, leading to costly foundations</a:t>
            </a:r>
          </a:p>
          <a:p>
            <a:pPr marL="342900" indent="-342900" algn="l">
              <a:buFont typeface="+mj-lt"/>
              <a:buAutoNum type="arabicPeriod"/>
            </a:pPr>
            <a:r>
              <a:rPr lang="en-US" b="0" i="0">
                <a:effectLst/>
                <a:latin typeface="system-ui"/>
              </a:rPr>
              <a:t>Floating wind economics are especially sensitive to substructure weight</a:t>
            </a:r>
          </a:p>
          <a:p>
            <a:pPr marL="342900" indent="-342900" algn="l">
              <a:buFont typeface="+mj-lt"/>
              <a:buAutoNum type="arabicPeriod"/>
            </a:pPr>
            <a:r>
              <a:rPr lang="en-US" b="0" i="0">
                <a:effectLst/>
                <a:latin typeface="system-ui"/>
              </a:rPr>
              <a:t>Repowering legacy sites demands lighter, smarter solutions</a:t>
            </a:r>
          </a:p>
        </p:txBody>
      </p:sp>
      <p:pic>
        <p:nvPicPr>
          <p:cNvPr id="5" name="Picture 9" descr="Diagram&#10;&#10;Description automatically generated">
            <a:extLst>
              <a:ext uri="{FF2B5EF4-FFF2-40B4-BE49-F238E27FC236}">
                <a16:creationId xmlns:a16="http://schemas.microsoft.com/office/drawing/2014/main" id="{68A11CB7-0E05-9A86-C97C-7E02B72E1913}"/>
              </a:ext>
            </a:extLst>
          </p:cNvPr>
          <p:cNvPicPr>
            <a:picLocks noChangeAspect="1"/>
          </p:cNvPicPr>
          <p:nvPr/>
        </p:nvPicPr>
        <p:blipFill rotWithShape="1">
          <a:blip r:embed="rId3"/>
          <a:srcRect t="32089"/>
          <a:stretch/>
        </p:blipFill>
        <p:spPr>
          <a:xfrm>
            <a:off x="5889750" y="838544"/>
            <a:ext cx="5889750" cy="2171423"/>
          </a:xfrm>
          <a:prstGeom prst="rect">
            <a:avLst/>
          </a:prstGeom>
        </p:spPr>
      </p:pic>
      <p:sp>
        <p:nvSpPr>
          <p:cNvPr id="6" name="TextBox 12">
            <a:extLst>
              <a:ext uri="{FF2B5EF4-FFF2-40B4-BE49-F238E27FC236}">
                <a16:creationId xmlns:a16="http://schemas.microsoft.com/office/drawing/2014/main" id="{F48BD926-07CA-1551-9AF2-5E44E15FA411}"/>
              </a:ext>
            </a:extLst>
          </p:cNvPr>
          <p:cNvSpPr txBox="1"/>
          <p:nvPr/>
        </p:nvSpPr>
        <p:spPr>
          <a:xfrm>
            <a:off x="256208" y="1449176"/>
            <a:ext cx="5633544" cy="4385816"/>
          </a:xfrm>
          <a:prstGeom prst="rect">
            <a:avLst/>
          </a:prstGeom>
        </p:spPr>
        <p:txBody>
          <a:bodyPr wrap="square" lIns="0" tIns="0" rIns="0" bIns="0" rtlCol="0" anchor="t">
            <a:spAutoFit/>
          </a:bodyPr>
          <a:lstStyle/>
          <a:p>
            <a:pPr>
              <a:lnSpc>
                <a:spcPts val="1942"/>
              </a:lnSpc>
            </a:pPr>
            <a:r>
              <a:rPr lang="en-US" sz="1600" b="1">
                <a:latin typeface="Now"/>
              </a:rPr>
              <a:t>Industry Pin Point</a:t>
            </a:r>
          </a:p>
          <a:p>
            <a:pPr>
              <a:lnSpc>
                <a:spcPts val="1942"/>
              </a:lnSpc>
            </a:pPr>
            <a:endParaRPr lang="en-US" sz="1600" b="1">
              <a:solidFill>
                <a:schemeClr val="tx2">
                  <a:lumMod val="60000"/>
                  <a:lumOff val="40000"/>
                </a:schemeClr>
              </a:solidFill>
              <a:latin typeface="Now"/>
            </a:endParaRPr>
          </a:p>
          <a:p>
            <a:pPr>
              <a:lnSpc>
                <a:spcPts val="1942"/>
              </a:lnSpc>
            </a:pPr>
            <a:r>
              <a:rPr lang="en-US" sz="1600" b="1">
                <a:latin typeface="Now"/>
              </a:rPr>
              <a:t>High Construction Cost, </a:t>
            </a:r>
            <a:r>
              <a:rPr lang="en-US" sz="1600">
                <a:latin typeface="Microsoft YaHei" panose="020B0503020204020204" pitchFamily="34" charset="-122"/>
                <a:ea typeface="Microsoft YaHei" panose="020B0503020204020204" pitchFamily="34" charset="-122"/>
              </a:rPr>
              <a:t>for constructing offshore wind foundation in the harsh marine environment. Large turbines were introduced to reduce unit cost but it also increase the foundation cost disproportionally, overwhelms turbine savings, together with its limitation from installation and fabrication.</a:t>
            </a:r>
            <a:endParaRPr lang="en-US" sz="1600">
              <a:solidFill>
                <a:srgbClr val="000000"/>
              </a:solidFill>
              <a:latin typeface="Now"/>
            </a:endParaRPr>
          </a:p>
          <a:p>
            <a:pPr>
              <a:lnSpc>
                <a:spcPts val="1942"/>
              </a:lnSpc>
            </a:pPr>
            <a:endParaRPr lang="en-US" sz="1600">
              <a:solidFill>
                <a:srgbClr val="000000"/>
              </a:solidFill>
              <a:latin typeface="Now"/>
            </a:endParaRPr>
          </a:p>
          <a:p>
            <a:pPr>
              <a:lnSpc>
                <a:spcPts val="1942"/>
              </a:lnSpc>
            </a:pPr>
            <a:r>
              <a:rPr lang="en-US" sz="1600" b="1">
                <a:latin typeface="Now"/>
              </a:rPr>
              <a:t>Deep Water, </a:t>
            </a:r>
            <a:r>
              <a:rPr lang="en-US" sz="1600">
                <a:latin typeface="Microsoft YaHei" panose="020B0503020204020204" pitchFamily="34" charset="-122"/>
                <a:ea typeface="Microsoft YaHei" panose="020B0503020204020204" pitchFamily="34" charset="-122"/>
              </a:rPr>
              <a:t>previous easy sites of shallow water are filled. New sites such as those Scotwind sites are further offshore and  in deeper waters and have more complex site conditions. Flaoting solution is proposed but cost is the main issue</a:t>
            </a:r>
          </a:p>
          <a:p>
            <a:pPr>
              <a:lnSpc>
                <a:spcPts val="1942"/>
              </a:lnSpc>
            </a:pPr>
            <a:endParaRPr lang="en-US" sz="1600" b="1">
              <a:latin typeface="Now"/>
            </a:endParaRPr>
          </a:p>
          <a:p>
            <a:pPr>
              <a:lnSpc>
                <a:spcPts val="1942"/>
              </a:lnSpc>
            </a:pPr>
            <a:r>
              <a:rPr lang="en-US" sz="1600" b="1">
                <a:latin typeface="Now"/>
              </a:rPr>
              <a:t>High Operational Cost.</a:t>
            </a:r>
            <a:r>
              <a:rPr lang="en-US" sz="1600" b="1">
                <a:solidFill>
                  <a:schemeClr val="tx2">
                    <a:lumMod val="60000"/>
                    <a:lumOff val="40000"/>
                  </a:schemeClr>
                </a:solidFill>
                <a:latin typeface="Now"/>
              </a:rPr>
              <a:t> </a:t>
            </a:r>
            <a:r>
              <a:rPr lang="en-US" sz="1600">
                <a:latin typeface="Microsoft YaHei" panose="020B0503020204020204" pitchFamily="34" charset="-122"/>
                <a:ea typeface="Microsoft YaHei" panose="020B0503020204020204" pitchFamily="34" charset="-122"/>
              </a:rPr>
              <a:t>Particular for being offshore and  at turbine hub height. </a:t>
            </a:r>
            <a:endParaRPr lang="zh-CN" altLang="en-US" sz="1600">
              <a:latin typeface="Microsoft YaHei" panose="020B0503020204020204" pitchFamily="34" charset="-122"/>
              <a:ea typeface="Microsoft YaHei" panose="020B0503020204020204" pitchFamily="34" charset="-122"/>
            </a:endParaRPr>
          </a:p>
          <a:p>
            <a:pPr>
              <a:lnSpc>
                <a:spcPts val="1942"/>
              </a:lnSpc>
            </a:pPr>
            <a:endParaRPr lang="en-US" sz="1592">
              <a:solidFill>
                <a:srgbClr val="000000"/>
              </a:solidFill>
              <a:latin typeface="Now"/>
            </a:endParaRPr>
          </a:p>
        </p:txBody>
      </p:sp>
      <p:sp>
        <p:nvSpPr>
          <p:cNvPr id="8" name="TextBox 7">
            <a:extLst>
              <a:ext uri="{FF2B5EF4-FFF2-40B4-BE49-F238E27FC236}">
                <a16:creationId xmlns:a16="http://schemas.microsoft.com/office/drawing/2014/main" id="{9132C2E9-7ED2-AD47-AC60-ABEC8D4A59F2}"/>
              </a:ext>
            </a:extLst>
          </p:cNvPr>
          <p:cNvSpPr txBox="1"/>
          <p:nvPr/>
        </p:nvSpPr>
        <p:spPr>
          <a:xfrm>
            <a:off x="2593974" y="5557791"/>
            <a:ext cx="6550025" cy="923330"/>
          </a:xfrm>
          <a:prstGeom prst="rect">
            <a:avLst/>
          </a:prstGeom>
          <a:noFill/>
        </p:spPr>
        <p:txBody>
          <a:bodyPr wrap="square">
            <a:spAutoFit/>
          </a:bodyPr>
          <a:lstStyle/>
          <a:p>
            <a:pPr algn="l">
              <a:buNone/>
            </a:pPr>
            <a:r>
              <a:rPr lang="en-US" b="1" i="0">
                <a:effectLst/>
                <a:latin typeface="system-ui"/>
              </a:rPr>
              <a:t>Strategic Imperative:</a:t>
            </a:r>
          </a:p>
          <a:p>
            <a:pPr algn="l">
              <a:buNone/>
            </a:pPr>
            <a:r>
              <a:rPr lang="en-US" b="0" i="0">
                <a:effectLst/>
                <a:latin typeface="system-ui"/>
              </a:rPr>
              <a:t>“Reduce LCOE, enable larger turbines, and simplify O&amp;M—all while cutting steel and CO₂.” </a:t>
            </a:r>
          </a:p>
        </p:txBody>
      </p:sp>
      <p:pic>
        <p:nvPicPr>
          <p:cNvPr id="2" name="Picture 1" descr="A wind turbine with blue text&#10;&#10;AI-generated content may be incorrect.">
            <a:extLst>
              <a:ext uri="{FF2B5EF4-FFF2-40B4-BE49-F238E27FC236}">
                <a16:creationId xmlns:a16="http://schemas.microsoft.com/office/drawing/2014/main" id="{8720168E-5E7B-7CA3-1199-BF6E1CA2E9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1545" y="6121830"/>
            <a:ext cx="598972" cy="651321"/>
          </a:xfrm>
          <a:prstGeom prst="rect">
            <a:avLst/>
          </a:prstGeom>
        </p:spPr>
      </p:pic>
    </p:spTree>
    <p:extLst>
      <p:ext uri="{BB962C8B-B14F-4D97-AF65-F5344CB8AC3E}">
        <p14:creationId xmlns:p14="http://schemas.microsoft.com/office/powerpoint/2010/main" val="25020067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6106A41E-16C3-4F8F-97F0-8FD554778ED9}"/>
              </a:ext>
            </a:extLst>
          </p:cNvPr>
          <p:cNvSpPr txBox="1"/>
          <p:nvPr/>
        </p:nvSpPr>
        <p:spPr>
          <a:xfrm>
            <a:off x="0" y="838544"/>
            <a:ext cx="6102220" cy="533672"/>
          </a:xfrm>
          <a:prstGeom prst="rect">
            <a:avLst/>
          </a:prstGeom>
          <a:noFill/>
        </p:spPr>
        <p:txBody>
          <a:bodyPr wrap="square">
            <a:spAutoFit/>
          </a:bodyPr>
          <a:lstStyle/>
          <a:p>
            <a:pPr marL="800100" lvl="1" indent="-342900">
              <a:lnSpc>
                <a:spcPct val="130000"/>
              </a:lnSpc>
              <a:buClr>
                <a:srgbClr val="00B050"/>
              </a:buClr>
              <a:buFont typeface="Wingdings" panose="05000000000000000000" pitchFamily="2" charset="2"/>
              <a:buChar char="v"/>
            </a:pPr>
            <a:r>
              <a:rPr lang="en-US" sz="2400" dirty="0">
                <a:solidFill>
                  <a:srgbClr val="92D050"/>
                </a:solidFill>
              </a:rPr>
              <a:t>Project Summary</a:t>
            </a:r>
          </a:p>
        </p:txBody>
      </p:sp>
      <p:sp>
        <p:nvSpPr>
          <p:cNvPr id="4" name="TextBox 3">
            <a:extLst>
              <a:ext uri="{FF2B5EF4-FFF2-40B4-BE49-F238E27FC236}">
                <a16:creationId xmlns:a16="http://schemas.microsoft.com/office/drawing/2014/main" id="{AC7C2678-9EBE-A959-CAEB-1E86A87555DE}"/>
              </a:ext>
            </a:extLst>
          </p:cNvPr>
          <p:cNvSpPr txBox="1"/>
          <p:nvPr/>
        </p:nvSpPr>
        <p:spPr>
          <a:xfrm>
            <a:off x="499076" y="1395977"/>
            <a:ext cx="7397310" cy="4031873"/>
          </a:xfrm>
          <a:prstGeom prst="rect">
            <a:avLst/>
          </a:prstGeom>
          <a:noFill/>
        </p:spPr>
        <p:txBody>
          <a:bodyPr wrap="square">
            <a:spAutoFit/>
          </a:bodyPr>
          <a:lstStyle/>
          <a:p>
            <a:pPr algn="l">
              <a:spcBef>
                <a:spcPts val="900"/>
              </a:spcBef>
              <a:spcAft>
                <a:spcPts val="900"/>
              </a:spcAft>
              <a:buNone/>
            </a:pPr>
            <a:r>
              <a:rPr lang="en-GB" sz="1400" b="0" i="0" u="sng">
                <a:solidFill>
                  <a:srgbClr val="111827"/>
                </a:solidFill>
                <a:effectLst/>
                <a:latin typeface="system-ui"/>
              </a:rPr>
              <a:t>Objective</a:t>
            </a:r>
            <a:r>
              <a:rPr lang="en-GB" sz="1400" b="0" i="0" u="sng">
                <a:solidFill>
                  <a:srgbClr val="2C2C36"/>
                </a:solidFill>
                <a:effectLst/>
                <a:latin typeface="system-ui"/>
              </a:rPr>
              <a:t>:</a:t>
            </a:r>
            <a:br>
              <a:rPr lang="en-GB" sz="1400" b="0" i="0">
                <a:solidFill>
                  <a:srgbClr val="2C2C36"/>
                </a:solidFill>
                <a:effectLst/>
                <a:latin typeface="system-ui"/>
              </a:rPr>
            </a:br>
            <a:r>
              <a:rPr lang="en-GB" sz="1400" b="0" i="0">
                <a:solidFill>
                  <a:srgbClr val="2C2C36"/>
                </a:solidFill>
                <a:effectLst/>
                <a:latin typeface="system-ui"/>
              </a:rPr>
              <a:t>Advance the Wind Rider Rotatable Tower System from </a:t>
            </a:r>
            <a:r>
              <a:rPr lang="en-GB" sz="1400" b="0" i="0">
                <a:solidFill>
                  <a:srgbClr val="111827"/>
                </a:solidFill>
                <a:effectLst/>
                <a:latin typeface="system-ui"/>
              </a:rPr>
              <a:t>TRL 3 → TRL 5–6</a:t>
            </a:r>
            <a:r>
              <a:rPr lang="en-GB" sz="1400" b="0" i="0">
                <a:solidFill>
                  <a:srgbClr val="2C2C36"/>
                </a:solidFill>
                <a:effectLst/>
                <a:latin typeface="system-ui"/>
              </a:rPr>
              <a:t> through high-fidelity simulation and design validation.</a:t>
            </a:r>
          </a:p>
          <a:p>
            <a:pPr algn="l">
              <a:spcBef>
                <a:spcPts val="900"/>
              </a:spcBef>
              <a:spcAft>
                <a:spcPts val="900"/>
              </a:spcAft>
              <a:buNone/>
            </a:pPr>
            <a:r>
              <a:rPr lang="en-GB" sz="1400" b="0" i="0" u="sng">
                <a:solidFill>
                  <a:srgbClr val="111827"/>
                </a:solidFill>
                <a:effectLst/>
                <a:latin typeface="system-ui"/>
              </a:rPr>
              <a:t>Core Innovation</a:t>
            </a:r>
            <a:r>
              <a:rPr lang="en-GB" sz="1400" b="0" i="0" u="sng">
                <a:solidFill>
                  <a:srgbClr val="2C2C36"/>
                </a:solidFill>
                <a:effectLst/>
                <a:latin typeface="system-ui"/>
              </a:rPr>
              <a:t>:</a:t>
            </a:r>
            <a:br>
              <a:rPr lang="en-GB" sz="1400" b="0" i="0">
                <a:solidFill>
                  <a:srgbClr val="2C2C36"/>
                </a:solidFill>
                <a:effectLst/>
                <a:latin typeface="system-ui"/>
              </a:rPr>
            </a:br>
            <a:r>
              <a:rPr lang="en-GB" sz="1400" b="0" i="0">
                <a:solidFill>
                  <a:srgbClr val="2C2C36"/>
                </a:solidFill>
                <a:effectLst/>
                <a:latin typeface="system-ui"/>
              </a:rPr>
              <a:t>A </a:t>
            </a:r>
            <a:r>
              <a:rPr lang="en-GB" sz="1400" b="0" i="0">
                <a:solidFill>
                  <a:srgbClr val="111827"/>
                </a:solidFill>
                <a:effectLst/>
                <a:latin typeface="system-ui"/>
              </a:rPr>
              <a:t>aerodynamic shaped tower</a:t>
            </a:r>
            <a:r>
              <a:rPr lang="en-GB" sz="1400" b="0" i="0">
                <a:solidFill>
                  <a:srgbClr val="2C2C36"/>
                </a:solidFill>
                <a:effectLst/>
                <a:latin typeface="system-ui"/>
              </a:rPr>
              <a:t> with a </a:t>
            </a:r>
            <a:r>
              <a:rPr lang="en-GB" sz="1400" b="0" i="0">
                <a:solidFill>
                  <a:srgbClr val="111827"/>
                </a:solidFill>
                <a:effectLst/>
                <a:latin typeface="system-ui"/>
              </a:rPr>
              <a:t>passive, base-mounted yaw system</a:t>
            </a:r>
            <a:r>
              <a:rPr lang="en-GB" sz="1400" b="0" i="0">
                <a:solidFill>
                  <a:srgbClr val="2C2C36"/>
                </a:solidFill>
                <a:effectLst/>
                <a:latin typeface="system-ui"/>
              </a:rPr>
              <a:t> that:</a:t>
            </a:r>
          </a:p>
          <a:p>
            <a:pPr marL="216000" indent="-285750">
              <a:buFont typeface="Wingdings" panose="05000000000000000000" pitchFamily="2" charset="2"/>
              <a:buChar char="Ø"/>
            </a:pPr>
            <a:r>
              <a:rPr lang="en-GB" sz="1400" b="0" i="0">
                <a:solidFill>
                  <a:srgbClr val="2C2C36"/>
                </a:solidFill>
                <a:effectLst/>
                <a:latin typeface="system-ui"/>
              </a:rPr>
              <a:t>Eliminates nacelle yaw drives (reducing failures &amp; O&amp;M)</a:t>
            </a:r>
            <a:r>
              <a:rPr lang="en-US" sz="1400"/>
              <a:t> </a:t>
            </a:r>
          </a:p>
          <a:p>
            <a:pPr marL="216000" indent="-285750">
              <a:buFont typeface="Wingdings" panose="05000000000000000000" pitchFamily="2" charset="2"/>
              <a:buChar char="Ø"/>
            </a:pPr>
            <a:r>
              <a:rPr lang="en-US" sz="1400"/>
              <a:t>Up to 78% reduction in tower base bending moments</a:t>
            </a:r>
          </a:p>
          <a:p>
            <a:pPr marL="216000" indent="-285750" algn="l">
              <a:buFont typeface="Wingdings" panose="05000000000000000000" pitchFamily="2" charset="2"/>
              <a:buChar char="Ø"/>
            </a:pPr>
            <a:r>
              <a:rPr lang="en-GB" sz="1400" b="0" i="0">
                <a:solidFill>
                  <a:srgbClr val="2C2C36"/>
                </a:solidFill>
                <a:effectLst/>
                <a:latin typeface="system-ui"/>
              </a:rPr>
              <a:t>Cuts drag by </a:t>
            </a:r>
            <a:r>
              <a:rPr lang="en-GB" sz="1400" b="0" i="0">
                <a:solidFill>
                  <a:srgbClr val="111827"/>
                </a:solidFill>
                <a:effectLst/>
                <a:latin typeface="system-ui"/>
              </a:rPr>
              <a:t>&gt;90%</a:t>
            </a:r>
            <a:r>
              <a:rPr lang="en-GB" sz="1400" b="0" i="0">
                <a:solidFill>
                  <a:srgbClr val="2C2C36"/>
                </a:solidFill>
                <a:effectLst/>
                <a:latin typeface="system-ui"/>
              </a:rPr>
              <a:t> vs. conventional cylindrical towers</a:t>
            </a:r>
          </a:p>
          <a:p>
            <a:pPr marL="216000" indent="-285750">
              <a:buFont typeface="Wingdings" panose="05000000000000000000" pitchFamily="2" charset="2"/>
              <a:buChar char="Ø"/>
            </a:pPr>
            <a:r>
              <a:rPr lang="en-US" sz="1400"/>
              <a:t>Platform-independent: works for fixed &amp; floating offshore</a:t>
            </a:r>
          </a:p>
          <a:p>
            <a:pPr marL="216000" indent="-285750" algn="l">
              <a:buFont typeface="Wingdings" panose="05000000000000000000" pitchFamily="2" charset="2"/>
              <a:buChar char="Ø"/>
            </a:pPr>
            <a:r>
              <a:rPr lang="en-GB" sz="1400" b="0" i="0">
                <a:solidFill>
                  <a:srgbClr val="2C2C36"/>
                </a:solidFill>
                <a:effectLst/>
                <a:latin typeface="system-ui"/>
              </a:rPr>
              <a:t>Lowers LCOE by </a:t>
            </a:r>
            <a:r>
              <a:rPr lang="en-GB" sz="1400" b="0" i="0">
                <a:solidFill>
                  <a:srgbClr val="111827"/>
                </a:solidFill>
                <a:effectLst/>
                <a:latin typeface="system-ui"/>
              </a:rPr>
              <a:t>6.7% (fixed)</a:t>
            </a:r>
            <a:r>
              <a:rPr lang="en-GB" sz="1400" b="0" i="0">
                <a:solidFill>
                  <a:srgbClr val="2C2C36"/>
                </a:solidFill>
                <a:effectLst/>
                <a:latin typeface="system-ui"/>
              </a:rPr>
              <a:t> and </a:t>
            </a:r>
            <a:r>
              <a:rPr lang="en-GB" sz="1400" b="0" i="0">
                <a:solidFill>
                  <a:srgbClr val="111827"/>
                </a:solidFill>
                <a:effectLst/>
                <a:latin typeface="system-ui"/>
              </a:rPr>
              <a:t>9.6% (floating)</a:t>
            </a:r>
            <a:endParaRPr lang="en-GB" sz="1400" b="0" i="0">
              <a:solidFill>
                <a:srgbClr val="2C2C36"/>
              </a:solidFill>
              <a:effectLst/>
              <a:latin typeface="system-ui"/>
            </a:endParaRPr>
          </a:p>
          <a:p>
            <a:pPr algn="l">
              <a:spcBef>
                <a:spcPts val="900"/>
              </a:spcBef>
              <a:spcAft>
                <a:spcPts val="900"/>
              </a:spcAft>
              <a:buNone/>
            </a:pPr>
            <a:r>
              <a:rPr lang="en-GB" sz="1400" b="0" i="0">
                <a:solidFill>
                  <a:srgbClr val="111827"/>
                </a:solidFill>
                <a:effectLst/>
                <a:latin typeface="system-ui"/>
              </a:rPr>
              <a:t>The feasibility will depend on its aerodynamic properties for which two variatants will be tested in this project.</a:t>
            </a:r>
          </a:p>
          <a:p>
            <a:pPr algn="l">
              <a:spcBef>
                <a:spcPts val="900"/>
              </a:spcBef>
              <a:spcAft>
                <a:spcPts val="900"/>
              </a:spcAft>
              <a:buNone/>
            </a:pPr>
            <a:r>
              <a:rPr lang="en-GB" sz="1400" b="1" i="0" u="sng">
                <a:solidFill>
                  <a:srgbClr val="111827"/>
                </a:solidFill>
                <a:effectLst/>
                <a:latin typeface="system-ui"/>
              </a:rPr>
              <a:t>Duration</a:t>
            </a:r>
            <a:r>
              <a:rPr lang="en-GB" sz="1400" b="1" i="0" u="sng">
                <a:solidFill>
                  <a:srgbClr val="2C2C36"/>
                </a:solidFill>
                <a:effectLst/>
                <a:latin typeface="system-ui"/>
              </a:rPr>
              <a:t>:</a:t>
            </a:r>
            <a:r>
              <a:rPr lang="en-GB" sz="1400" b="0" i="0">
                <a:solidFill>
                  <a:srgbClr val="2C2C36"/>
                </a:solidFill>
                <a:effectLst/>
                <a:latin typeface="system-ui"/>
              </a:rPr>
              <a:t> 18 months | </a:t>
            </a:r>
            <a:r>
              <a:rPr lang="en-GB" sz="1400" b="0" i="0">
                <a:solidFill>
                  <a:srgbClr val="111827"/>
                </a:solidFill>
                <a:effectLst/>
                <a:latin typeface="system-ui"/>
              </a:rPr>
              <a:t>Start</a:t>
            </a:r>
            <a:r>
              <a:rPr lang="en-GB" sz="1400" b="0" i="0">
                <a:solidFill>
                  <a:srgbClr val="2C2C36"/>
                </a:solidFill>
                <a:effectLst/>
                <a:latin typeface="system-ui"/>
              </a:rPr>
              <a:t>: 1 Jan 2026</a:t>
            </a:r>
          </a:p>
          <a:p>
            <a:pPr algn="l">
              <a:spcBef>
                <a:spcPts val="900"/>
              </a:spcBef>
              <a:spcAft>
                <a:spcPts val="900"/>
              </a:spcAft>
              <a:buNone/>
            </a:pPr>
            <a:r>
              <a:rPr lang="en-GB" sz="1400" b="1" i="0" u="sng">
                <a:solidFill>
                  <a:srgbClr val="111827"/>
                </a:solidFill>
                <a:effectLst/>
                <a:latin typeface="system-ui"/>
              </a:rPr>
              <a:t>Total Cost</a:t>
            </a:r>
            <a:r>
              <a:rPr lang="en-GB" sz="1400" b="1" i="0" u="sng">
                <a:solidFill>
                  <a:srgbClr val="2C2C36"/>
                </a:solidFill>
                <a:effectLst/>
                <a:latin typeface="system-ui"/>
              </a:rPr>
              <a:t>: </a:t>
            </a:r>
            <a:r>
              <a:rPr lang="en-GB" sz="1400" b="0" i="0">
                <a:solidFill>
                  <a:srgbClr val="2C2C36"/>
                </a:solidFill>
                <a:effectLst/>
                <a:latin typeface="system-ui"/>
              </a:rPr>
              <a:t>€350,000.00 | </a:t>
            </a:r>
            <a:r>
              <a:rPr lang="en-GB" sz="1400" b="0" i="0">
                <a:solidFill>
                  <a:srgbClr val="111827"/>
                </a:solidFill>
                <a:effectLst/>
                <a:latin typeface="system-ui"/>
              </a:rPr>
              <a:t>Consortium</a:t>
            </a:r>
            <a:r>
              <a:rPr lang="en-GB" sz="1400" b="0" i="0">
                <a:solidFill>
                  <a:srgbClr val="2C2C36"/>
                </a:solidFill>
                <a:effectLst/>
                <a:latin typeface="system-ui"/>
              </a:rPr>
              <a:t>: UK–NL–DE</a:t>
            </a:r>
          </a:p>
        </p:txBody>
      </p:sp>
      <p:pic>
        <p:nvPicPr>
          <p:cNvPr id="19" name="Picture 2" descr="A picture containing sky, outdoor, water, windmill&#10;&#10;Description automatically generated">
            <a:extLst>
              <a:ext uri="{FF2B5EF4-FFF2-40B4-BE49-F238E27FC236}">
                <a16:creationId xmlns:a16="http://schemas.microsoft.com/office/drawing/2014/main" id="{D8201863-B7C7-1310-BEEA-5E8D3E5D00D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2444" t="-2694" r="577" b="17962"/>
          <a:stretch>
            <a:fillRect/>
          </a:stretch>
        </p:blipFill>
        <p:spPr bwMode="auto">
          <a:xfrm>
            <a:off x="9243964" y="743183"/>
            <a:ext cx="2065965" cy="5163012"/>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28D19F58-0A74-DE15-843A-73CA76602EF4}"/>
              </a:ext>
            </a:extLst>
          </p:cNvPr>
          <p:cNvGrpSpPr/>
          <p:nvPr/>
        </p:nvGrpSpPr>
        <p:grpSpPr>
          <a:xfrm>
            <a:off x="5617028" y="4669677"/>
            <a:ext cx="2953147" cy="1022242"/>
            <a:chOff x="55983" y="-1"/>
            <a:chExt cx="4486670" cy="1661076"/>
          </a:xfrm>
        </p:grpSpPr>
        <p:grpSp>
          <p:nvGrpSpPr>
            <p:cNvPr id="5" name="Group 4">
              <a:extLst>
                <a:ext uri="{FF2B5EF4-FFF2-40B4-BE49-F238E27FC236}">
                  <a16:creationId xmlns:a16="http://schemas.microsoft.com/office/drawing/2014/main" id="{C8AECEE9-2DAA-D16F-51F5-423FD279C69B}"/>
                </a:ext>
              </a:extLst>
            </p:cNvPr>
            <p:cNvGrpSpPr/>
            <p:nvPr/>
          </p:nvGrpSpPr>
          <p:grpSpPr bwMode="auto">
            <a:xfrm>
              <a:off x="668908" y="230551"/>
              <a:ext cx="2445737" cy="1284599"/>
              <a:chOff x="4695" y="8245"/>
              <a:chExt cx="5265" cy="2353"/>
            </a:xfrm>
          </p:grpSpPr>
          <p:sp>
            <p:nvSpPr>
              <p:cNvPr id="10" name="Freeform 409">
                <a:extLst>
                  <a:ext uri="{FF2B5EF4-FFF2-40B4-BE49-F238E27FC236}">
                    <a16:creationId xmlns:a16="http://schemas.microsoft.com/office/drawing/2014/main" id="{08C286A8-C802-093D-F67B-AAAE4C626727}"/>
                  </a:ext>
                </a:extLst>
              </p:cNvPr>
              <p:cNvSpPr/>
              <p:nvPr/>
            </p:nvSpPr>
            <p:spPr bwMode="auto">
              <a:xfrm>
                <a:off x="4695" y="9075"/>
                <a:ext cx="165" cy="1002"/>
              </a:xfrm>
              <a:custGeom>
                <a:avLst/>
                <a:gdLst>
                  <a:gd name="T0" fmla="*/ 133 w 165"/>
                  <a:gd name="T1" fmla="*/ 0 h 1002"/>
                  <a:gd name="T2" fmla="*/ 0 w 165"/>
                  <a:gd name="T3" fmla="*/ 45 h 1002"/>
                  <a:gd name="T4" fmla="*/ 30 w 165"/>
                  <a:gd name="T5" fmla="*/ 960 h 1002"/>
                  <a:gd name="T6" fmla="*/ 165 w 165"/>
                  <a:gd name="T7" fmla="*/ 1002 h 1002"/>
                </a:gdLst>
                <a:ahLst/>
                <a:cxnLst>
                  <a:cxn ang="0">
                    <a:pos x="T0" y="T1"/>
                  </a:cxn>
                  <a:cxn ang="0">
                    <a:pos x="T2" y="T3"/>
                  </a:cxn>
                  <a:cxn ang="0">
                    <a:pos x="T4" y="T5"/>
                  </a:cxn>
                  <a:cxn ang="0">
                    <a:pos x="T6" y="T7"/>
                  </a:cxn>
                </a:cxnLst>
                <a:rect l="0" t="0" r="r" b="b"/>
                <a:pathLst>
                  <a:path w="165" h="1002">
                    <a:moveTo>
                      <a:pt x="133" y="0"/>
                    </a:moveTo>
                    <a:lnTo>
                      <a:pt x="0" y="45"/>
                    </a:lnTo>
                    <a:lnTo>
                      <a:pt x="30" y="960"/>
                    </a:lnTo>
                    <a:lnTo>
                      <a:pt x="165" y="1002"/>
                    </a:lnTo>
                  </a:path>
                </a:pathLst>
              </a:custGeom>
              <a:noFill/>
              <a:ln w="38100">
                <a:solidFill>
                  <a:srgbClr val="E36C0A"/>
                </a:solidFill>
                <a:round/>
              </a:ln>
              <a:extLst>
                <a:ext uri="{909E8E84-426E-40DD-AFC4-6F175D3DCCD1}">
                  <a14:hiddenFill xmlns:a14="http://schemas.microsoft.com/office/drawing/2010/main">
                    <a:solidFill>
                      <a:srgbClr val="FFFFFF"/>
                    </a:solidFill>
                  </a14:hiddenFill>
                </a:ext>
              </a:extLst>
            </p:spPr>
            <p:txBody>
              <a:bodyPr rot="0" vert="horz" wrap="square" lIns="91419" tIns="45709" rIns="91419" bIns="45709" anchor="t" anchorCtr="0" upright="1">
                <a:noAutofit/>
              </a:bodyPr>
              <a:lstStyle/>
              <a:p>
                <a:endParaRPr lang="en-GB"/>
              </a:p>
            </p:txBody>
          </p:sp>
          <p:cxnSp>
            <p:nvCxnSpPr>
              <p:cNvPr id="11" name="AutoShape 420">
                <a:extLst>
                  <a:ext uri="{FF2B5EF4-FFF2-40B4-BE49-F238E27FC236}">
                    <a16:creationId xmlns:a16="http://schemas.microsoft.com/office/drawing/2014/main" id="{F422C970-5A5E-A776-CFA6-201DD80C2722}"/>
                  </a:ext>
                </a:extLst>
              </p:cNvPr>
              <p:cNvCxnSpPr>
                <a:cxnSpLocks noChangeShapeType="1"/>
              </p:cNvCxnSpPr>
              <p:nvPr/>
            </p:nvCxnSpPr>
            <p:spPr bwMode="auto">
              <a:xfrm flipH="1" flipV="1">
                <a:off x="4950" y="10087"/>
                <a:ext cx="3357" cy="511"/>
              </a:xfrm>
              <a:prstGeom prst="straightConnector1">
                <a:avLst/>
              </a:prstGeom>
              <a:noFill/>
              <a:ln w="38100">
                <a:solidFill>
                  <a:srgbClr val="938953"/>
                </a:solidFill>
                <a:round/>
                <a:headEnd type="none" w="med" len="med"/>
                <a:tailEnd type="none" w="med" len="med"/>
              </a:ln>
              <a:extLst>
                <a:ext uri="{909E8E84-426E-40DD-AFC4-6F175D3DCCD1}">
                  <a14:hiddenFill xmlns:a14="http://schemas.microsoft.com/office/drawing/2010/main">
                    <a:noFill/>
                  </a14:hiddenFill>
                </a:ext>
              </a:extLst>
            </p:spPr>
          </p:cxnSp>
          <p:sp>
            <p:nvSpPr>
              <p:cNvPr id="12" name="Arc 422">
                <a:extLst>
                  <a:ext uri="{FF2B5EF4-FFF2-40B4-BE49-F238E27FC236}">
                    <a16:creationId xmlns:a16="http://schemas.microsoft.com/office/drawing/2014/main" id="{02D46591-8DDE-8C2D-D48E-C5117F81433B}"/>
                  </a:ext>
                </a:extLst>
              </p:cNvPr>
              <p:cNvSpPr/>
              <p:nvPr/>
            </p:nvSpPr>
            <p:spPr bwMode="auto">
              <a:xfrm rot="-854903">
                <a:off x="8083" y="8245"/>
                <a:ext cx="1877" cy="2293"/>
              </a:xfrm>
              <a:custGeom>
                <a:avLst/>
                <a:gdLst>
                  <a:gd name="G0" fmla="+- 9352 0 0"/>
                  <a:gd name="G1" fmla="+- 21600 0 0"/>
                  <a:gd name="G2" fmla="+- 21600 0 0"/>
                  <a:gd name="T0" fmla="*/ 9352 w 30952"/>
                  <a:gd name="T1" fmla="*/ 0 h 43200"/>
                  <a:gd name="T2" fmla="*/ 0 w 30952"/>
                  <a:gd name="T3" fmla="*/ 41070 h 43200"/>
                  <a:gd name="T4" fmla="*/ 9352 w 30952"/>
                  <a:gd name="T5" fmla="*/ 21600 h 43200"/>
                </a:gdLst>
                <a:ahLst/>
                <a:cxnLst>
                  <a:cxn ang="0">
                    <a:pos x="T0" y="T1"/>
                  </a:cxn>
                  <a:cxn ang="0">
                    <a:pos x="T2" y="T3"/>
                  </a:cxn>
                  <a:cxn ang="0">
                    <a:pos x="T4" y="T5"/>
                  </a:cxn>
                </a:cxnLst>
                <a:rect l="0" t="0" r="r" b="b"/>
                <a:pathLst>
                  <a:path w="30952" h="43200" fill="none" extrusionOk="0">
                    <a:moveTo>
                      <a:pt x="9351" y="0"/>
                    </a:moveTo>
                    <a:cubicBezTo>
                      <a:pt x="21281" y="0"/>
                      <a:pt x="30952" y="9670"/>
                      <a:pt x="30952" y="21600"/>
                    </a:cubicBezTo>
                    <a:cubicBezTo>
                      <a:pt x="30952" y="33529"/>
                      <a:pt x="21281" y="43200"/>
                      <a:pt x="9352" y="43200"/>
                    </a:cubicBezTo>
                    <a:cubicBezTo>
                      <a:pt x="6114" y="43200"/>
                      <a:pt x="2918" y="42472"/>
                      <a:pt x="-1" y="41070"/>
                    </a:cubicBezTo>
                  </a:path>
                  <a:path w="30952" h="43200" stroke="0" extrusionOk="0">
                    <a:moveTo>
                      <a:pt x="9351" y="0"/>
                    </a:moveTo>
                    <a:cubicBezTo>
                      <a:pt x="21281" y="0"/>
                      <a:pt x="30952" y="9670"/>
                      <a:pt x="30952" y="21600"/>
                    </a:cubicBezTo>
                    <a:cubicBezTo>
                      <a:pt x="30952" y="33529"/>
                      <a:pt x="21281" y="43200"/>
                      <a:pt x="9352" y="43200"/>
                    </a:cubicBezTo>
                    <a:cubicBezTo>
                      <a:pt x="6114" y="43200"/>
                      <a:pt x="2918" y="42472"/>
                      <a:pt x="-1" y="41070"/>
                    </a:cubicBezTo>
                    <a:lnTo>
                      <a:pt x="9352" y="21600"/>
                    </a:lnTo>
                    <a:close/>
                  </a:path>
                </a:pathLst>
              </a:custGeom>
              <a:noFill/>
              <a:ln w="53975">
                <a:solidFill>
                  <a:srgbClr val="000000"/>
                </a:solidFill>
                <a:round/>
              </a:ln>
              <a:extLst>
                <a:ext uri="{909E8E84-426E-40DD-AFC4-6F175D3DCCD1}">
                  <a14:hiddenFill xmlns:a14="http://schemas.microsoft.com/office/drawing/2010/main">
                    <a:solidFill>
                      <a:srgbClr val="FFFFFF"/>
                    </a:solidFill>
                  </a14:hiddenFill>
                </a:ext>
              </a:extLst>
            </p:spPr>
            <p:txBody>
              <a:bodyPr rot="0" vert="horz" wrap="square" lIns="91419" tIns="45709" rIns="91419" bIns="45709" anchor="t" anchorCtr="0" upright="1">
                <a:noAutofit/>
              </a:bodyPr>
              <a:lstStyle/>
              <a:p>
                <a:endParaRPr lang="en-GB"/>
              </a:p>
            </p:txBody>
          </p:sp>
          <p:cxnSp>
            <p:nvCxnSpPr>
              <p:cNvPr id="13" name="AutoShape 426">
                <a:extLst>
                  <a:ext uri="{FF2B5EF4-FFF2-40B4-BE49-F238E27FC236}">
                    <a16:creationId xmlns:a16="http://schemas.microsoft.com/office/drawing/2014/main" id="{D3EAC5B4-F74A-68BF-E625-83DCA551C378}"/>
                  </a:ext>
                </a:extLst>
              </p:cNvPr>
              <p:cNvCxnSpPr>
                <a:cxnSpLocks noChangeShapeType="1"/>
              </p:cNvCxnSpPr>
              <p:nvPr/>
            </p:nvCxnSpPr>
            <p:spPr bwMode="auto">
              <a:xfrm flipH="1">
                <a:off x="4950" y="8425"/>
                <a:ext cx="3298" cy="630"/>
              </a:xfrm>
              <a:prstGeom prst="straightConnector1">
                <a:avLst/>
              </a:prstGeom>
              <a:noFill/>
              <a:ln w="38100">
                <a:solidFill>
                  <a:srgbClr val="938953"/>
                </a:solidFill>
                <a:round/>
                <a:headEnd type="none" w="med" len="med"/>
                <a:tailEnd type="none" w="med" len="med"/>
              </a:ln>
              <a:extLst>
                <a:ext uri="{909E8E84-426E-40DD-AFC4-6F175D3DCCD1}">
                  <a14:hiddenFill xmlns:a14="http://schemas.microsoft.com/office/drawing/2010/main">
                    <a:noFill/>
                  </a14:hiddenFill>
                </a:ext>
              </a:extLst>
            </p:spPr>
          </p:cxnSp>
        </p:grpSp>
        <p:sp>
          <p:nvSpPr>
            <p:cNvPr id="6" name="Freeform 437">
              <a:extLst>
                <a:ext uri="{FF2B5EF4-FFF2-40B4-BE49-F238E27FC236}">
                  <a16:creationId xmlns:a16="http://schemas.microsoft.com/office/drawing/2014/main" id="{FC23DD10-A9FA-A0DB-1FF8-0EF3A7BFF3ED}"/>
                </a:ext>
              </a:extLst>
            </p:cNvPr>
            <p:cNvSpPr/>
            <p:nvPr/>
          </p:nvSpPr>
          <p:spPr bwMode="auto">
            <a:xfrm>
              <a:off x="55983" y="-1"/>
              <a:ext cx="4419606" cy="608327"/>
            </a:xfrm>
            <a:custGeom>
              <a:avLst/>
              <a:gdLst>
                <a:gd name="T0" fmla="*/ 7125 w 7125"/>
                <a:gd name="T1" fmla="*/ 807 h 976"/>
                <a:gd name="T2" fmla="*/ 5535 w 7125"/>
                <a:gd name="T3" fmla="*/ 807 h 976"/>
                <a:gd name="T4" fmla="*/ 4455 w 7125"/>
                <a:gd name="T5" fmla="*/ 102 h 976"/>
                <a:gd name="T6" fmla="*/ 3105 w 7125"/>
                <a:gd name="T7" fmla="*/ 192 h 976"/>
                <a:gd name="T8" fmla="*/ 1920 w 7125"/>
                <a:gd name="T9" fmla="*/ 447 h 976"/>
                <a:gd name="T10" fmla="*/ 1170 w 7125"/>
                <a:gd name="T11" fmla="*/ 672 h 976"/>
                <a:gd name="T12" fmla="*/ 570 w 7125"/>
                <a:gd name="T13" fmla="*/ 837 h 976"/>
                <a:gd name="T14" fmla="*/ 0 w 7125"/>
                <a:gd name="T15" fmla="*/ 976 h 9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25" h="976">
                  <a:moveTo>
                    <a:pt x="7125" y="807"/>
                  </a:moveTo>
                  <a:cubicBezTo>
                    <a:pt x="6552" y="865"/>
                    <a:pt x="5980" y="924"/>
                    <a:pt x="5535" y="807"/>
                  </a:cubicBezTo>
                  <a:cubicBezTo>
                    <a:pt x="5090" y="690"/>
                    <a:pt x="4860" y="204"/>
                    <a:pt x="4455" y="102"/>
                  </a:cubicBezTo>
                  <a:cubicBezTo>
                    <a:pt x="4050" y="0"/>
                    <a:pt x="3527" y="135"/>
                    <a:pt x="3105" y="192"/>
                  </a:cubicBezTo>
                  <a:cubicBezTo>
                    <a:pt x="2683" y="249"/>
                    <a:pt x="2243" y="367"/>
                    <a:pt x="1920" y="447"/>
                  </a:cubicBezTo>
                  <a:cubicBezTo>
                    <a:pt x="1597" y="527"/>
                    <a:pt x="1395" y="607"/>
                    <a:pt x="1170" y="672"/>
                  </a:cubicBezTo>
                  <a:cubicBezTo>
                    <a:pt x="945" y="737"/>
                    <a:pt x="765" y="786"/>
                    <a:pt x="570" y="837"/>
                  </a:cubicBezTo>
                  <a:cubicBezTo>
                    <a:pt x="375" y="888"/>
                    <a:pt x="187" y="932"/>
                    <a:pt x="0" y="976"/>
                  </a:cubicBezTo>
                </a:path>
              </a:pathLst>
            </a:custGeom>
            <a:noFill/>
            <a:ln w="9525">
              <a:solidFill>
                <a:srgbClr val="000000"/>
              </a:solidFill>
              <a:round/>
              <a:headEnd type="none" w="med" len="med"/>
              <a:tailEnd type="stealth" w="med" len="med"/>
            </a:ln>
            <a:extLst>
              <a:ext uri="{909E8E84-426E-40DD-AFC4-6F175D3DCCD1}">
                <a14:hiddenFill xmlns:a14="http://schemas.microsoft.com/office/drawing/2010/main">
                  <a:solidFill>
                    <a:srgbClr val="FFFFFF"/>
                  </a:solidFill>
                </a14:hiddenFill>
              </a:ext>
            </a:extLst>
          </p:spPr>
          <p:txBody>
            <a:bodyPr rot="0" vert="horz" wrap="square" lIns="91419" tIns="45709" rIns="91419" bIns="45709" anchor="t" anchorCtr="0" upright="1">
              <a:noAutofit/>
            </a:bodyPr>
            <a:lstStyle/>
            <a:p>
              <a:endParaRPr lang="en-GB"/>
            </a:p>
          </p:txBody>
        </p:sp>
        <p:sp>
          <p:nvSpPr>
            <p:cNvPr id="7" name="Freeform 439">
              <a:extLst>
                <a:ext uri="{FF2B5EF4-FFF2-40B4-BE49-F238E27FC236}">
                  <a16:creationId xmlns:a16="http://schemas.microsoft.com/office/drawing/2014/main" id="{9252807C-DC63-04FA-949F-5EF9F580F7ED}"/>
                </a:ext>
              </a:extLst>
            </p:cNvPr>
            <p:cNvSpPr/>
            <p:nvPr/>
          </p:nvSpPr>
          <p:spPr bwMode="auto">
            <a:xfrm>
              <a:off x="65898" y="1107357"/>
              <a:ext cx="4476755" cy="553718"/>
            </a:xfrm>
            <a:custGeom>
              <a:avLst/>
              <a:gdLst>
                <a:gd name="T0" fmla="*/ 6945 w 6945"/>
                <a:gd name="T1" fmla="*/ 0 h 872"/>
                <a:gd name="T2" fmla="*/ 6210 w 6945"/>
                <a:gd name="T3" fmla="*/ 45 h 872"/>
                <a:gd name="T4" fmla="*/ 5490 w 6945"/>
                <a:gd name="T5" fmla="*/ 255 h 872"/>
                <a:gd name="T6" fmla="*/ 4950 w 6945"/>
                <a:gd name="T7" fmla="*/ 465 h 872"/>
                <a:gd name="T8" fmla="*/ 4470 w 6945"/>
                <a:gd name="T9" fmla="*/ 720 h 872"/>
                <a:gd name="T10" fmla="*/ 3870 w 6945"/>
                <a:gd name="T11" fmla="*/ 870 h 872"/>
                <a:gd name="T12" fmla="*/ 2475 w 6945"/>
                <a:gd name="T13" fmla="*/ 735 h 872"/>
                <a:gd name="T14" fmla="*/ 1590 w 6945"/>
                <a:gd name="T15" fmla="*/ 585 h 872"/>
                <a:gd name="T16" fmla="*/ 1065 w 6945"/>
                <a:gd name="T17" fmla="*/ 495 h 872"/>
                <a:gd name="T18" fmla="*/ 195 w 6945"/>
                <a:gd name="T19" fmla="*/ 390 h 872"/>
                <a:gd name="T20" fmla="*/ 0 w 6945"/>
                <a:gd name="T21" fmla="*/ 420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45" h="872">
                  <a:moveTo>
                    <a:pt x="6945" y="0"/>
                  </a:moveTo>
                  <a:cubicBezTo>
                    <a:pt x="6698" y="1"/>
                    <a:pt x="6452" y="3"/>
                    <a:pt x="6210" y="45"/>
                  </a:cubicBezTo>
                  <a:cubicBezTo>
                    <a:pt x="5968" y="87"/>
                    <a:pt x="5700" y="185"/>
                    <a:pt x="5490" y="255"/>
                  </a:cubicBezTo>
                  <a:cubicBezTo>
                    <a:pt x="5280" y="325"/>
                    <a:pt x="5120" y="388"/>
                    <a:pt x="4950" y="465"/>
                  </a:cubicBezTo>
                  <a:cubicBezTo>
                    <a:pt x="4780" y="542"/>
                    <a:pt x="4650" y="653"/>
                    <a:pt x="4470" y="720"/>
                  </a:cubicBezTo>
                  <a:cubicBezTo>
                    <a:pt x="4290" y="787"/>
                    <a:pt x="4202" y="868"/>
                    <a:pt x="3870" y="870"/>
                  </a:cubicBezTo>
                  <a:cubicBezTo>
                    <a:pt x="3538" y="872"/>
                    <a:pt x="2855" y="782"/>
                    <a:pt x="2475" y="735"/>
                  </a:cubicBezTo>
                  <a:cubicBezTo>
                    <a:pt x="2095" y="688"/>
                    <a:pt x="1825" y="625"/>
                    <a:pt x="1590" y="585"/>
                  </a:cubicBezTo>
                  <a:cubicBezTo>
                    <a:pt x="1355" y="545"/>
                    <a:pt x="1297" y="527"/>
                    <a:pt x="1065" y="495"/>
                  </a:cubicBezTo>
                  <a:cubicBezTo>
                    <a:pt x="833" y="463"/>
                    <a:pt x="372" y="402"/>
                    <a:pt x="195" y="390"/>
                  </a:cubicBezTo>
                  <a:cubicBezTo>
                    <a:pt x="18" y="378"/>
                    <a:pt x="9" y="399"/>
                    <a:pt x="0" y="420"/>
                  </a:cubicBezTo>
                </a:path>
              </a:pathLst>
            </a:custGeom>
            <a:noFill/>
            <a:ln w="9525">
              <a:solidFill>
                <a:srgbClr val="000000"/>
              </a:solidFill>
              <a:round/>
              <a:headEnd type="none" w="med" len="med"/>
              <a:tailEnd type="stealth" w="med" len="med"/>
            </a:ln>
            <a:extLst>
              <a:ext uri="{909E8E84-426E-40DD-AFC4-6F175D3DCCD1}">
                <a14:hiddenFill xmlns:a14="http://schemas.microsoft.com/office/drawing/2010/main">
                  <a:solidFill>
                    <a:srgbClr val="FFFFFF"/>
                  </a:solidFill>
                </a14:hiddenFill>
              </a:ext>
            </a:extLst>
          </p:spPr>
          <p:txBody>
            <a:bodyPr rot="0" vert="horz" wrap="square" lIns="91419" tIns="45709" rIns="91419" bIns="45709" anchor="t" anchorCtr="0" upright="1">
              <a:noAutofit/>
            </a:bodyPr>
            <a:lstStyle/>
            <a:p>
              <a:endParaRPr lang="en-GB"/>
            </a:p>
          </p:txBody>
        </p:sp>
        <p:sp>
          <p:nvSpPr>
            <p:cNvPr id="8" name="Freeform 508">
              <a:extLst>
                <a:ext uri="{FF2B5EF4-FFF2-40B4-BE49-F238E27FC236}">
                  <a16:creationId xmlns:a16="http://schemas.microsoft.com/office/drawing/2014/main" id="{51ABA327-5AB5-732C-150A-3566677FDFC4}"/>
                </a:ext>
              </a:extLst>
            </p:cNvPr>
            <p:cNvSpPr/>
            <p:nvPr/>
          </p:nvSpPr>
          <p:spPr bwMode="auto">
            <a:xfrm rot="19999362">
              <a:off x="189139" y="741147"/>
              <a:ext cx="363220" cy="133349"/>
            </a:xfrm>
            <a:custGeom>
              <a:avLst/>
              <a:gdLst>
                <a:gd name="T0" fmla="*/ 572 w 572"/>
                <a:gd name="T1" fmla="*/ 0 h 210"/>
                <a:gd name="T2" fmla="*/ 17 w 572"/>
                <a:gd name="T3" fmla="*/ 45 h 210"/>
                <a:gd name="T4" fmla="*/ 467 w 572"/>
                <a:gd name="T5" fmla="*/ 210 h 210"/>
              </a:gdLst>
              <a:ahLst/>
              <a:cxnLst>
                <a:cxn ang="0">
                  <a:pos x="T0" y="T1"/>
                </a:cxn>
                <a:cxn ang="0">
                  <a:pos x="T2" y="T3"/>
                </a:cxn>
                <a:cxn ang="0">
                  <a:pos x="T4" y="T5"/>
                </a:cxn>
              </a:cxnLst>
              <a:rect l="0" t="0" r="r" b="b"/>
              <a:pathLst>
                <a:path w="572" h="210">
                  <a:moveTo>
                    <a:pt x="572" y="0"/>
                  </a:moveTo>
                  <a:cubicBezTo>
                    <a:pt x="303" y="5"/>
                    <a:pt x="34" y="10"/>
                    <a:pt x="17" y="45"/>
                  </a:cubicBezTo>
                  <a:cubicBezTo>
                    <a:pt x="0" y="80"/>
                    <a:pt x="233" y="145"/>
                    <a:pt x="467" y="210"/>
                  </a:cubicBezTo>
                </a:path>
              </a:pathLst>
            </a:custGeom>
            <a:noFill/>
            <a:ln w="9525" cap="flat" cmpd="sng">
              <a:solidFill>
                <a:srgbClr val="000000"/>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vert="horz" wrap="square" lIns="91419" tIns="45709" rIns="91419" bIns="45709" anchor="t" anchorCtr="0" upright="1">
              <a:noAutofit/>
            </a:bodyPr>
            <a:lstStyle/>
            <a:p>
              <a:endParaRPr lang="en-GB"/>
            </a:p>
          </p:txBody>
        </p:sp>
        <p:sp>
          <p:nvSpPr>
            <p:cNvPr id="9" name="Freeform 509">
              <a:extLst>
                <a:ext uri="{FF2B5EF4-FFF2-40B4-BE49-F238E27FC236}">
                  <a16:creationId xmlns:a16="http://schemas.microsoft.com/office/drawing/2014/main" id="{75CC87F6-A1C9-D775-1DE9-25AA612C62E1}"/>
                </a:ext>
              </a:extLst>
            </p:cNvPr>
            <p:cNvSpPr/>
            <p:nvPr/>
          </p:nvSpPr>
          <p:spPr bwMode="auto">
            <a:xfrm flipH="1">
              <a:off x="248428" y="1065362"/>
              <a:ext cx="219075" cy="147320"/>
            </a:xfrm>
            <a:custGeom>
              <a:avLst/>
              <a:gdLst>
                <a:gd name="T0" fmla="*/ 0 w 417"/>
                <a:gd name="T1" fmla="*/ 232 h 232"/>
                <a:gd name="T2" fmla="*/ 405 w 417"/>
                <a:gd name="T3" fmla="*/ 105 h 232"/>
                <a:gd name="T4" fmla="*/ 75 w 417"/>
                <a:gd name="T5" fmla="*/ 0 h 232"/>
              </a:gdLst>
              <a:ahLst/>
              <a:cxnLst>
                <a:cxn ang="0">
                  <a:pos x="T0" y="T1"/>
                </a:cxn>
                <a:cxn ang="0">
                  <a:pos x="T2" y="T3"/>
                </a:cxn>
                <a:cxn ang="0">
                  <a:pos x="T4" y="T5"/>
                </a:cxn>
              </a:cxnLst>
              <a:rect l="0" t="0" r="r" b="b"/>
              <a:pathLst>
                <a:path w="417" h="232">
                  <a:moveTo>
                    <a:pt x="0" y="232"/>
                  </a:moveTo>
                  <a:cubicBezTo>
                    <a:pt x="196" y="188"/>
                    <a:pt x="393" y="144"/>
                    <a:pt x="405" y="105"/>
                  </a:cubicBezTo>
                  <a:cubicBezTo>
                    <a:pt x="417" y="66"/>
                    <a:pt x="246" y="33"/>
                    <a:pt x="75" y="0"/>
                  </a:cubicBezTo>
                </a:path>
              </a:pathLst>
            </a:custGeom>
            <a:noFill/>
            <a:ln w="9525" cap="flat" cmpd="sng">
              <a:solidFill>
                <a:srgbClr val="000000"/>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vert="horz" wrap="square" lIns="91419" tIns="45709" rIns="91419" bIns="45709" anchor="t" anchorCtr="0" upright="1">
              <a:noAutofit/>
            </a:bodyPr>
            <a:lstStyle/>
            <a:p>
              <a:endParaRPr lang="en-GB"/>
            </a:p>
          </p:txBody>
        </p:sp>
      </p:grpSp>
    </p:spTree>
    <p:extLst>
      <p:ext uri="{BB962C8B-B14F-4D97-AF65-F5344CB8AC3E}">
        <p14:creationId xmlns:p14="http://schemas.microsoft.com/office/powerpoint/2010/main" val="29869974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a:extLst>
              <a:ext uri="{FF2B5EF4-FFF2-40B4-BE49-F238E27FC236}">
                <a16:creationId xmlns:a16="http://schemas.microsoft.com/office/drawing/2014/main" id="{D601C20C-9721-7937-6959-FB92A257587F}"/>
              </a:ext>
            </a:extLst>
          </p:cNvPr>
          <p:cNvGrpSpPr/>
          <p:nvPr/>
        </p:nvGrpSpPr>
        <p:grpSpPr>
          <a:xfrm>
            <a:off x="5706011" y="3625513"/>
            <a:ext cx="4610298" cy="2776248"/>
            <a:chOff x="636144" y="373487"/>
            <a:chExt cx="6047784" cy="3401879"/>
          </a:xfrm>
        </p:grpSpPr>
        <p:pic>
          <p:nvPicPr>
            <p:cNvPr id="5" name="Picture 5">
              <a:extLst>
                <a:ext uri="{FF2B5EF4-FFF2-40B4-BE49-F238E27FC236}">
                  <a16:creationId xmlns:a16="http://schemas.microsoft.com/office/drawing/2014/main" id="{A53A0BB1-E2A2-F3BC-941B-2D330F83E8BD}"/>
                </a:ext>
              </a:extLst>
            </p:cNvPr>
            <p:cNvPicPr>
              <a:picLocks noChangeAspect="1"/>
            </p:cNvPicPr>
            <p:nvPr/>
          </p:nvPicPr>
          <p:blipFill>
            <a:blip r:embed="rId3"/>
            <a:srcRect l="13408" r="13408"/>
            <a:stretch>
              <a:fillRect/>
            </a:stretch>
          </p:blipFill>
          <p:spPr>
            <a:xfrm>
              <a:off x="636144" y="373487"/>
              <a:ext cx="6047784" cy="3401879"/>
            </a:xfrm>
            <a:prstGeom prst="rect">
              <a:avLst/>
            </a:prstGeom>
          </p:spPr>
        </p:pic>
      </p:grpSp>
      <p:grpSp>
        <p:nvGrpSpPr>
          <p:cNvPr id="6" name="Group 5">
            <a:extLst>
              <a:ext uri="{FF2B5EF4-FFF2-40B4-BE49-F238E27FC236}">
                <a16:creationId xmlns:a16="http://schemas.microsoft.com/office/drawing/2014/main" id="{3531CC21-E7F3-803A-BE9C-14B50D6A13EA}"/>
              </a:ext>
            </a:extLst>
          </p:cNvPr>
          <p:cNvGrpSpPr/>
          <p:nvPr/>
        </p:nvGrpSpPr>
        <p:grpSpPr>
          <a:xfrm>
            <a:off x="5640740" y="1003479"/>
            <a:ext cx="5852776" cy="937260"/>
            <a:chOff x="0" y="0"/>
            <a:chExt cx="6296025" cy="1501853"/>
          </a:xfrm>
        </p:grpSpPr>
        <p:pic>
          <p:nvPicPr>
            <p:cNvPr id="7" name="Picture 6">
              <a:extLst>
                <a:ext uri="{FF2B5EF4-FFF2-40B4-BE49-F238E27FC236}">
                  <a16:creationId xmlns:a16="http://schemas.microsoft.com/office/drawing/2014/main" id="{13A9180C-B220-685C-EC25-8E4E7BC420F9}"/>
                </a:ext>
              </a:extLst>
            </p:cNvPr>
            <p:cNvPicPr/>
            <p:nvPr/>
          </p:nvPicPr>
          <p:blipFill>
            <a:blip r:embed="rId4"/>
            <a:stretch>
              <a:fillRect/>
            </a:stretch>
          </p:blipFill>
          <p:spPr>
            <a:xfrm>
              <a:off x="4688968" y="1264666"/>
              <a:ext cx="51054" cy="220218"/>
            </a:xfrm>
            <a:prstGeom prst="rect">
              <a:avLst/>
            </a:prstGeom>
          </p:spPr>
        </p:pic>
        <p:sp>
          <p:nvSpPr>
            <p:cNvPr id="8" name="Rectangle 7">
              <a:extLst>
                <a:ext uri="{FF2B5EF4-FFF2-40B4-BE49-F238E27FC236}">
                  <a16:creationId xmlns:a16="http://schemas.microsoft.com/office/drawing/2014/main" id="{DD0521D8-A9EF-5310-BD84-42BF98E3F5FA}"/>
                </a:ext>
              </a:extLst>
            </p:cNvPr>
            <p:cNvSpPr/>
            <p:nvPr/>
          </p:nvSpPr>
          <p:spPr>
            <a:xfrm>
              <a:off x="4689729" y="1295400"/>
              <a:ext cx="61415" cy="206453"/>
            </a:xfrm>
            <a:prstGeom prst="rect">
              <a:avLst/>
            </a:prstGeom>
            <a:ln>
              <a:noFill/>
            </a:ln>
          </p:spPr>
          <p:txBody>
            <a:bodyPr vert="horz" lIns="0" tIns="0" rIns="0" bIns="0" rtlCol="0">
              <a:noAutofit/>
            </a:bodyPr>
            <a:lstStyle/>
            <a:p>
              <a:pPr marL="8890" indent="-8890">
                <a:lnSpc>
                  <a:spcPct val="106000"/>
                </a:lnSpc>
                <a:spcAft>
                  <a:spcPts val="800"/>
                </a:spcAft>
                <a:buNone/>
              </a:pPr>
              <a:r>
                <a:rPr lang="en-GB" sz="12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GB" sz="1200" kern="100">
                <a:solidFill>
                  <a:srgbClr val="000000"/>
                </a:solidFill>
                <a:effectLst/>
                <a:latin typeface="Calibri" panose="020F0502020204030204" pitchFamily="34" charset="0"/>
                <a:ea typeface="Calibri" panose="020F0502020204030204" pitchFamily="34" charset="0"/>
              </a:endParaRPr>
            </a:p>
          </p:txBody>
        </p:sp>
        <p:sp>
          <p:nvSpPr>
            <p:cNvPr id="9" name="Rectangle 8">
              <a:extLst>
                <a:ext uri="{FF2B5EF4-FFF2-40B4-BE49-F238E27FC236}">
                  <a16:creationId xmlns:a16="http://schemas.microsoft.com/office/drawing/2014/main" id="{AB198C79-DF4D-8C7F-B505-EAD5753DB2B2}"/>
                </a:ext>
              </a:extLst>
            </p:cNvPr>
            <p:cNvSpPr/>
            <p:nvPr/>
          </p:nvSpPr>
          <p:spPr>
            <a:xfrm>
              <a:off x="4736211" y="1295400"/>
              <a:ext cx="45808" cy="206453"/>
            </a:xfrm>
            <a:prstGeom prst="rect">
              <a:avLst/>
            </a:prstGeom>
            <a:ln>
              <a:noFill/>
            </a:ln>
          </p:spPr>
          <p:txBody>
            <a:bodyPr vert="horz" lIns="0" tIns="0" rIns="0" bIns="0" rtlCol="0">
              <a:noAutofit/>
            </a:bodyPr>
            <a:lstStyle/>
            <a:p>
              <a:pPr marL="8890" indent="-8890">
                <a:lnSpc>
                  <a:spcPct val="106000"/>
                </a:lnSpc>
                <a:spcAft>
                  <a:spcPts val="800"/>
                </a:spcAft>
                <a:buNone/>
              </a:pPr>
              <a:r>
                <a:rPr lang="en-GB" sz="12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GB" sz="1200" kern="100">
                <a:solidFill>
                  <a:srgbClr val="000000"/>
                </a:solidFill>
                <a:effectLst/>
                <a:latin typeface="Calibri" panose="020F0502020204030204" pitchFamily="34" charset="0"/>
                <a:ea typeface="Calibri" panose="020F0502020204030204" pitchFamily="34" charset="0"/>
              </a:endParaRPr>
            </a:p>
          </p:txBody>
        </p:sp>
        <p:pic>
          <p:nvPicPr>
            <p:cNvPr id="10" name="Picture 9">
              <a:extLst>
                <a:ext uri="{FF2B5EF4-FFF2-40B4-BE49-F238E27FC236}">
                  <a16:creationId xmlns:a16="http://schemas.microsoft.com/office/drawing/2014/main" id="{F1580A70-9F1B-49BE-8CDE-A5E940855DE2}"/>
                </a:ext>
              </a:extLst>
            </p:cNvPr>
            <p:cNvPicPr/>
            <p:nvPr/>
          </p:nvPicPr>
          <p:blipFill>
            <a:blip r:embed="rId5"/>
            <a:stretch>
              <a:fillRect/>
            </a:stretch>
          </p:blipFill>
          <p:spPr>
            <a:xfrm>
              <a:off x="4728591" y="1264666"/>
              <a:ext cx="86106" cy="220218"/>
            </a:xfrm>
            <a:prstGeom prst="rect">
              <a:avLst/>
            </a:prstGeom>
          </p:spPr>
        </p:pic>
        <p:sp>
          <p:nvSpPr>
            <p:cNvPr id="11" name="Rectangle 10">
              <a:extLst>
                <a:ext uri="{FF2B5EF4-FFF2-40B4-BE49-F238E27FC236}">
                  <a16:creationId xmlns:a16="http://schemas.microsoft.com/office/drawing/2014/main" id="{5176661D-94F0-79FB-2E8C-FA81CE564535}"/>
                </a:ext>
              </a:extLst>
            </p:cNvPr>
            <p:cNvSpPr/>
            <p:nvPr/>
          </p:nvSpPr>
          <p:spPr>
            <a:xfrm>
              <a:off x="4729353" y="1295400"/>
              <a:ext cx="106413" cy="206453"/>
            </a:xfrm>
            <a:prstGeom prst="rect">
              <a:avLst/>
            </a:prstGeom>
            <a:ln>
              <a:noFill/>
            </a:ln>
          </p:spPr>
          <p:txBody>
            <a:bodyPr vert="horz" lIns="0" tIns="0" rIns="0" bIns="0" rtlCol="0">
              <a:noAutofit/>
            </a:bodyPr>
            <a:lstStyle/>
            <a:p>
              <a:pPr marL="8890" indent="-8890">
                <a:lnSpc>
                  <a:spcPct val="106000"/>
                </a:lnSpc>
                <a:spcAft>
                  <a:spcPts val="800"/>
                </a:spcAft>
                <a:buNone/>
              </a:pPr>
              <a:r>
                <a:rPr lang="en-GB" sz="12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a:t>
              </a:r>
              <a:endParaRPr lang="en-GB" sz="1200" kern="100">
                <a:solidFill>
                  <a:srgbClr val="000000"/>
                </a:solidFill>
                <a:effectLst/>
                <a:latin typeface="Calibri" panose="020F0502020204030204" pitchFamily="34" charset="0"/>
                <a:ea typeface="Calibri" panose="020F0502020204030204" pitchFamily="34" charset="0"/>
              </a:endParaRPr>
            </a:p>
          </p:txBody>
        </p:sp>
        <p:sp>
          <p:nvSpPr>
            <p:cNvPr id="12" name="Rectangle 11">
              <a:extLst>
                <a:ext uri="{FF2B5EF4-FFF2-40B4-BE49-F238E27FC236}">
                  <a16:creationId xmlns:a16="http://schemas.microsoft.com/office/drawing/2014/main" id="{8FA74E04-A720-DBFE-BE06-4D43643B58BF}"/>
                </a:ext>
              </a:extLst>
            </p:cNvPr>
            <p:cNvSpPr/>
            <p:nvPr/>
          </p:nvSpPr>
          <p:spPr>
            <a:xfrm>
              <a:off x="4809363" y="1295400"/>
              <a:ext cx="45808" cy="206453"/>
            </a:xfrm>
            <a:prstGeom prst="rect">
              <a:avLst/>
            </a:prstGeom>
            <a:ln>
              <a:noFill/>
            </a:ln>
          </p:spPr>
          <p:txBody>
            <a:bodyPr vert="horz" lIns="0" tIns="0" rIns="0" bIns="0" rtlCol="0">
              <a:noAutofit/>
            </a:bodyPr>
            <a:lstStyle/>
            <a:p>
              <a:pPr marL="8890" indent="-8890">
                <a:lnSpc>
                  <a:spcPct val="106000"/>
                </a:lnSpc>
                <a:spcAft>
                  <a:spcPts val="800"/>
                </a:spcAft>
                <a:buNone/>
              </a:pPr>
              <a:r>
                <a:rPr lang="en-GB" sz="12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GB" sz="1200" kern="100">
                <a:solidFill>
                  <a:srgbClr val="000000"/>
                </a:solidFill>
                <a:effectLst/>
                <a:latin typeface="Calibri" panose="020F0502020204030204" pitchFamily="34" charset="0"/>
                <a:ea typeface="Calibri" panose="020F0502020204030204" pitchFamily="34" charset="0"/>
              </a:endParaRPr>
            </a:p>
          </p:txBody>
        </p:sp>
        <p:pic>
          <p:nvPicPr>
            <p:cNvPr id="13" name="Picture 12">
              <a:extLst>
                <a:ext uri="{FF2B5EF4-FFF2-40B4-BE49-F238E27FC236}">
                  <a16:creationId xmlns:a16="http://schemas.microsoft.com/office/drawing/2014/main" id="{773DC0C9-F49E-BED4-324B-05321277E54D}"/>
                </a:ext>
              </a:extLst>
            </p:cNvPr>
            <p:cNvPicPr/>
            <p:nvPr/>
          </p:nvPicPr>
          <p:blipFill>
            <a:blip r:embed="rId4"/>
            <a:stretch>
              <a:fillRect/>
            </a:stretch>
          </p:blipFill>
          <p:spPr>
            <a:xfrm>
              <a:off x="4793361" y="1264666"/>
              <a:ext cx="51816" cy="220218"/>
            </a:xfrm>
            <a:prstGeom prst="rect">
              <a:avLst/>
            </a:prstGeom>
          </p:spPr>
        </p:pic>
        <p:sp>
          <p:nvSpPr>
            <p:cNvPr id="14" name="Rectangle 13">
              <a:extLst>
                <a:ext uri="{FF2B5EF4-FFF2-40B4-BE49-F238E27FC236}">
                  <a16:creationId xmlns:a16="http://schemas.microsoft.com/office/drawing/2014/main" id="{D2122364-8103-5B6D-4749-22A35B17ABAC}"/>
                </a:ext>
              </a:extLst>
            </p:cNvPr>
            <p:cNvSpPr/>
            <p:nvPr/>
          </p:nvSpPr>
          <p:spPr>
            <a:xfrm>
              <a:off x="4793361" y="1295400"/>
              <a:ext cx="61415" cy="206453"/>
            </a:xfrm>
            <a:prstGeom prst="rect">
              <a:avLst/>
            </a:prstGeom>
            <a:ln>
              <a:noFill/>
            </a:ln>
          </p:spPr>
          <p:txBody>
            <a:bodyPr vert="horz" lIns="0" tIns="0" rIns="0" bIns="0" rtlCol="0">
              <a:noAutofit/>
            </a:bodyPr>
            <a:lstStyle/>
            <a:p>
              <a:pPr marL="8890" indent="-8890">
                <a:lnSpc>
                  <a:spcPct val="106000"/>
                </a:lnSpc>
                <a:spcAft>
                  <a:spcPts val="800"/>
                </a:spcAft>
                <a:buNone/>
              </a:pPr>
              <a:r>
                <a:rPr lang="en-GB" sz="12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GB" sz="1200" kern="100">
                <a:solidFill>
                  <a:srgbClr val="000000"/>
                </a:solidFill>
                <a:effectLst/>
                <a:latin typeface="Calibri" panose="020F0502020204030204" pitchFamily="34" charset="0"/>
                <a:ea typeface="Calibri" panose="020F0502020204030204" pitchFamily="34" charset="0"/>
              </a:endParaRPr>
            </a:p>
          </p:txBody>
        </p:sp>
        <p:pic>
          <p:nvPicPr>
            <p:cNvPr id="15" name="Picture 14">
              <a:extLst>
                <a:ext uri="{FF2B5EF4-FFF2-40B4-BE49-F238E27FC236}">
                  <a16:creationId xmlns:a16="http://schemas.microsoft.com/office/drawing/2014/main" id="{31131999-AE26-85EC-3EFE-ED633D5F3AC1}"/>
                </a:ext>
              </a:extLst>
            </p:cNvPr>
            <p:cNvPicPr/>
            <p:nvPr/>
          </p:nvPicPr>
          <p:blipFill>
            <a:blip r:embed="rId6"/>
            <a:stretch>
              <a:fillRect/>
            </a:stretch>
          </p:blipFill>
          <p:spPr>
            <a:xfrm>
              <a:off x="4832223" y="1264666"/>
              <a:ext cx="43434" cy="220218"/>
            </a:xfrm>
            <a:prstGeom prst="rect">
              <a:avLst/>
            </a:prstGeom>
          </p:spPr>
        </p:pic>
        <p:sp>
          <p:nvSpPr>
            <p:cNvPr id="16" name="Rectangle 15">
              <a:extLst>
                <a:ext uri="{FF2B5EF4-FFF2-40B4-BE49-F238E27FC236}">
                  <a16:creationId xmlns:a16="http://schemas.microsoft.com/office/drawing/2014/main" id="{FB8B968F-B7E4-99AB-AAA9-93FB33558496}"/>
                </a:ext>
              </a:extLst>
            </p:cNvPr>
            <p:cNvSpPr/>
            <p:nvPr/>
          </p:nvSpPr>
          <p:spPr>
            <a:xfrm>
              <a:off x="4832985" y="1295400"/>
              <a:ext cx="45808" cy="206453"/>
            </a:xfrm>
            <a:prstGeom prst="rect">
              <a:avLst/>
            </a:prstGeom>
            <a:ln>
              <a:noFill/>
            </a:ln>
          </p:spPr>
          <p:txBody>
            <a:bodyPr vert="horz" lIns="0" tIns="0" rIns="0" bIns="0" rtlCol="0">
              <a:noAutofit/>
            </a:bodyPr>
            <a:lstStyle/>
            <a:p>
              <a:pPr marL="8890" indent="-8890">
                <a:lnSpc>
                  <a:spcPct val="106000"/>
                </a:lnSpc>
                <a:spcAft>
                  <a:spcPts val="800"/>
                </a:spcAft>
                <a:buNone/>
              </a:pPr>
              <a:r>
                <a:rPr lang="en-GB" sz="12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GB" sz="1200" kern="100">
                <a:solidFill>
                  <a:srgbClr val="000000"/>
                </a:solidFill>
                <a:effectLst/>
                <a:latin typeface="Calibri" panose="020F0502020204030204" pitchFamily="34" charset="0"/>
                <a:ea typeface="Calibri" panose="020F0502020204030204" pitchFamily="34" charset="0"/>
              </a:endParaRPr>
            </a:p>
          </p:txBody>
        </p:sp>
        <p:sp>
          <p:nvSpPr>
            <p:cNvPr id="17" name="Rectangle 16">
              <a:extLst>
                <a:ext uri="{FF2B5EF4-FFF2-40B4-BE49-F238E27FC236}">
                  <a16:creationId xmlns:a16="http://schemas.microsoft.com/office/drawing/2014/main" id="{BC9FCA77-F364-CF87-73AD-2864D17B7C64}"/>
                </a:ext>
              </a:extLst>
            </p:cNvPr>
            <p:cNvSpPr/>
            <p:nvPr/>
          </p:nvSpPr>
          <p:spPr>
            <a:xfrm>
              <a:off x="4867275" y="1295400"/>
              <a:ext cx="45808" cy="206453"/>
            </a:xfrm>
            <a:prstGeom prst="rect">
              <a:avLst/>
            </a:prstGeom>
            <a:ln>
              <a:noFill/>
            </a:ln>
          </p:spPr>
          <p:txBody>
            <a:bodyPr vert="horz" lIns="0" tIns="0" rIns="0" bIns="0" rtlCol="0">
              <a:noAutofit/>
            </a:bodyPr>
            <a:lstStyle/>
            <a:p>
              <a:pPr marL="8890" indent="-8890">
                <a:lnSpc>
                  <a:spcPct val="106000"/>
                </a:lnSpc>
                <a:spcAft>
                  <a:spcPts val="800"/>
                </a:spcAft>
                <a:buNone/>
              </a:pPr>
              <a:r>
                <a:rPr lang="en-GB" sz="12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GB" sz="1200" kern="100">
                <a:solidFill>
                  <a:srgbClr val="000000"/>
                </a:solidFill>
                <a:effectLst/>
                <a:latin typeface="Calibri" panose="020F0502020204030204" pitchFamily="34" charset="0"/>
                <a:ea typeface="Calibri" panose="020F0502020204030204" pitchFamily="34" charset="0"/>
              </a:endParaRPr>
            </a:p>
          </p:txBody>
        </p:sp>
        <p:pic>
          <p:nvPicPr>
            <p:cNvPr id="18" name="Picture 17">
              <a:extLst>
                <a:ext uri="{FF2B5EF4-FFF2-40B4-BE49-F238E27FC236}">
                  <a16:creationId xmlns:a16="http://schemas.microsoft.com/office/drawing/2014/main" id="{6E28B818-B7E4-FB47-86FD-59818AC18A02}"/>
                </a:ext>
              </a:extLst>
            </p:cNvPr>
            <p:cNvPicPr/>
            <p:nvPr/>
          </p:nvPicPr>
          <p:blipFill>
            <a:blip r:embed="rId7"/>
            <a:stretch>
              <a:fillRect/>
            </a:stretch>
          </p:blipFill>
          <p:spPr>
            <a:xfrm>
              <a:off x="1321689" y="943102"/>
              <a:ext cx="51054" cy="219456"/>
            </a:xfrm>
            <a:prstGeom prst="rect">
              <a:avLst/>
            </a:prstGeom>
          </p:spPr>
        </p:pic>
        <p:sp>
          <p:nvSpPr>
            <p:cNvPr id="19" name="Rectangle 18">
              <a:extLst>
                <a:ext uri="{FF2B5EF4-FFF2-40B4-BE49-F238E27FC236}">
                  <a16:creationId xmlns:a16="http://schemas.microsoft.com/office/drawing/2014/main" id="{F7F8309A-A2DB-5E80-A5FA-ED85FFFC4849}"/>
                </a:ext>
              </a:extLst>
            </p:cNvPr>
            <p:cNvSpPr/>
            <p:nvPr/>
          </p:nvSpPr>
          <p:spPr>
            <a:xfrm>
              <a:off x="1321943" y="973836"/>
              <a:ext cx="61416" cy="206453"/>
            </a:xfrm>
            <a:prstGeom prst="rect">
              <a:avLst/>
            </a:prstGeom>
            <a:ln>
              <a:noFill/>
            </a:ln>
          </p:spPr>
          <p:txBody>
            <a:bodyPr vert="horz" lIns="0" tIns="0" rIns="0" bIns="0" rtlCol="0">
              <a:noAutofit/>
            </a:bodyPr>
            <a:lstStyle/>
            <a:p>
              <a:pPr marL="8890" indent="-8890">
                <a:lnSpc>
                  <a:spcPct val="106000"/>
                </a:lnSpc>
                <a:spcAft>
                  <a:spcPts val="800"/>
                </a:spcAft>
                <a:buNone/>
              </a:pPr>
              <a:r>
                <a:rPr lang="en-GB" sz="12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GB" sz="1200" kern="100">
                <a:solidFill>
                  <a:srgbClr val="000000"/>
                </a:solidFill>
                <a:effectLst/>
                <a:latin typeface="Calibri" panose="020F0502020204030204" pitchFamily="34" charset="0"/>
                <a:ea typeface="Calibri" panose="020F0502020204030204" pitchFamily="34" charset="0"/>
              </a:endParaRPr>
            </a:p>
          </p:txBody>
        </p:sp>
        <p:sp>
          <p:nvSpPr>
            <p:cNvPr id="20" name="Rectangle 19">
              <a:extLst>
                <a:ext uri="{FF2B5EF4-FFF2-40B4-BE49-F238E27FC236}">
                  <a16:creationId xmlns:a16="http://schemas.microsoft.com/office/drawing/2014/main" id="{33E39042-52E1-B478-FB73-3ECA98F38A08}"/>
                </a:ext>
              </a:extLst>
            </p:cNvPr>
            <p:cNvSpPr/>
            <p:nvPr/>
          </p:nvSpPr>
          <p:spPr>
            <a:xfrm>
              <a:off x="1368425" y="973836"/>
              <a:ext cx="45808" cy="206453"/>
            </a:xfrm>
            <a:prstGeom prst="rect">
              <a:avLst/>
            </a:prstGeom>
            <a:ln>
              <a:noFill/>
            </a:ln>
          </p:spPr>
          <p:txBody>
            <a:bodyPr vert="horz" lIns="0" tIns="0" rIns="0" bIns="0" rtlCol="0">
              <a:noAutofit/>
            </a:bodyPr>
            <a:lstStyle/>
            <a:p>
              <a:pPr marL="8890" indent="-8890">
                <a:lnSpc>
                  <a:spcPct val="106000"/>
                </a:lnSpc>
                <a:spcAft>
                  <a:spcPts val="800"/>
                </a:spcAft>
                <a:buNone/>
              </a:pPr>
              <a:r>
                <a:rPr lang="en-GB" sz="12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GB" sz="1200" kern="100">
                <a:solidFill>
                  <a:srgbClr val="000000"/>
                </a:solidFill>
                <a:effectLst/>
                <a:latin typeface="Calibri" panose="020F0502020204030204" pitchFamily="34" charset="0"/>
                <a:ea typeface="Calibri" panose="020F0502020204030204" pitchFamily="34" charset="0"/>
              </a:endParaRPr>
            </a:p>
          </p:txBody>
        </p:sp>
        <p:pic>
          <p:nvPicPr>
            <p:cNvPr id="21" name="Picture 20">
              <a:extLst>
                <a:ext uri="{FF2B5EF4-FFF2-40B4-BE49-F238E27FC236}">
                  <a16:creationId xmlns:a16="http://schemas.microsoft.com/office/drawing/2014/main" id="{3011D597-27F9-BB89-DE0F-D00642C229AA}"/>
                </a:ext>
              </a:extLst>
            </p:cNvPr>
            <p:cNvPicPr/>
            <p:nvPr/>
          </p:nvPicPr>
          <p:blipFill>
            <a:blip r:embed="rId8"/>
            <a:stretch>
              <a:fillRect/>
            </a:stretch>
          </p:blipFill>
          <p:spPr>
            <a:xfrm>
              <a:off x="1360551" y="943102"/>
              <a:ext cx="77724" cy="219456"/>
            </a:xfrm>
            <a:prstGeom prst="rect">
              <a:avLst/>
            </a:prstGeom>
          </p:spPr>
        </p:pic>
        <p:sp>
          <p:nvSpPr>
            <p:cNvPr id="22" name="Rectangle 21">
              <a:extLst>
                <a:ext uri="{FF2B5EF4-FFF2-40B4-BE49-F238E27FC236}">
                  <a16:creationId xmlns:a16="http://schemas.microsoft.com/office/drawing/2014/main" id="{987114FE-A53F-7EAC-9824-2528021B8502}"/>
                </a:ext>
              </a:extLst>
            </p:cNvPr>
            <p:cNvSpPr/>
            <p:nvPr/>
          </p:nvSpPr>
          <p:spPr>
            <a:xfrm>
              <a:off x="1360043" y="973836"/>
              <a:ext cx="85739" cy="206453"/>
            </a:xfrm>
            <a:prstGeom prst="rect">
              <a:avLst/>
            </a:prstGeom>
            <a:ln>
              <a:noFill/>
            </a:ln>
          </p:spPr>
          <p:txBody>
            <a:bodyPr vert="horz" lIns="0" tIns="0" rIns="0" bIns="0" rtlCol="0">
              <a:noAutofit/>
            </a:bodyPr>
            <a:lstStyle/>
            <a:p>
              <a:pPr marL="8890" indent="-8890">
                <a:lnSpc>
                  <a:spcPct val="106000"/>
                </a:lnSpc>
                <a:spcAft>
                  <a:spcPts val="800"/>
                </a:spcAft>
                <a:buNone/>
              </a:pPr>
              <a:r>
                <a:rPr lang="en-GB" sz="12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a:t>
              </a:r>
              <a:endParaRPr lang="en-GB" sz="1200" kern="100">
                <a:solidFill>
                  <a:srgbClr val="000000"/>
                </a:solidFill>
                <a:effectLst/>
                <a:latin typeface="Calibri" panose="020F0502020204030204" pitchFamily="34" charset="0"/>
                <a:ea typeface="Calibri" panose="020F0502020204030204" pitchFamily="34" charset="0"/>
              </a:endParaRPr>
            </a:p>
          </p:txBody>
        </p:sp>
        <p:sp>
          <p:nvSpPr>
            <p:cNvPr id="23" name="Rectangle 22">
              <a:extLst>
                <a:ext uri="{FF2B5EF4-FFF2-40B4-BE49-F238E27FC236}">
                  <a16:creationId xmlns:a16="http://schemas.microsoft.com/office/drawing/2014/main" id="{D5BDB7AE-3E51-6346-DC41-DC06A807A5DC}"/>
                </a:ext>
              </a:extLst>
            </p:cNvPr>
            <p:cNvSpPr/>
            <p:nvPr/>
          </p:nvSpPr>
          <p:spPr>
            <a:xfrm>
              <a:off x="1424813" y="973836"/>
              <a:ext cx="45808" cy="206453"/>
            </a:xfrm>
            <a:prstGeom prst="rect">
              <a:avLst/>
            </a:prstGeom>
            <a:ln>
              <a:noFill/>
            </a:ln>
          </p:spPr>
          <p:txBody>
            <a:bodyPr vert="horz" lIns="0" tIns="0" rIns="0" bIns="0" rtlCol="0">
              <a:noAutofit/>
            </a:bodyPr>
            <a:lstStyle/>
            <a:p>
              <a:pPr marL="8890" indent="-8890">
                <a:lnSpc>
                  <a:spcPct val="106000"/>
                </a:lnSpc>
                <a:spcAft>
                  <a:spcPts val="800"/>
                </a:spcAft>
                <a:buNone/>
              </a:pPr>
              <a:r>
                <a:rPr lang="en-GB" sz="12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GB" sz="1200" kern="100">
                <a:solidFill>
                  <a:srgbClr val="000000"/>
                </a:solidFill>
                <a:effectLst/>
                <a:latin typeface="Calibri" panose="020F0502020204030204" pitchFamily="34" charset="0"/>
                <a:ea typeface="Calibri" panose="020F0502020204030204" pitchFamily="34" charset="0"/>
              </a:endParaRPr>
            </a:p>
          </p:txBody>
        </p:sp>
        <p:pic>
          <p:nvPicPr>
            <p:cNvPr id="24" name="Picture 23">
              <a:extLst>
                <a:ext uri="{FF2B5EF4-FFF2-40B4-BE49-F238E27FC236}">
                  <a16:creationId xmlns:a16="http://schemas.microsoft.com/office/drawing/2014/main" id="{D3412582-D8EC-FC86-4099-7B7668A116B8}"/>
                </a:ext>
              </a:extLst>
            </p:cNvPr>
            <p:cNvPicPr/>
            <p:nvPr/>
          </p:nvPicPr>
          <p:blipFill>
            <a:blip r:embed="rId7"/>
            <a:stretch>
              <a:fillRect/>
            </a:stretch>
          </p:blipFill>
          <p:spPr>
            <a:xfrm>
              <a:off x="1419987" y="943102"/>
              <a:ext cx="51054" cy="219456"/>
            </a:xfrm>
            <a:prstGeom prst="rect">
              <a:avLst/>
            </a:prstGeom>
          </p:spPr>
        </p:pic>
        <p:sp>
          <p:nvSpPr>
            <p:cNvPr id="25" name="Rectangle 24">
              <a:extLst>
                <a:ext uri="{FF2B5EF4-FFF2-40B4-BE49-F238E27FC236}">
                  <a16:creationId xmlns:a16="http://schemas.microsoft.com/office/drawing/2014/main" id="{8490A449-F522-ED60-3646-E941EF7D6287}"/>
                </a:ext>
              </a:extLst>
            </p:cNvPr>
            <p:cNvSpPr/>
            <p:nvPr/>
          </p:nvSpPr>
          <p:spPr>
            <a:xfrm>
              <a:off x="1420241" y="973836"/>
              <a:ext cx="61416" cy="206453"/>
            </a:xfrm>
            <a:prstGeom prst="rect">
              <a:avLst/>
            </a:prstGeom>
            <a:ln>
              <a:noFill/>
            </a:ln>
          </p:spPr>
          <p:txBody>
            <a:bodyPr vert="horz" lIns="0" tIns="0" rIns="0" bIns="0" rtlCol="0">
              <a:noAutofit/>
            </a:bodyPr>
            <a:lstStyle/>
            <a:p>
              <a:pPr marL="8890" indent="-8890">
                <a:lnSpc>
                  <a:spcPct val="106000"/>
                </a:lnSpc>
                <a:spcAft>
                  <a:spcPts val="800"/>
                </a:spcAft>
                <a:buNone/>
              </a:pPr>
              <a:r>
                <a:rPr lang="en-GB" sz="12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GB" sz="1200" kern="100">
                <a:solidFill>
                  <a:srgbClr val="000000"/>
                </a:solidFill>
                <a:effectLst/>
                <a:latin typeface="Calibri" panose="020F0502020204030204" pitchFamily="34" charset="0"/>
                <a:ea typeface="Calibri" panose="020F0502020204030204" pitchFamily="34" charset="0"/>
              </a:endParaRPr>
            </a:p>
          </p:txBody>
        </p:sp>
        <p:pic>
          <p:nvPicPr>
            <p:cNvPr id="26" name="Picture 25">
              <a:extLst>
                <a:ext uri="{FF2B5EF4-FFF2-40B4-BE49-F238E27FC236}">
                  <a16:creationId xmlns:a16="http://schemas.microsoft.com/office/drawing/2014/main" id="{160A284E-C76A-5D0B-9E91-E2F54589615C}"/>
                </a:ext>
              </a:extLst>
            </p:cNvPr>
            <p:cNvPicPr/>
            <p:nvPr/>
          </p:nvPicPr>
          <p:blipFill>
            <a:blip r:embed="rId9"/>
            <a:stretch>
              <a:fillRect/>
            </a:stretch>
          </p:blipFill>
          <p:spPr>
            <a:xfrm>
              <a:off x="1458087" y="943102"/>
              <a:ext cx="43434" cy="219456"/>
            </a:xfrm>
            <a:prstGeom prst="rect">
              <a:avLst/>
            </a:prstGeom>
          </p:spPr>
        </p:pic>
        <p:sp>
          <p:nvSpPr>
            <p:cNvPr id="27" name="Rectangle 26">
              <a:extLst>
                <a:ext uri="{FF2B5EF4-FFF2-40B4-BE49-F238E27FC236}">
                  <a16:creationId xmlns:a16="http://schemas.microsoft.com/office/drawing/2014/main" id="{B39E54C1-12B5-9604-CF1D-B80319672A52}"/>
                </a:ext>
              </a:extLst>
            </p:cNvPr>
            <p:cNvSpPr/>
            <p:nvPr/>
          </p:nvSpPr>
          <p:spPr>
            <a:xfrm>
              <a:off x="1458341" y="973836"/>
              <a:ext cx="45808" cy="206453"/>
            </a:xfrm>
            <a:prstGeom prst="rect">
              <a:avLst/>
            </a:prstGeom>
            <a:ln>
              <a:noFill/>
            </a:ln>
          </p:spPr>
          <p:txBody>
            <a:bodyPr vert="horz" lIns="0" tIns="0" rIns="0" bIns="0" rtlCol="0">
              <a:noAutofit/>
            </a:bodyPr>
            <a:lstStyle/>
            <a:p>
              <a:pPr marL="8890" indent="-8890">
                <a:lnSpc>
                  <a:spcPct val="106000"/>
                </a:lnSpc>
                <a:spcAft>
                  <a:spcPts val="800"/>
                </a:spcAft>
                <a:buNone/>
              </a:pPr>
              <a:r>
                <a:rPr lang="en-GB" sz="12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GB" sz="1200" kern="100">
                <a:solidFill>
                  <a:srgbClr val="000000"/>
                </a:solidFill>
                <a:effectLst/>
                <a:latin typeface="Calibri" panose="020F0502020204030204" pitchFamily="34" charset="0"/>
                <a:ea typeface="Calibri" panose="020F0502020204030204" pitchFamily="34" charset="0"/>
              </a:endParaRPr>
            </a:p>
          </p:txBody>
        </p:sp>
        <p:sp>
          <p:nvSpPr>
            <p:cNvPr id="28" name="Rectangle 27">
              <a:extLst>
                <a:ext uri="{FF2B5EF4-FFF2-40B4-BE49-F238E27FC236}">
                  <a16:creationId xmlns:a16="http://schemas.microsoft.com/office/drawing/2014/main" id="{32C26901-27FA-E661-A69E-22B29DBE679D}"/>
                </a:ext>
              </a:extLst>
            </p:cNvPr>
            <p:cNvSpPr/>
            <p:nvPr/>
          </p:nvSpPr>
          <p:spPr>
            <a:xfrm>
              <a:off x="1492631" y="973836"/>
              <a:ext cx="45808" cy="206453"/>
            </a:xfrm>
            <a:prstGeom prst="rect">
              <a:avLst/>
            </a:prstGeom>
            <a:ln>
              <a:noFill/>
            </a:ln>
          </p:spPr>
          <p:txBody>
            <a:bodyPr vert="horz" lIns="0" tIns="0" rIns="0" bIns="0" rtlCol="0">
              <a:noAutofit/>
            </a:bodyPr>
            <a:lstStyle/>
            <a:p>
              <a:pPr marL="8890" indent="-8890">
                <a:lnSpc>
                  <a:spcPct val="106000"/>
                </a:lnSpc>
                <a:spcAft>
                  <a:spcPts val="800"/>
                </a:spcAft>
                <a:buNone/>
              </a:pPr>
              <a:r>
                <a:rPr lang="en-GB" sz="12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GB" sz="1200" kern="100">
                <a:solidFill>
                  <a:srgbClr val="000000"/>
                </a:solidFill>
                <a:effectLst/>
                <a:latin typeface="Calibri" panose="020F0502020204030204" pitchFamily="34" charset="0"/>
                <a:ea typeface="Calibri" panose="020F0502020204030204" pitchFamily="34" charset="0"/>
              </a:endParaRPr>
            </a:p>
          </p:txBody>
        </p:sp>
        <p:pic>
          <p:nvPicPr>
            <p:cNvPr id="29" name="Picture 28">
              <a:extLst>
                <a:ext uri="{FF2B5EF4-FFF2-40B4-BE49-F238E27FC236}">
                  <a16:creationId xmlns:a16="http://schemas.microsoft.com/office/drawing/2014/main" id="{0F22F03E-CD43-EB87-2A21-1BAE0C58044C}"/>
                </a:ext>
              </a:extLst>
            </p:cNvPr>
            <p:cNvPicPr/>
            <p:nvPr/>
          </p:nvPicPr>
          <p:blipFill>
            <a:blip r:embed="rId10"/>
            <a:stretch>
              <a:fillRect/>
            </a:stretch>
          </p:blipFill>
          <p:spPr>
            <a:xfrm>
              <a:off x="3266440" y="17145"/>
              <a:ext cx="3029585" cy="1430655"/>
            </a:xfrm>
            <a:prstGeom prst="rect">
              <a:avLst/>
            </a:prstGeom>
          </p:spPr>
        </p:pic>
        <p:pic>
          <p:nvPicPr>
            <p:cNvPr id="30" name="Picture 29">
              <a:extLst>
                <a:ext uri="{FF2B5EF4-FFF2-40B4-BE49-F238E27FC236}">
                  <a16:creationId xmlns:a16="http://schemas.microsoft.com/office/drawing/2014/main" id="{045580C1-F097-9DB0-4F3F-3BD81AA9411E}"/>
                </a:ext>
              </a:extLst>
            </p:cNvPr>
            <p:cNvPicPr/>
            <p:nvPr/>
          </p:nvPicPr>
          <p:blipFill>
            <a:blip r:embed="rId11"/>
            <a:stretch>
              <a:fillRect/>
            </a:stretch>
          </p:blipFill>
          <p:spPr>
            <a:xfrm>
              <a:off x="0" y="0"/>
              <a:ext cx="3001391" cy="1445514"/>
            </a:xfrm>
            <a:prstGeom prst="rect">
              <a:avLst/>
            </a:prstGeom>
          </p:spPr>
        </p:pic>
      </p:grpSp>
      <p:pic>
        <p:nvPicPr>
          <p:cNvPr id="31" name="Picture 30">
            <a:extLst>
              <a:ext uri="{FF2B5EF4-FFF2-40B4-BE49-F238E27FC236}">
                <a16:creationId xmlns:a16="http://schemas.microsoft.com/office/drawing/2014/main" id="{F416AC1C-D7ED-22B5-3B89-B59E5F4046A1}"/>
              </a:ext>
            </a:extLst>
          </p:cNvPr>
          <p:cNvPicPr>
            <a:picLocks noChangeAspect="1"/>
          </p:cNvPicPr>
          <p:nvPr/>
        </p:nvPicPr>
        <p:blipFill rotWithShape="1">
          <a:blip r:embed="rId12">
            <a:extLst>
              <a:ext uri="{28A0092B-C50C-407E-A947-70E740481C1C}">
                <a14:useLocalDpi xmlns:a14="http://schemas.microsoft.com/office/drawing/2010/main" val="0"/>
              </a:ext>
            </a:extLst>
          </a:blip>
          <a:srcRect t="19598" b="17863"/>
          <a:stretch>
            <a:fillRect/>
          </a:stretch>
        </p:blipFill>
        <p:spPr bwMode="auto">
          <a:xfrm>
            <a:off x="5562727" y="2375775"/>
            <a:ext cx="2843522" cy="788152"/>
          </a:xfrm>
          <a:prstGeom prst="rect">
            <a:avLst/>
          </a:prstGeom>
          <a:noFill/>
          <a:ln>
            <a:noFill/>
          </a:ln>
          <a:extLst>
            <a:ext uri="{53640926-AAD7-44D8-BBD7-CCE9431645EC}">
              <a14:shadowObscured xmlns:a14="http://schemas.microsoft.com/office/drawing/2010/main"/>
            </a:ext>
          </a:extLst>
        </p:spPr>
      </p:pic>
      <p:pic>
        <p:nvPicPr>
          <p:cNvPr id="32" name="Picture 31">
            <a:extLst>
              <a:ext uri="{FF2B5EF4-FFF2-40B4-BE49-F238E27FC236}">
                <a16:creationId xmlns:a16="http://schemas.microsoft.com/office/drawing/2014/main" id="{8F30058F-95A9-6964-15D0-97E068CDCF8B}"/>
              </a:ext>
            </a:extLst>
          </p:cNvPr>
          <p:cNvPicPr>
            <a:picLocks noChangeAspect="1"/>
          </p:cNvPicPr>
          <p:nvPr/>
        </p:nvPicPr>
        <p:blipFill>
          <a:blip r:embed="rId13"/>
          <a:stretch>
            <a:fillRect/>
          </a:stretch>
        </p:blipFill>
        <p:spPr>
          <a:xfrm>
            <a:off x="9043935" y="2179262"/>
            <a:ext cx="2544747" cy="984665"/>
          </a:xfrm>
          <a:prstGeom prst="rect">
            <a:avLst/>
          </a:prstGeom>
        </p:spPr>
      </p:pic>
      <p:sp>
        <p:nvSpPr>
          <p:cNvPr id="33" name="CasellaDiTesto 2">
            <a:extLst>
              <a:ext uri="{FF2B5EF4-FFF2-40B4-BE49-F238E27FC236}">
                <a16:creationId xmlns:a16="http://schemas.microsoft.com/office/drawing/2014/main" id="{C8D7CDD9-A6A3-774F-4C22-E9D73FC86E28}"/>
              </a:ext>
            </a:extLst>
          </p:cNvPr>
          <p:cNvSpPr txBox="1"/>
          <p:nvPr/>
        </p:nvSpPr>
        <p:spPr>
          <a:xfrm>
            <a:off x="-117818" y="741924"/>
            <a:ext cx="10518485" cy="533672"/>
          </a:xfrm>
          <a:prstGeom prst="rect">
            <a:avLst/>
          </a:prstGeom>
          <a:noFill/>
        </p:spPr>
        <p:txBody>
          <a:bodyPr wrap="square">
            <a:spAutoFit/>
          </a:bodyPr>
          <a:lstStyle/>
          <a:p>
            <a:pPr marL="800100" lvl="1" indent="-342900">
              <a:lnSpc>
                <a:spcPct val="130000"/>
              </a:lnSpc>
              <a:buClr>
                <a:srgbClr val="00B050"/>
              </a:buClr>
              <a:buFont typeface="Wingdings" panose="05000000000000000000" pitchFamily="2" charset="2"/>
              <a:buChar char="v"/>
            </a:pPr>
            <a:r>
              <a:rPr lang="en-US" sz="2400">
                <a:solidFill>
                  <a:srgbClr val="92D050"/>
                </a:solidFill>
              </a:rPr>
              <a:t>Innovative</a:t>
            </a:r>
            <a:endParaRPr lang="en-US" sz="2400" dirty="0">
              <a:solidFill>
                <a:srgbClr val="92D050"/>
              </a:solidFill>
            </a:endParaRPr>
          </a:p>
        </p:txBody>
      </p:sp>
      <p:sp>
        <p:nvSpPr>
          <p:cNvPr id="34" name="TextBox 33">
            <a:extLst>
              <a:ext uri="{FF2B5EF4-FFF2-40B4-BE49-F238E27FC236}">
                <a16:creationId xmlns:a16="http://schemas.microsoft.com/office/drawing/2014/main" id="{993C53A5-CEEC-BF9D-5B8F-A2E104FB2623}"/>
              </a:ext>
            </a:extLst>
          </p:cNvPr>
          <p:cNvSpPr txBox="1"/>
          <p:nvPr/>
        </p:nvSpPr>
        <p:spPr>
          <a:xfrm>
            <a:off x="336729" y="1452417"/>
            <a:ext cx="5272135" cy="4154984"/>
          </a:xfrm>
          <a:prstGeom prst="rect">
            <a:avLst/>
          </a:prstGeom>
          <a:noFill/>
        </p:spPr>
        <p:txBody>
          <a:bodyPr wrap="square">
            <a:spAutoFit/>
          </a:bodyPr>
          <a:lstStyle/>
          <a:p>
            <a:pPr algn="l">
              <a:spcBef>
                <a:spcPts val="900"/>
              </a:spcBef>
              <a:spcAft>
                <a:spcPts val="900"/>
              </a:spcAft>
              <a:buNone/>
            </a:pPr>
            <a:r>
              <a:rPr lang="en-GB" b="0" i="0">
                <a:solidFill>
                  <a:srgbClr val="2C2C36"/>
                </a:solidFill>
                <a:effectLst/>
                <a:latin typeface="system-ui"/>
              </a:rPr>
              <a:t>✅ </a:t>
            </a:r>
            <a:r>
              <a:rPr lang="en-GB" b="0" i="0">
                <a:solidFill>
                  <a:srgbClr val="111827"/>
                </a:solidFill>
                <a:effectLst/>
                <a:latin typeface="system-ui"/>
              </a:rPr>
              <a:t>Passive self-yaw</a:t>
            </a:r>
            <a:r>
              <a:rPr lang="en-GB" b="0" i="0">
                <a:solidFill>
                  <a:srgbClr val="2C2C36"/>
                </a:solidFill>
                <a:effectLst/>
                <a:latin typeface="system-ui"/>
              </a:rPr>
              <a:t> – no motors, no nacelle yaw drives</a:t>
            </a:r>
            <a:br>
              <a:rPr lang="en-GB" b="0" i="0">
                <a:solidFill>
                  <a:srgbClr val="2C2C36"/>
                </a:solidFill>
                <a:effectLst/>
                <a:latin typeface="system-ui"/>
              </a:rPr>
            </a:br>
            <a:r>
              <a:rPr lang="en-GB" b="0" i="0">
                <a:solidFill>
                  <a:srgbClr val="2C2C36"/>
                </a:solidFill>
                <a:effectLst/>
                <a:latin typeface="system-ui"/>
              </a:rPr>
              <a:t>✅ </a:t>
            </a:r>
            <a:r>
              <a:rPr lang="en-GB" b="0" i="0">
                <a:solidFill>
                  <a:srgbClr val="111827"/>
                </a:solidFill>
                <a:effectLst/>
                <a:latin typeface="system-ui"/>
              </a:rPr>
              <a:t>Aerofoil tower</a:t>
            </a:r>
            <a:r>
              <a:rPr lang="en-GB" b="0" i="0">
                <a:solidFill>
                  <a:srgbClr val="2C2C36"/>
                </a:solidFill>
                <a:effectLst/>
                <a:latin typeface="system-ui"/>
              </a:rPr>
              <a:t> – &gt;90% drag reduction vs. cylindrical</a:t>
            </a:r>
            <a:br>
              <a:rPr lang="en-GB" b="0" i="0">
                <a:solidFill>
                  <a:srgbClr val="2C2C36"/>
                </a:solidFill>
                <a:effectLst/>
                <a:latin typeface="system-ui"/>
              </a:rPr>
            </a:br>
            <a:r>
              <a:rPr lang="en-GB" b="0" i="0">
                <a:solidFill>
                  <a:srgbClr val="2C2C36"/>
                </a:solidFill>
                <a:effectLst/>
                <a:latin typeface="system-ui"/>
              </a:rPr>
              <a:t>✅ </a:t>
            </a:r>
            <a:r>
              <a:rPr lang="en-GB" b="0" i="0">
                <a:solidFill>
                  <a:srgbClr val="111827"/>
                </a:solidFill>
                <a:effectLst/>
                <a:latin typeface="system-ui"/>
              </a:rPr>
              <a:t>Restoring moment</a:t>
            </a:r>
            <a:r>
              <a:rPr lang="en-GB" b="0" i="0">
                <a:solidFill>
                  <a:srgbClr val="2C2C36"/>
                </a:solidFill>
                <a:effectLst/>
                <a:latin typeface="system-ui"/>
              </a:rPr>
              <a:t> via eccentric aerodynamic centre</a:t>
            </a:r>
            <a:br>
              <a:rPr lang="en-GB" b="0" i="0">
                <a:solidFill>
                  <a:srgbClr val="2C2C36"/>
                </a:solidFill>
                <a:effectLst/>
                <a:latin typeface="system-ui"/>
              </a:rPr>
            </a:br>
            <a:r>
              <a:rPr lang="en-GB" b="0" i="0">
                <a:solidFill>
                  <a:srgbClr val="2C2C36"/>
                </a:solidFill>
                <a:effectLst/>
                <a:latin typeface="system-ui"/>
              </a:rPr>
              <a:t>✅ </a:t>
            </a:r>
            <a:r>
              <a:rPr lang="en-GB" b="0" i="0">
                <a:solidFill>
                  <a:srgbClr val="111827"/>
                </a:solidFill>
                <a:effectLst/>
                <a:latin typeface="system-ui"/>
              </a:rPr>
              <a:t>New simulation methodology</a:t>
            </a:r>
            <a:r>
              <a:rPr lang="en-GB" b="0" i="0">
                <a:solidFill>
                  <a:srgbClr val="2C2C36"/>
                </a:solidFill>
                <a:effectLst/>
                <a:latin typeface="system-ui"/>
              </a:rPr>
              <a:t> – Bladed + ANSYS coupling for rotating bases</a:t>
            </a:r>
          </a:p>
          <a:p>
            <a:pPr>
              <a:spcBef>
                <a:spcPts val="900"/>
              </a:spcBef>
              <a:spcAft>
                <a:spcPts val="900"/>
              </a:spcAft>
            </a:pPr>
            <a:r>
              <a:rPr lang="en-GB">
                <a:solidFill>
                  <a:srgbClr val="2C2C36"/>
                </a:solidFill>
                <a:latin typeface="system-ui"/>
              </a:rPr>
              <a:t>✅ Safer Operation and Cheaper Offshore Maintenence</a:t>
            </a:r>
          </a:p>
          <a:p>
            <a:pPr algn="l">
              <a:spcBef>
                <a:spcPts val="900"/>
              </a:spcBef>
              <a:spcAft>
                <a:spcPts val="900"/>
              </a:spcAft>
              <a:buNone/>
            </a:pPr>
            <a:r>
              <a:rPr lang="en-GB" b="0" i="0">
                <a:solidFill>
                  <a:srgbClr val="2C2C36"/>
                </a:solidFill>
                <a:effectLst/>
                <a:latin typeface="system-ui"/>
              </a:rPr>
              <a:t>✅ </a:t>
            </a:r>
            <a:r>
              <a:rPr lang="en-GB" b="0" i="0">
                <a:solidFill>
                  <a:srgbClr val="111827"/>
                </a:solidFill>
                <a:effectLst/>
                <a:latin typeface="system-ui"/>
              </a:rPr>
              <a:t>Patented design</a:t>
            </a:r>
            <a:r>
              <a:rPr lang="en-GB" b="0" i="0">
                <a:solidFill>
                  <a:srgbClr val="2C2C36"/>
                </a:solidFill>
                <a:effectLst/>
                <a:latin typeface="system-ui"/>
              </a:rPr>
              <a:t> – UK patent granted (GB 2630296.8, May 2025); PCT filed, new pending patenet</a:t>
            </a:r>
          </a:p>
        </p:txBody>
      </p:sp>
    </p:spTree>
    <p:extLst>
      <p:ext uri="{BB962C8B-B14F-4D97-AF65-F5344CB8AC3E}">
        <p14:creationId xmlns:p14="http://schemas.microsoft.com/office/powerpoint/2010/main" val="22022117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6106A41E-16C3-4F8F-97F0-8FD554778ED9}"/>
              </a:ext>
            </a:extLst>
          </p:cNvPr>
          <p:cNvSpPr txBox="1"/>
          <p:nvPr/>
        </p:nvSpPr>
        <p:spPr>
          <a:xfrm>
            <a:off x="0" y="838544"/>
            <a:ext cx="6102220" cy="423321"/>
          </a:xfrm>
          <a:prstGeom prst="rect">
            <a:avLst/>
          </a:prstGeom>
          <a:noFill/>
        </p:spPr>
        <p:txBody>
          <a:bodyPr wrap="square">
            <a:spAutoFit/>
          </a:bodyPr>
          <a:lstStyle/>
          <a:p>
            <a:pPr marL="800100" lvl="1" indent="-342900">
              <a:lnSpc>
                <a:spcPct val="130000"/>
              </a:lnSpc>
              <a:buClr>
                <a:srgbClr val="00B050"/>
              </a:buClr>
              <a:buFont typeface="Wingdings" panose="05000000000000000000" pitchFamily="2" charset="2"/>
              <a:buChar char="v"/>
            </a:pPr>
            <a:r>
              <a:rPr lang="en-US" sz="1800" dirty="0">
                <a:solidFill>
                  <a:srgbClr val="92D050"/>
                </a:solidFill>
              </a:rPr>
              <a:t>Project Objective(s)</a:t>
            </a:r>
            <a:r>
              <a:rPr lang="tr-TR" sz="1800" dirty="0">
                <a:solidFill>
                  <a:srgbClr val="92D050"/>
                </a:solidFill>
              </a:rPr>
              <a:t> + </a:t>
            </a:r>
            <a:r>
              <a:rPr lang="en-US" dirty="0">
                <a:solidFill>
                  <a:srgbClr val="92D050"/>
                </a:solidFill>
              </a:rPr>
              <a:t>Project Description</a:t>
            </a:r>
            <a:endParaRPr lang="en-US" sz="1800" dirty="0">
              <a:solidFill>
                <a:srgbClr val="92D050"/>
              </a:solidFill>
            </a:endParaRPr>
          </a:p>
        </p:txBody>
      </p:sp>
      <p:sp>
        <p:nvSpPr>
          <p:cNvPr id="4" name="TextBox 3">
            <a:extLst>
              <a:ext uri="{FF2B5EF4-FFF2-40B4-BE49-F238E27FC236}">
                <a16:creationId xmlns:a16="http://schemas.microsoft.com/office/drawing/2014/main" id="{03BC1CEC-B820-B82A-6631-4B75DEA1FD20}"/>
              </a:ext>
            </a:extLst>
          </p:cNvPr>
          <p:cNvSpPr txBox="1"/>
          <p:nvPr/>
        </p:nvSpPr>
        <p:spPr>
          <a:xfrm>
            <a:off x="511444" y="1470357"/>
            <a:ext cx="6533881" cy="4524315"/>
          </a:xfrm>
          <a:prstGeom prst="rect">
            <a:avLst/>
          </a:prstGeom>
          <a:noFill/>
        </p:spPr>
        <p:txBody>
          <a:bodyPr wrap="square">
            <a:spAutoFit/>
          </a:bodyPr>
          <a:lstStyle/>
          <a:p>
            <a:pPr algn="l">
              <a:spcBef>
                <a:spcPts val="900"/>
              </a:spcBef>
              <a:spcAft>
                <a:spcPts val="900"/>
              </a:spcAft>
              <a:buNone/>
            </a:pPr>
            <a:r>
              <a:rPr lang="en-GB" b="0" i="0">
                <a:solidFill>
                  <a:srgbClr val="2C2C36"/>
                </a:solidFill>
                <a:effectLst/>
                <a:latin typeface="system-ui"/>
              </a:rPr>
              <a:t>Project Objectives</a:t>
            </a:r>
            <a:endParaRPr lang="en-GB" b="1" i="0">
              <a:solidFill>
                <a:srgbClr val="2C2C36"/>
              </a:solidFill>
              <a:effectLst/>
              <a:latin typeface="system-ui"/>
            </a:endParaRPr>
          </a:p>
          <a:p>
            <a:pPr algn="l">
              <a:spcBef>
                <a:spcPts val="900"/>
              </a:spcBef>
              <a:spcAft>
                <a:spcPts val="900"/>
              </a:spcAft>
              <a:buFont typeface="+mj-lt"/>
              <a:buAutoNum type="arabicPeriod"/>
            </a:pPr>
            <a:r>
              <a:rPr lang="en-GB" b="0" i="0">
                <a:solidFill>
                  <a:srgbClr val="2C2C36"/>
                </a:solidFill>
                <a:effectLst/>
                <a:latin typeface="system-ui"/>
              </a:rPr>
              <a:t>Explore </a:t>
            </a:r>
            <a:r>
              <a:rPr lang="en-GB" b="0" i="0">
                <a:solidFill>
                  <a:srgbClr val="111827"/>
                </a:solidFill>
                <a:effectLst/>
                <a:latin typeface="system-ui"/>
              </a:rPr>
              <a:t>tower variants for wind rider system</a:t>
            </a:r>
            <a:r>
              <a:rPr lang="en-GB" b="0" i="0">
                <a:solidFill>
                  <a:srgbClr val="2C2C36"/>
                </a:solidFill>
                <a:effectLst/>
                <a:latin typeface="system-ui"/>
              </a:rPr>
              <a:t>: Flap System &amp; Fixed Fin System for the feasible solutions</a:t>
            </a:r>
          </a:p>
          <a:p>
            <a:pPr algn="l">
              <a:spcBef>
                <a:spcPts val="900"/>
              </a:spcBef>
              <a:spcAft>
                <a:spcPts val="900"/>
              </a:spcAft>
              <a:buFont typeface="+mj-lt"/>
              <a:buAutoNum type="arabicPeriod"/>
            </a:pPr>
            <a:r>
              <a:rPr lang="en-GB" b="0" i="0">
                <a:solidFill>
                  <a:srgbClr val="2C2C36"/>
                </a:solidFill>
                <a:effectLst/>
                <a:latin typeface="system-ui"/>
              </a:rPr>
              <a:t>Build a </a:t>
            </a:r>
            <a:r>
              <a:rPr lang="en-GB" b="0" i="0">
                <a:solidFill>
                  <a:srgbClr val="111827"/>
                </a:solidFill>
                <a:effectLst/>
                <a:latin typeface="system-ui"/>
              </a:rPr>
              <a:t>coupled aero-servo-elastic model</a:t>
            </a:r>
            <a:r>
              <a:rPr lang="en-GB" b="0" i="0">
                <a:solidFill>
                  <a:srgbClr val="2C2C36"/>
                </a:solidFill>
                <a:effectLst/>
                <a:latin typeface="system-ui"/>
              </a:rPr>
              <a:t> for base-rotating towers (ANSYS + Bladed)</a:t>
            </a:r>
          </a:p>
          <a:p>
            <a:pPr algn="l">
              <a:spcBef>
                <a:spcPts val="900"/>
              </a:spcBef>
              <a:spcAft>
                <a:spcPts val="900"/>
              </a:spcAft>
              <a:buFont typeface="+mj-lt"/>
              <a:buAutoNum type="arabicPeriod"/>
            </a:pPr>
            <a:r>
              <a:rPr lang="en-GB" b="0" i="0">
                <a:solidFill>
                  <a:srgbClr val="2C2C36"/>
                </a:solidFill>
                <a:effectLst/>
                <a:latin typeface="system-ui"/>
              </a:rPr>
              <a:t>Quantify </a:t>
            </a:r>
            <a:r>
              <a:rPr lang="en-GB" b="0" i="0">
                <a:solidFill>
                  <a:srgbClr val="111827"/>
                </a:solidFill>
                <a:effectLst/>
                <a:latin typeface="system-ui"/>
              </a:rPr>
              <a:t>load reductions</a:t>
            </a:r>
            <a:r>
              <a:rPr lang="en-GB" b="0" i="0">
                <a:solidFill>
                  <a:srgbClr val="2C2C36"/>
                </a:solidFill>
                <a:effectLst/>
                <a:latin typeface="system-ui"/>
              </a:rPr>
              <a:t> under full IEC 61400-1/-3 load cases</a:t>
            </a:r>
          </a:p>
          <a:p>
            <a:pPr algn="l">
              <a:spcBef>
                <a:spcPts val="900"/>
              </a:spcBef>
              <a:spcAft>
                <a:spcPts val="900"/>
              </a:spcAft>
              <a:buFont typeface="+mj-lt"/>
              <a:buAutoNum type="arabicPeriod"/>
            </a:pPr>
            <a:r>
              <a:rPr lang="en-GB" b="0" i="0">
                <a:solidFill>
                  <a:srgbClr val="2C2C36"/>
                </a:solidFill>
                <a:effectLst/>
                <a:latin typeface="system-ui"/>
              </a:rPr>
              <a:t>Co-design </a:t>
            </a:r>
            <a:r>
              <a:rPr lang="en-GB" b="0" i="0">
                <a:solidFill>
                  <a:srgbClr val="111827"/>
                </a:solidFill>
                <a:effectLst/>
                <a:latin typeface="system-ui"/>
              </a:rPr>
              <a:t>tower, bearing, and control interface</a:t>
            </a:r>
            <a:r>
              <a:rPr lang="en-GB" b="0" i="0">
                <a:solidFill>
                  <a:srgbClr val="2C2C36"/>
                </a:solidFill>
                <a:effectLst/>
                <a:latin typeface="system-ui"/>
              </a:rPr>
              <a:t> with Liebherr &amp; Darwind</a:t>
            </a:r>
          </a:p>
          <a:p>
            <a:pPr algn="l">
              <a:spcBef>
                <a:spcPts val="900"/>
              </a:spcBef>
              <a:spcAft>
                <a:spcPts val="900"/>
              </a:spcAft>
              <a:buFont typeface="+mj-lt"/>
              <a:buAutoNum type="arabicPeriod"/>
            </a:pPr>
            <a:r>
              <a:rPr lang="en-GB" b="0" i="0">
                <a:solidFill>
                  <a:srgbClr val="2C2C36"/>
                </a:solidFill>
                <a:effectLst/>
                <a:latin typeface="system-ui"/>
              </a:rPr>
              <a:t>Deliver </a:t>
            </a:r>
            <a:r>
              <a:rPr lang="en-GB" b="0" i="0">
                <a:solidFill>
                  <a:srgbClr val="111827"/>
                </a:solidFill>
                <a:effectLst/>
                <a:latin typeface="system-ui"/>
              </a:rPr>
              <a:t>TRL 5–6 validation</a:t>
            </a:r>
            <a:r>
              <a:rPr lang="en-GB" b="0" i="0">
                <a:solidFill>
                  <a:srgbClr val="2C2C36"/>
                </a:solidFill>
                <a:effectLst/>
                <a:latin typeface="system-ui"/>
              </a:rPr>
              <a:t> and a prototype roadmap</a:t>
            </a:r>
          </a:p>
          <a:p>
            <a:pPr algn="l">
              <a:spcBef>
                <a:spcPts val="900"/>
              </a:spcBef>
              <a:spcAft>
                <a:spcPts val="900"/>
              </a:spcAft>
              <a:buFont typeface="+mj-lt"/>
              <a:buAutoNum type="arabicPeriod"/>
            </a:pPr>
            <a:r>
              <a:rPr lang="en-GB">
                <a:solidFill>
                  <a:srgbClr val="2C2C36"/>
                </a:solidFill>
                <a:latin typeface="system-ui"/>
              </a:rPr>
              <a:t>Long term vision is to achieve the potential of the Wind Rider System --- 10% LCOE reduction</a:t>
            </a:r>
            <a:endParaRPr lang="en-GB" b="0" i="0">
              <a:solidFill>
                <a:srgbClr val="2C2C36"/>
              </a:solidFill>
              <a:effectLst/>
              <a:latin typeface="system-ui"/>
            </a:endParaRPr>
          </a:p>
        </p:txBody>
      </p:sp>
      <p:sp>
        <p:nvSpPr>
          <p:cNvPr id="7" name="Freeform 6">
            <a:extLst>
              <a:ext uri="{FF2B5EF4-FFF2-40B4-BE49-F238E27FC236}">
                <a16:creationId xmlns:a16="http://schemas.microsoft.com/office/drawing/2014/main" id="{20F9E030-FE60-1849-01ED-942BB28EFA22}"/>
              </a:ext>
            </a:extLst>
          </p:cNvPr>
          <p:cNvSpPr/>
          <p:nvPr/>
        </p:nvSpPr>
        <p:spPr>
          <a:xfrm>
            <a:off x="8970745" y="761447"/>
            <a:ext cx="2386594" cy="5233225"/>
          </a:xfrm>
          <a:custGeom>
            <a:avLst/>
            <a:gdLst/>
            <a:ahLst/>
            <a:cxnLst/>
            <a:rect l="l" t="t" r="r" b="b"/>
            <a:pathLst>
              <a:path w="3818907" h="6683087">
                <a:moveTo>
                  <a:pt x="0" y="0"/>
                </a:moveTo>
                <a:lnTo>
                  <a:pt x="3818906" y="0"/>
                </a:lnTo>
                <a:lnTo>
                  <a:pt x="3818906" y="6683087"/>
                </a:lnTo>
                <a:lnTo>
                  <a:pt x="0" y="6683087"/>
                </a:lnTo>
                <a:lnTo>
                  <a:pt x="0" y="0"/>
                </a:lnTo>
                <a:close/>
              </a:path>
            </a:pathLst>
          </a:custGeom>
          <a:blipFill>
            <a:blip r:embed="rId3"/>
            <a:stretch>
              <a:fillRect/>
            </a:stretch>
          </a:blipFill>
        </p:spPr>
        <p:txBody>
          <a:bodyPr/>
          <a:lstStyle/>
          <a:p>
            <a:endParaRPr lang="en-GB"/>
          </a:p>
        </p:txBody>
      </p:sp>
    </p:spTree>
    <p:extLst>
      <p:ext uri="{BB962C8B-B14F-4D97-AF65-F5344CB8AC3E}">
        <p14:creationId xmlns:p14="http://schemas.microsoft.com/office/powerpoint/2010/main" val="2569344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17FAF-B633-D42E-4790-07D44F7431E8}"/>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AC34262-6C85-980F-A695-DB74A0213D8B}"/>
              </a:ext>
            </a:extLst>
          </p:cNvPr>
          <p:cNvSpPr>
            <a:spLocks noGrp="1"/>
          </p:cNvSpPr>
          <p:nvPr>
            <p:ph type="sldNum" sz="quarter" idx="4294967295"/>
          </p:nvPr>
        </p:nvSpPr>
        <p:spPr>
          <a:xfrm>
            <a:off x="9448800" y="6356350"/>
            <a:ext cx="2743200" cy="365125"/>
          </a:xfrm>
        </p:spPr>
        <p:txBody>
          <a:bodyPr/>
          <a:lstStyle/>
          <a:p>
            <a:fld id="{BE17B226-05A6-40D6-B1A0-45847171CE85}" type="slidenum">
              <a:rPr lang="en-GB" smtClean="0"/>
              <a:t>7</a:t>
            </a:fld>
            <a:endParaRPr lang="en-GB"/>
          </a:p>
        </p:txBody>
      </p:sp>
      <p:sp>
        <p:nvSpPr>
          <p:cNvPr id="3" name="TextBox 2">
            <a:extLst>
              <a:ext uri="{FF2B5EF4-FFF2-40B4-BE49-F238E27FC236}">
                <a16:creationId xmlns:a16="http://schemas.microsoft.com/office/drawing/2014/main" id="{4F5377AD-50AA-843D-5532-517F59A000DB}"/>
              </a:ext>
            </a:extLst>
          </p:cNvPr>
          <p:cNvSpPr txBox="1"/>
          <p:nvPr/>
        </p:nvSpPr>
        <p:spPr>
          <a:xfrm>
            <a:off x="6176440" y="2159330"/>
            <a:ext cx="4982363" cy="3170099"/>
          </a:xfrm>
          <a:prstGeom prst="rect">
            <a:avLst/>
          </a:prstGeom>
          <a:noFill/>
        </p:spPr>
        <p:txBody>
          <a:bodyPr wrap="square">
            <a:spAutoFit/>
          </a:bodyPr>
          <a:lstStyle/>
          <a:p>
            <a:r>
              <a:rPr lang="en-GB" sz="2000" b="1">
                <a:solidFill>
                  <a:schemeClr val="bg1"/>
                </a:solidFill>
              </a:rPr>
              <a:t>To enhance the Technology Readiness Level (TRL), this project will </a:t>
            </a:r>
          </a:p>
          <a:p>
            <a:pPr marL="514350" indent="-514350">
              <a:buAutoNum type="arabicPeriod"/>
            </a:pPr>
            <a:r>
              <a:rPr lang="en-GB" sz="2000" b="1">
                <a:solidFill>
                  <a:schemeClr val="bg1"/>
                </a:solidFill>
              </a:rPr>
              <a:t>Assess tower design feasibility</a:t>
            </a:r>
          </a:p>
          <a:p>
            <a:pPr marL="514350" indent="-514350">
              <a:buAutoNum type="arabicPeriod"/>
            </a:pPr>
            <a:r>
              <a:rPr lang="en-GB" sz="2000" b="1">
                <a:solidFill>
                  <a:schemeClr val="bg1"/>
                </a:solidFill>
              </a:rPr>
              <a:t>Design suitable  bearing, </a:t>
            </a:r>
          </a:p>
          <a:p>
            <a:pPr marL="514350" indent="-514350">
              <a:buFontTx/>
              <a:buAutoNum type="arabicPeriod"/>
            </a:pPr>
            <a:r>
              <a:rPr lang="en-GB" sz="2000" b="1">
                <a:solidFill>
                  <a:schemeClr val="bg1"/>
                </a:solidFill>
              </a:rPr>
              <a:t>Overcome yaw instability </a:t>
            </a:r>
          </a:p>
          <a:p>
            <a:pPr marL="514350" indent="-514350">
              <a:buAutoNum type="arabicPeriod"/>
            </a:pPr>
            <a:r>
              <a:rPr lang="en-GB" sz="2000" b="1">
                <a:solidFill>
                  <a:schemeClr val="bg1"/>
                </a:solidFill>
              </a:rPr>
              <a:t>Simulate wind load for detailed substructure design</a:t>
            </a:r>
          </a:p>
          <a:p>
            <a:pPr marL="514350" indent="-514350">
              <a:buFontTx/>
              <a:buAutoNum type="arabicPeriod"/>
            </a:pPr>
            <a:r>
              <a:rPr lang="en-GB" sz="2000" b="1">
                <a:solidFill>
                  <a:schemeClr val="bg1"/>
                </a:solidFill>
              </a:rPr>
              <a:t>Recommend prototype options  </a:t>
            </a:r>
          </a:p>
          <a:p>
            <a:pPr marL="514350" indent="-514350">
              <a:buAutoNum type="arabicPeriod"/>
            </a:pPr>
            <a:r>
              <a:rPr lang="en-GB" sz="2000" b="1">
                <a:solidFill>
                  <a:schemeClr val="bg1"/>
                </a:solidFill>
              </a:rPr>
              <a:t>Set up a commercialization roadmap to ensure market adoption. </a:t>
            </a:r>
          </a:p>
        </p:txBody>
      </p:sp>
      <p:sp>
        <p:nvSpPr>
          <p:cNvPr id="9" name="TextBox 11">
            <a:extLst>
              <a:ext uri="{FF2B5EF4-FFF2-40B4-BE49-F238E27FC236}">
                <a16:creationId xmlns:a16="http://schemas.microsoft.com/office/drawing/2014/main" id="{1227640F-925C-42C9-5C2A-E62856F47C75}"/>
              </a:ext>
            </a:extLst>
          </p:cNvPr>
          <p:cNvSpPr txBox="1"/>
          <p:nvPr/>
        </p:nvSpPr>
        <p:spPr>
          <a:xfrm>
            <a:off x="5347797" y="904237"/>
            <a:ext cx="7957916" cy="456343"/>
          </a:xfrm>
          <a:prstGeom prst="rect">
            <a:avLst/>
          </a:prstGeom>
        </p:spPr>
        <p:txBody>
          <a:bodyPr wrap="square" lIns="0" tIns="0" rIns="0" bIns="0" rtlCol="0" anchor="t">
            <a:spAutoFit/>
          </a:bodyPr>
          <a:lstStyle/>
          <a:p>
            <a:pPr>
              <a:lnSpc>
                <a:spcPts val="3882"/>
              </a:lnSpc>
              <a:spcBef>
                <a:spcPct val="0"/>
              </a:spcBef>
            </a:pPr>
            <a:r>
              <a:rPr lang="en-US" sz="2400" b="1">
                <a:solidFill>
                  <a:schemeClr val="bg1"/>
                </a:solidFill>
              </a:rPr>
              <a:t>PROJECT DESCRIPTION</a:t>
            </a:r>
          </a:p>
        </p:txBody>
      </p:sp>
      <p:pic>
        <p:nvPicPr>
          <p:cNvPr id="5" name="Picture 4" descr="A wind turbine with blue text&#10;&#10;AI-generated content may be incorrect.">
            <a:extLst>
              <a:ext uri="{FF2B5EF4-FFF2-40B4-BE49-F238E27FC236}">
                <a16:creationId xmlns:a16="http://schemas.microsoft.com/office/drawing/2014/main" id="{451979DA-9CD5-057D-D941-C2FE7A0316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1545" y="6121830"/>
            <a:ext cx="598972" cy="651321"/>
          </a:xfrm>
          <a:prstGeom prst="rect">
            <a:avLst/>
          </a:prstGeom>
        </p:spPr>
      </p:pic>
    </p:spTree>
    <p:extLst>
      <p:ext uri="{BB962C8B-B14F-4D97-AF65-F5344CB8AC3E}">
        <p14:creationId xmlns:p14="http://schemas.microsoft.com/office/powerpoint/2010/main" val="22931158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6106A41E-16C3-4F8F-97F0-8FD554778ED9}"/>
              </a:ext>
            </a:extLst>
          </p:cNvPr>
          <p:cNvSpPr txBox="1"/>
          <p:nvPr/>
        </p:nvSpPr>
        <p:spPr>
          <a:xfrm>
            <a:off x="0" y="838544"/>
            <a:ext cx="6102220" cy="423321"/>
          </a:xfrm>
          <a:prstGeom prst="rect">
            <a:avLst/>
          </a:prstGeom>
          <a:noFill/>
        </p:spPr>
        <p:txBody>
          <a:bodyPr wrap="square">
            <a:spAutoFit/>
          </a:bodyPr>
          <a:lstStyle/>
          <a:p>
            <a:pPr marL="800100" lvl="1" indent="-342900">
              <a:lnSpc>
                <a:spcPct val="130000"/>
              </a:lnSpc>
              <a:buClr>
                <a:srgbClr val="00B050"/>
              </a:buClr>
              <a:buFont typeface="Wingdings" panose="05000000000000000000" pitchFamily="2" charset="2"/>
              <a:buChar char="v"/>
            </a:pPr>
            <a:r>
              <a:rPr lang="en-US" sz="1800" dirty="0"/>
              <a:t>Market</a:t>
            </a:r>
          </a:p>
        </p:txBody>
      </p:sp>
      <p:sp>
        <p:nvSpPr>
          <p:cNvPr id="4" name="TextBox 3">
            <a:extLst>
              <a:ext uri="{FF2B5EF4-FFF2-40B4-BE49-F238E27FC236}">
                <a16:creationId xmlns:a16="http://schemas.microsoft.com/office/drawing/2014/main" id="{2271489A-611E-9ADB-CC68-F303E86D59D1}"/>
              </a:ext>
            </a:extLst>
          </p:cNvPr>
          <p:cNvSpPr txBox="1"/>
          <p:nvPr/>
        </p:nvSpPr>
        <p:spPr>
          <a:xfrm>
            <a:off x="295275" y="1453972"/>
            <a:ext cx="2894965" cy="3462486"/>
          </a:xfrm>
          <a:prstGeom prst="rect">
            <a:avLst/>
          </a:prstGeom>
          <a:noFill/>
        </p:spPr>
        <p:txBody>
          <a:bodyPr wrap="square">
            <a:spAutoFit/>
          </a:bodyPr>
          <a:lstStyle/>
          <a:p>
            <a:pPr>
              <a:spcBef>
                <a:spcPts val="900"/>
              </a:spcBef>
              <a:spcAft>
                <a:spcPts val="900"/>
              </a:spcAft>
            </a:pPr>
            <a:r>
              <a:rPr lang="en-GB" b="1" i="0">
                <a:effectLst/>
                <a:latin typeface="system-ui"/>
              </a:rPr>
              <a:t>Target Markets:</a:t>
            </a:r>
          </a:p>
          <a:p>
            <a:r>
              <a:rPr lang="en-GB" sz="1400" b="1">
                <a:solidFill>
                  <a:srgbClr val="002060"/>
                </a:solidFill>
              </a:rPr>
              <a:t>Total Cost saving for offshore new build to 2031 could be:</a:t>
            </a:r>
          </a:p>
          <a:p>
            <a:endParaRPr lang="en-GB" sz="1400" b="1">
              <a:solidFill>
                <a:srgbClr val="C00000"/>
              </a:solidFill>
            </a:endParaRPr>
          </a:p>
          <a:p>
            <a:r>
              <a:rPr lang="en-GB" sz="1400" b="1">
                <a:solidFill>
                  <a:srgbClr val="FF0000"/>
                </a:solidFill>
              </a:rPr>
              <a:t>$1,005*10%  </a:t>
            </a:r>
            <a:r>
              <a:rPr lang="en-GB" sz="1400" b="1">
                <a:solidFill>
                  <a:srgbClr val="FF0000"/>
                </a:solidFill>
                <a:latin typeface="Matura MT Script Capitals" panose="03020802060602070202" pitchFamily="66" charset="0"/>
              </a:rPr>
              <a:t>≈</a:t>
            </a:r>
            <a:r>
              <a:rPr lang="en-GB" sz="1400" b="1">
                <a:solidFill>
                  <a:srgbClr val="FF0000"/>
                </a:solidFill>
              </a:rPr>
              <a:t> $ 100 billion</a:t>
            </a:r>
          </a:p>
          <a:p>
            <a:endParaRPr lang="en-GB" sz="1400" b="1">
              <a:solidFill>
                <a:srgbClr val="C00000"/>
              </a:solidFill>
            </a:endParaRPr>
          </a:p>
          <a:p>
            <a:r>
              <a:rPr lang="en-GB" sz="1400" b="1">
                <a:solidFill>
                  <a:srgbClr val="002060"/>
                </a:solidFill>
              </a:rPr>
              <a:t>Estimated ROI &gt; 20%</a:t>
            </a:r>
          </a:p>
          <a:p>
            <a:r>
              <a:rPr lang="en-GB" sz="1400" b="1">
                <a:solidFill>
                  <a:srgbClr val="002060"/>
                </a:solidFill>
              </a:rPr>
              <a:t>Revolution is worth taking as it Pays!!!!!!</a:t>
            </a:r>
          </a:p>
          <a:p>
            <a:endParaRPr lang="en-GB" sz="1400" b="1">
              <a:solidFill>
                <a:srgbClr val="002060"/>
              </a:solidFill>
            </a:endParaRPr>
          </a:p>
          <a:p>
            <a:r>
              <a:rPr lang="en-GB" sz="1400" b="1">
                <a:solidFill>
                  <a:srgbClr val="002060"/>
                </a:solidFill>
              </a:rPr>
              <a:t>Also there is the additional application in onshore wind and retrofit </a:t>
            </a:r>
          </a:p>
          <a:p>
            <a:pPr algn="l">
              <a:spcBef>
                <a:spcPts val="900"/>
              </a:spcBef>
              <a:spcAft>
                <a:spcPts val="900"/>
              </a:spcAft>
              <a:buNone/>
            </a:pPr>
            <a:endParaRPr lang="en-GB" b="1" i="0">
              <a:effectLst/>
              <a:latin typeface="system-ui"/>
            </a:endParaRPr>
          </a:p>
        </p:txBody>
      </p:sp>
      <p:graphicFrame>
        <p:nvGraphicFramePr>
          <p:cNvPr id="2" name="内容占位符 2">
            <a:extLst>
              <a:ext uri="{FF2B5EF4-FFF2-40B4-BE49-F238E27FC236}">
                <a16:creationId xmlns:a16="http://schemas.microsoft.com/office/drawing/2014/main" id="{A5692772-041C-3389-2FB3-C5C468D195EC}"/>
              </a:ext>
            </a:extLst>
          </p:cNvPr>
          <p:cNvGraphicFramePr>
            <a:graphicFrameLocks/>
          </p:cNvGraphicFramePr>
          <p:nvPr>
            <p:extLst>
              <p:ext uri="{D42A27DB-BD31-4B8C-83A1-F6EECF244321}">
                <p14:modId xmlns:p14="http://schemas.microsoft.com/office/powerpoint/2010/main" val="3344428892"/>
              </p:ext>
            </p:extLst>
          </p:nvPr>
        </p:nvGraphicFramePr>
        <p:xfrm>
          <a:off x="1570825" y="1256160"/>
          <a:ext cx="8260084" cy="46826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50FE148B-2CBB-72EF-233B-AAF1091C2C10}"/>
              </a:ext>
            </a:extLst>
          </p:cNvPr>
          <p:cNvPicPr>
            <a:picLocks noChangeAspect="1"/>
          </p:cNvPicPr>
          <p:nvPr/>
        </p:nvPicPr>
        <p:blipFill>
          <a:blip r:embed="rId8"/>
          <a:stretch>
            <a:fillRect/>
          </a:stretch>
        </p:blipFill>
        <p:spPr>
          <a:xfrm>
            <a:off x="8818281" y="1758865"/>
            <a:ext cx="3272729" cy="1310934"/>
          </a:xfrm>
          <a:prstGeom prst="rect">
            <a:avLst/>
          </a:prstGeom>
        </p:spPr>
      </p:pic>
      <p:pic>
        <p:nvPicPr>
          <p:cNvPr id="9" name="Picture 8">
            <a:extLst>
              <a:ext uri="{FF2B5EF4-FFF2-40B4-BE49-F238E27FC236}">
                <a16:creationId xmlns:a16="http://schemas.microsoft.com/office/drawing/2014/main" id="{F791FA8D-56AD-55B2-9562-246B5CE4EE81}"/>
              </a:ext>
            </a:extLst>
          </p:cNvPr>
          <p:cNvPicPr>
            <a:picLocks noChangeAspect="1"/>
          </p:cNvPicPr>
          <p:nvPr/>
        </p:nvPicPr>
        <p:blipFill>
          <a:blip r:embed="rId9"/>
          <a:stretch>
            <a:fillRect/>
          </a:stretch>
        </p:blipFill>
        <p:spPr>
          <a:xfrm>
            <a:off x="8675197" y="3597494"/>
            <a:ext cx="3516803" cy="1718447"/>
          </a:xfrm>
          <a:prstGeom prst="rect">
            <a:avLst/>
          </a:prstGeom>
        </p:spPr>
      </p:pic>
    </p:spTree>
    <p:extLst>
      <p:ext uri="{BB962C8B-B14F-4D97-AF65-F5344CB8AC3E}">
        <p14:creationId xmlns:p14="http://schemas.microsoft.com/office/powerpoint/2010/main" val="29724782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5489DB13-BCDD-4B16-A991-AA049079AF22}"/>
              </a:ext>
            </a:extLst>
          </p:cNvPr>
          <p:cNvSpPr txBox="1"/>
          <p:nvPr/>
        </p:nvSpPr>
        <p:spPr>
          <a:xfrm>
            <a:off x="-6220" y="809881"/>
            <a:ext cx="6102220" cy="460126"/>
          </a:xfrm>
          <a:prstGeom prst="rect">
            <a:avLst/>
          </a:prstGeom>
          <a:noFill/>
        </p:spPr>
        <p:txBody>
          <a:bodyPr wrap="square">
            <a:spAutoFit/>
          </a:bodyPr>
          <a:lstStyle/>
          <a:p>
            <a:pPr marL="800100" lvl="1" indent="-342900">
              <a:lnSpc>
                <a:spcPct val="130000"/>
              </a:lnSpc>
              <a:buClr>
                <a:srgbClr val="00B050"/>
              </a:buClr>
              <a:buFont typeface="Wingdings" panose="05000000000000000000" pitchFamily="2" charset="2"/>
              <a:buChar char="v"/>
            </a:pPr>
            <a:r>
              <a:rPr lang="en-US" sz="2000" dirty="0">
                <a:solidFill>
                  <a:srgbClr val="92D050"/>
                </a:solidFill>
              </a:rPr>
              <a:t>Consortium</a:t>
            </a:r>
          </a:p>
        </p:txBody>
      </p:sp>
      <p:graphicFrame>
        <p:nvGraphicFramePr>
          <p:cNvPr id="2" name="Table 1">
            <a:extLst>
              <a:ext uri="{FF2B5EF4-FFF2-40B4-BE49-F238E27FC236}">
                <a16:creationId xmlns:a16="http://schemas.microsoft.com/office/drawing/2014/main" id="{78CA7F24-E2EB-9FCD-7539-EC6A99F10FA9}"/>
              </a:ext>
            </a:extLst>
          </p:cNvPr>
          <p:cNvGraphicFramePr>
            <a:graphicFrameLocks noGrp="1"/>
          </p:cNvGraphicFramePr>
          <p:nvPr>
            <p:extLst>
              <p:ext uri="{D42A27DB-BD31-4B8C-83A1-F6EECF244321}">
                <p14:modId xmlns:p14="http://schemas.microsoft.com/office/powerpoint/2010/main" val="476425421"/>
              </p:ext>
            </p:extLst>
          </p:nvPr>
        </p:nvGraphicFramePr>
        <p:xfrm>
          <a:off x="142872" y="1441338"/>
          <a:ext cx="5893444" cy="3894781"/>
        </p:xfrm>
        <a:graphic>
          <a:graphicData uri="http://schemas.openxmlformats.org/drawingml/2006/table">
            <a:tbl>
              <a:tblPr>
                <a:tableStyleId>{5C22544A-7EE6-4342-B048-85BDC9FD1C3A}</a:tableStyleId>
              </a:tblPr>
              <a:tblGrid>
                <a:gridCol w="1754776">
                  <a:extLst>
                    <a:ext uri="{9D8B030D-6E8A-4147-A177-3AD203B41FA5}">
                      <a16:colId xmlns:a16="http://schemas.microsoft.com/office/drawing/2014/main" val="3702764385"/>
                    </a:ext>
                  </a:extLst>
                </a:gridCol>
                <a:gridCol w="1629281">
                  <a:extLst>
                    <a:ext uri="{9D8B030D-6E8A-4147-A177-3AD203B41FA5}">
                      <a16:colId xmlns:a16="http://schemas.microsoft.com/office/drawing/2014/main" val="1103144541"/>
                    </a:ext>
                  </a:extLst>
                </a:gridCol>
                <a:gridCol w="2509387">
                  <a:extLst>
                    <a:ext uri="{9D8B030D-6E8A-4147-A177-3AD203B41FA5}">
                      <a16:colId xmlns:a16="http://schemas.microsoft.com/office/drawing/2014/main" val="1043099567"/>
                    </a:ext>
                  </a:extLst>
                </a:gridCol>
              </a:tblGrid>
              <a:tr h="349745">
                <a:tc>
                  <a:txBody>
                    <a:bodyPr/>
                    <a:lstStyle/>
                    <a:p>
                      <a:pPr algn="l" fontAlgn="b">
                        <a:buNone/>
                      </a:pPr>
                      <a:r>
                        <a:rPr lang="en-GB" sz="1800" u="none" strike="noStrike">
                          <a:effectLst/>
                        </a:rPr>
                        <a:t>Partner</a:t>
                      </a:r>
                      <a:endParaRPr lang="en-GB" sz="18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buNone/>
                      </a:pPr>
                      <a:r>
                        <a:rPr lang="en-GB" sz="1800" u="none" strike="noStrike">
                          <a:effectLst/>
                        </a:rPr>
                        <a:t>Role</a:t>
                      </a:r>
                      <a:endParaRPr lang="en-GB" sz="18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buNone/>
                      </a:pPr>
                      <a:r>
                        <a:rPr lang="en-GB" sz="1800" u="none" strike="noStrike">
                          <a:effectLst/>
                        </a:rPr>
                        <a:t>Contribution</a:t>
                      </a:r>
                      <a:endParaRPr lang="en-GB" sz="18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4073473318"/>
                  </a:ext>
                </a:extLst>
              </a:tr>
              <a:tr h="1096496">
                <a:tc>
                  <a:txBody>
                    <a:bodyPr/>
                    <a:lstStyle/>
                    <a:p>
                      <a:pPr algn="l" fontAlgn="b">
                        <a:buNone/>
                      </a:pPr>
                      <a:r>
                        <a:rPr lang="en-GB" sz="1800" u="none" strike="noStrike">
                          <a:effectLst/>
                        </a:rPr>
                        <a:t>(UK)</a:t>
                      </a:r>
                      <a:endParaRPr lang="en-GB" sz="18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buNone/>
                      </a:pPr>
                      <a:r>
                        <a:rPr lang="en-GB" sz="1800" u="none" strike="noStrike">
                          <a:effectLst/>
                        </a:rPr>
                        <a:t>Lead</a:t>
                      </a:r>
                      <a:endParaRPr lang="en-GB" sz="18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buNone/>
                      </a:pPr>
                      <a:r>
                        <a:rPr lang="en-US" sz="1800" u="none" strike="noStrike">
                          <a:effectLst/>
                        </a:rPr>
                        <a:t>Core IP, CFD, system integration, TRL advancement</a:t>
                      </a:r>
                      <a:endParaRPr lang="en-US" sz="18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4067951623"/>
                  </a:ext>
                </a:extLst>
              </a:tr>
              <a:tr h="1007066">
                <a:tc>
                  <a:txBody>
                    <a:bodyPr/>
                    <a:lstStyle/>
                    <a:p>
                      <a:pPr algn="l" fontAlgn="b">
                        <a:buNone/>
                      </a:pPr>
                      <a:r>
                        <a:rPr lang="en-GB" sz="1800" u="none" strike="noStrike">
                          <a:effectLst/>
                        </a:rPr>
                        <a:t> (NL)</a:t>
                      </a:r>
                      <a:endParaRPr lang="en-GB" sz="18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buNone/>
                      </a:pPr>
                      <a:r>
                        <a:rPr lang="en-GB" sz="1800" u="none" strike="noStrike">
                          <a:effectLst/>
                        </a:rPr>
                        <a:t>OEM Subcontractor</a:t>
                      </a:r>
                      <a:endParaRPr lang="en-GB" sz="18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buNone/>
                      </a:pPr>
                      <a:r>
                        <a:rPr lang="en-GB" sz="1800" u="none" strike="noStrike">
                          <a:effectLst/>
                        </a:rPr>
                        <a:t>Leading Turbine OEM, Turbine specification, aeroelastic simulation, control design</a:t>
                      </a:r>
                      <a:endParaRPr lang="en-GB" sz="18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529488539"/>
                  </a:ext>
                </a:extLst>
              </a:tr>
              <a:tr h="1344910">
                <a:tc>
                  <a:txBody>
                    <a:bodyPr/>
                    <a:lstStyle/>
                    <a:p>
                      <a:pPr algn="l" fontAlgn="b">
                        <a:buNone/>
                      </a:pPr>
                      <a:r>
                        <a:rPr lang="en-GB" sz="1800" u="none" strike="noStrike">
                          <a:effectLst/>
                        </a:rPr>
                        <a:t>(DE)</a:t>
                      </a:r>
                      <a:endParaRPr lang="en-GB" sz="18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buNone/>
                      </a:pPr>
                      <a:r>
                        <a:rPr lang="en-GB" sz="1800" u="none" strike="noStrike">
                          <a:effectLst/>
                        </a:rPr>
                        <a:t>Partner</a:t>
                      </a:r>
                      <a:endParaRPr lang="en-GB" sz="18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buNone/>
                      </a:pPr>
                      <a:r>
                        <a:rPr lang="en-US" sz="1800" u="none" strike="noStrike">
                          <a:effectLst/>
                        </a:rPr>
                        <a:t>Leading bearing OEM, Base-mounted slewing bearing design &amp; offshore validation</a:t>
                      </a:r>
                      <a:endParaRPr lang="en-US" sz="18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633717051"/>
                  </a:ext>
                </a:extLst>
              </a:tr>
            </a:tbl>
          </a:graphicData>
        </a:graphic>
      </p:graphicFrame>
      <p:pic>
        <p:nvPicPr>
          <p:cNvPr id="3" name="Picture 2">
            <a:extLst>
              <a:ext uri="{FF2B5EF4-FFF2-40B4-BE49-F238E27FC236}">
                <a16:creationId xmlns:a16="http://schemas.microsoft.com/office/drawing/2014/main" id="{FF98283A-E9E1-588A-8031-2D848123F31F}"/>
              </a:ext>
            </a:extLst>
          </p:cNvPr>
          <p:cNvPicPr>
            <a:picLocks noChangeAspect="1"/>
          </p:cNvPicPr>
          <p:nvPr/>
        </p:nvPicPr>
        <p:blipFill>
          <a:blip r:embed="rId3"/>
          <a:stretch>
            <a:fillRect/>
          </a:stretch>
        </p:blipFill>
        <p:spPr>
          <a:xfrm>
            <a:off x="790965" y="1925570"/>
            <a:ext cx="809040" cy="878636"/>
          </a:xfrm>
          <a:prstGeom prst="rect">
            <a:avLst/>
          </a:prstGeom>
        </p:spPr>
      </p:pic>
      <p:pic>
        <p:nvPicPr>
          <p:cNvPr id="5" name="Picture 4">
            <a:extLst>
              <a:ext uri="{FF2B5EF4-FFF2-40B4-BE49-F238E27FC236}">
                <a16:creationId xmlns:a16="http://schemas.microsoft.com/office/drawing/2014/main" id="{6B89EC6B-56F5-9099-6EEE-19E02FD7E48D}"/>
              </a:ext>
            </a:extLst>
          </p:cNvPr>
          <p:cNvPicPr>
            <a:picLocks noChangeAspect="1"/>
          </p:cNvPicPr>
          <p:nvPr/>
        </p:nvPicPr>
        <p:blipFill>
          <a:blip r:embed="rId4"/>
          <a:stretch>
            <a:fillRect/>
          </a:stretch>
        </p:blipFill>
        <p:spPr>
          <a:xfrm>
            <a:off x="285390" y="4011737"/>
            <a:ext cx="1457134" cy="848135"/>
          </a:xfrm>
          <a:prstGeom prst="rect">
            <a:avLst/>
          </a:prstGeom>
        </p:spPr>
      </p:pic>
      <p:pic>
        <p:nvPicPr>
          <p:cNvPr id="1026" name="Picture 2">
            <a:extLst>
              <a:ext uri="{FF2B5EF4-FFF2-40B4-BE49-F238E27FC236}">
                <a16:creationId xmlns:a16="http://schemas.microsoft.com/office/drawing/2014/main" id="{CBF6F8E4-481A-0530-01E6-CAE6418F979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084" y="3157163"/>
            <a:ext cx="1599653" cy="27183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Darwind">
            <a:extLst>
              <a:ext uri="{FF2B5EF4-FFF2-40B4-BE49-F238E27FC236}">
                <a16:creationId xmlns:a16="http://schemas.microsoft.com/office/drawing/2014/main" id="{0659948A-44EF-5E9C-0E9C-E3327F83024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38439" y="841766"/>
            <a:ext cx="2529514" cy="419256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C6D61A02-A5F5-85E4-31EE-9CAFAB7DEC6C}"/>
              </a:ext>
            </a:extLst>
          </p:cNvPr>
          <p:cNvPicPr>
            <a:picLocks noChangeAspect="1"/>
          </p:cNvPicPr>
          <p:nvPr/>
        </p:nvPicPr>
        <p:blipFill>
          <a:blip r:embed="rId7"/>
          <a:stretch>
            <a:fillRect/>
          </a:stretch>
        </p:blipFill>
        <p:spPr>
          <a:xfrm>
            <a:off x="6155685" y="3522700"/>
            <a:ext cx="3742937" cy="2493534"/>
          </a:xfrm>
          <a:prstGeom prst="rect">
            <a:avLst/>
          </a:prstGeom>
        </p:spPr>
      </p:pic>
    </p:spTree>
    <p:extLst>
      <p:ext uri="{BB962C8B-B14F-4D97-AF65-F5344CB8AC3E}">
        <p14:creationId xmlns:p14="http://schemas.microsoft.com/office/powerpoint/2010/main" val="31090875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5FEE5474-2E04-4D4F-B595-CBC6775331CC}"/>
              </a:ext>
            </a:extLst>
          </p:cNvPr>
          <p:cNvSpPr txBox="1"/>
          <p:nvPr/>
        </p:nvSpPr>
        <p:spPr>
          <a:xfrm>
            <a:off x="0" y="847535"/>
            <a:ext cx="5189686" cy="452432"/>
          </a:xfrm>
          <a:prstGeom prst="rect">
            <a:avLst/>
          </a:prstGeom>
          <a:noFill/>
        </p:spPr>
        <p:txBody>
          <a:bodyPr wrap="square">
            <a:spAutoFit/>
          </a:bodyPr>
          <a:lstStyle/>
          <a:p>
            <a:pPr marL="800100" lvl="1" indent="-342900">
              <a:lnSpc>
                <a:spcPct val="130000"/>
              </a:lnSpc>
              <a:buClr>
                <a:srgbClr val="00B050"/>
              </a:buClr>
              <a:buFont typeface="Wingdings" panose="05000000000000000000" pitchFamily="2" charset="2"/>
              <a:buChar char="v"/>
            </a:pPr>
            <a:r>
              <a:rPr lang="en-US" sz="1800" dirty="0">
                <a:solidFill>
                  <a:srgbClr val="92D050"/>
                </a:solidFill>
              </a:rPr>
              <a:t>Financial plans</a:t>
            </a:r>
          </a:p>
        </p:txBody>
      </p:sp>
      <p:sp>
        <p:nvSpPr>
          <p:cNvPr id="3" name="TextBox 2">
            <a:extLst>
              <a:ext uri="{FF2B5EF4-FFF2-40B4-BE49-F238E27FC236}">
                <a16:creationId xmlns:a16="http://schemas.microsoft.com/office/drawing/2014/main" id="{3DACCDF4-7120-AE42-8721-B8AD0446A7FA}"/>
              </a:ext>
            </a:extLst>
          </p:cNvPr>
          <p:cNvSpPr txBox="1"/>
          <p:nvPr/>
        </p:nvSpPr>
        <p:spPr>
          <a:xfrm>
            <a:off x="544898" y="1427385"/>
            <a:ext cx="7569200" cy="5055230"/>
          </a:xfrm>
          <a:prstGeom prst="rect">
            <a:avLst/>
          </a:prstGeom>
          <a:noFill/>
        </p:spPr>
        <p:txBody>
          <a:bodyPr wrap="square">
            <a:spAutoFit/>
          </a:bodyPr>
          <a:lstStyle/>
          <a:p>
            <a:pPr algn="l">
              <a:spcBef>
                <a:spcPts val="900"/>
              </a:spcBef>
              <a:spcAft>
                <a:spcPts val="900"/>
              </a:spcAft>
              <a:buNone/>
            </a:pPr>
            <a:r>
              <a:rPr lang="en-US" b="0" i="0">
                <a:solidFill>
                  <a:srgbClr val="2C2C36"/>
                </a:solidFill>
                <a:effectLst/>
                <a:latin typeface="system-ui"/>
              </a:rPr>
              <a:t>Why EUROGIA 2030?</a:t>
            </a:r>
            <a:endParaRPr lang="en-US" b="1" i="0">
              <a:solidFill>
                <a:srgbClr val="2C2C36"/>
              </a:solidFill>
              <a:effectLst/>
              <a:latin typeface="system-ui"/>
            </a:endParaRPr>
          </a:p>
          <a:p>
            <a:pPr marL="342900" indent="-342900">
              <a:spcBef>
                <a:spcPts val="900"/>
              </a:spcBef>
              <a:spcAft>
                <a:spcPts val="900"/>
              </a:spcAft>
              <a:buFont typeface="Arial" panose="020B0604020202020204" pitchFamily="34" charset="0"/>
              <a:buChar char="•"/>
            </a:pPr>
            <a:r>
              <a:rPr lang="en-US" b="1" u="sng">
                <a:solidFill>
                  <a:srgbClr val="111827"/>
                </a:solidFill>
                <a:latin typeface="system-ui"/>
              </a:rPr>
              <a:t>High Risk: </a:t>
            </a:r>
          </a:p>
          <a:p>
            <a:pPr algn="l">
              <a:spcBef>
                <a:spcPts val="900"/>
              </a:spcBef>
              <a:spcAft>
                <a:spcPts val="900"/>
              </a:spcAft>
            </a:pPr>
            <a:r>
              <a:rPr lang="en-US" b="0" i="0">
                <a:solidFill>
                  <a:srgbClr val="2C2C36"/>
                </a:solidFill>
                <a:effectLst/>
                <a:latin typeface="system-ui"/>
              </a:rPr>
              <a:t>First-of-a-kind large scale rotatable turbine tower with new physics together with requirements for developing new tools for wind load simulation</a:t>
            </a:r>
          </a:p>
          <a:p>
            <a:pPr marL="342900" indent="-342900" algn="l">
              <a:spcBef>
                <a:spcPts val="900"/>
              </a:spcBef>
              <a:spcAft>
                <a:spcPts val="900"/>
              </a:spcAft>
              <a:buFont typeface="Arial" panose="020B0604020202020204" pitchFamily="34" charset="0"/>
              <a:buChar char="•"/>
            </a:pPr>
            <a:r>
              <a:rPr lang="en-US" b="1" i="0" u="sng">
                <a:solidFill>
                  <a:srgbClr val="111827"/>
                </a:solidFill>
                <a:effectLst/>
                <a:latin typeface="system-ui"/>
              </a:rPr>
              <a:t>High Impact</a:t>
            </a:r>
            <a:r>
              <a:rPr lang="en-US" b="1" i="0" u="sng">
                <a:solidFill>
                  <a:srgbClr val="2C2C36"/>
                </a:solidFill>
                <a:effectLst/>
                <a:latin typeface="system-ui"/>
              </a:rPr>
              <a:t>:</a:t>
            </a:r>
          </a:p>
          <a:p>
            <a:pPr marL="914400" lvl="1" indent="-457200">
              <a:buFont typeface="+mj-lt"/>
              <a:buAutoNum type="arabicPeriod"/>
            </a:pPr>
            <a:r>
              <a:rPr lang="en-US" b="0" i="0">
                <a:solidFill>
                  <a:srgbClr val="2C2C36"/>
                </a:solidFill>
                <a:effectLst/>
                <a:latin typeface="system-ui"/>
              </a:rPr>
              <a:t>5,000 t CO₂ saved per GW </a:t>
            </a:r>
          </a:p>
          <a:p>
            <a:pPr marL="914400" lvl="1" indent="-457200">
              <a:buFont typeface="+mj-lt"/>
              <a:buAutoNum type="arabicPeriod"/>
            </a:pPr>
            <a:r>
              <a:rPr lang="en-US">
                <a:solidFill>
                  <a:srgbClr val="2C2C36"/>
                </a:solidFill>
                <a:latin typeface="system-ui"/>
              </a:rPr>
              <a:t>Worldwide applications</a:t>
            </a:r>
            <a:endParaRPr lang="en-US" b="0" i="0">
              <a:solidFill>
                <a:srgbClr val="2C2C36"/>
              </a:solidFill>
              <a:effectLst/>
              <a:latin typeface="system-ui"/>
            </a:endParaRPr>
          </a:p>
          <a:p>
            <a:pPr marL="914400" lvl="1" indent="-457200">
              <a:buFont typeface="+mj-lt"/>
              <a:buAutoNum type="arabicPeriod"/>
            </a:pPr>
            <a:r>
              <a:rPr lang="en-US" b="0" i="0">
                <a:solidFill>
                  <a:srgbClr val="2C2C36"/>
                </a:solidFill>
                <a:effectLst/>
                <a:latin typeface="system-ui"/>
              </a:rPr>
              <a:t>100+ R&amp;D jobs; 2,000+ manufacturing roles in Europe</a:t>
            </a:r>
          </a:p>
          <a:p>
            <a:pPr marL="914400" lvl="1" indent="-457200">
              <a:buFont typeface="+mj-lt"/>
              <a:buAutoNum type="arabicPeriod"/>
            </a:pPr>
            <a:r>
              <a:rPr lang="en-US" b="0" i="0">
                <a:solidFill>
                  <a:srgbClr val="2C2C36"/>
                </a:solidFill>
                <a:effectLst/>
                <a:latin typeface="system-ui"/>
              </a:rPr>
              <a:t>Strengthens EU/UK supply chain sovereignty</a:t>
            </a:r>
          </a:p>
          <a:p>
            <a:pPr lvl="1"/>
            <a:endParaRPr lang="en-US">
              <a:solidFill>
                <a:srgbClr val="111827"/>
              </a:solidFill>
              <a:latin typeface="system-ui"/>
            </a:endParaRPr>
          </a:p>
          <a:p>
            <a:r>
              <a:rPr lang="en-US" b="0" i="0">
                <a:solidFill>
                  <a:srgbClr val="111827"/>
                </a:solidFill>
                <a:effectLst/>
                <a:latin typeface="system-ui"/>
              </a:rPr>
              <a:t>No private funding at this TRL</a:t>
            </a:r>
            <a:r>
              <a:rPr lang="en-US" b="0" i="0">
                <a:solidFill>
                  <a:srgbClr val="2C2C36"/>
                </a:solidFill>
                <a:effectLst/>
                <a:latin typeface="system-ui"/>
              </a:rPr>
              <a:t>— public support bridges the “valley of death”</a:t>
            </a:r>
          </a:p>
          <a:p>
            <a:endParaRPr lang="en-US">
              <a:solidFill>
                <a:srgbClr val="2C2C36"/>
              </a:solidFill>
              <a:latin typeface="system-ui"/>
            </a:endParaRPr>
          </a:p>
          <a:p>
            <a:r>
              <a:rPr lang="en-GB">
                <a:solidFill>
                  <a:srgbClr val="111827"/>
                </a:solidFill>
                <a:latin typeface="system-ui"/>
              </a:rPr>
              <a:t>Next</a:t>
            </a:r>
            <a:r>
              <a:rPr lang="en-GB">
                <a:solidFill>
                  <a:srgbClr val="2C2C36"/>
                </a:solidFill>
                <a:latin typeface="system-ui"/>
              </a:rPr>
              <a:t>: Prototype demonstration (2027) budgetd for 20 million Euro, UK / EU pilot, global licensing</a:t>
            </a:r>
          </a:p>
          <a:p>
            <a:endParaRPr lang="en-US" b="0" i="0">
              <a:solidFill>
                <a:srgbClr val="2C2C36"/>
              </a:solidFill>
              <a:effectLst/>
              <a:latin typeface="system-ui"/>
            </a:endParaRPr>
          </a:p>
        </p:txBody>
      </p:sp>
      <p:pic>
        <p:nvPicPr>
          <p:cNvPr id="2" name="Picture 1">
            <a:extLst>
              <a:ext uri="{FF2B5EF4-FFF2-40B4-BE49-F238E27FC236}">
                <a16:creationId xmlns:a16="http://schemas.microsoft.com/office/drawing/2014/main" id="{55C4B4C0-B457-6725-7FD4-F60C8E25DECC}"/>
              </a:ext>
            </a:extLst>
          </p:cNvPr>
          <p:cNvPicPr>
            <a:picLocks noChangeAspect="1"/>
          </p:cNvPicPr>
          <p:nvPr/>
        </p:nvPicPr>
        <p:blipFill>
          <a:blip r:embed="rId3"/>
          <a:stretch>
            <a:fillRect/>
          </a:stretch>
        </p:blipFill>
        <p:spPr>
          <a:xfrm>
            <a:off x="7735622" y="1626066"/>
            <a:ext cx="4026983" cy="1613060"/>
          </a:xfrm>
          <a:prstGeom prst="rect">
            <a:avLst/>
          </a:prstGeom>
        </p:spPr>
      </p:pic>
      <p:sp>
        <p:nvSpPr>
          <p:cNvPr id="5" name="TextBox 4">
            <a:extLst>
              <a:ext uri="{FF2B5EF4-FFF2-40B4-BE49-F238E27FC236}">
                <a16:creationId xmlns:a16="http://schemas.microsoft.com/office/drawing/2014/main" id="{E6FCCF76-C379-257B-8FE1-0AD01BBC3E4F}"/>
              </a:ext>
            </a:extLst>
          </p:cNvPr>
          <p:cNvSpPr txBox="1"/>
          <p:nvPr/>
        </p:nvSpPr>
        <p:spPr>
          <a:xfrm>
            <a:off x="8460606" y="3437807"/>
            <a:ext cx="3186496" cy="646331"/>
          </a:xfrm>
          <a:prstGeom prst="rect">
            <a:avLst/>
          </a:prstGeom>
          <a:noFill/>
        </p:spPr>
        <p:txBody>
          <a:bodyPr wrap="square" rtlCol="0">
            <a:spAutoFit/>
          </a:bodyPr>
          <a:lstStyle/>
          <a:p>
            <a:r>
              <a:rPr lang="en-GB" b="1" u="sng"/>
              <a:t>High reward: </a:t>
            </a:r>
            <a:r>
              <a:rPr lang="en-GB"/>
              <a:t>10% LCOE saving for billion Euro OWF project</a:t>
            </a:r>
          </a:p>
        </p:txBody>
      </p:sp>
    </p:spTree>
    <p:extLst>
      <p:ext uri="{BB962C8B-B14F-4D97-AF65-F5344CB8AC3E}">
        <p14:creationId xmlns:p14="http://schemas.microsoft.com/office/powerpoint/2010/main" val="26203418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28116-327F-B9B0-3E2F-DF8A2CAF22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CC4CB1-4310-DD96-6DD0-01948708EC9B}"/>
              </a:ext>
            </a:extLst>
          </p:cNvPr>
          <p:cNvSpPr>
            <a:spLocks noGrp="1"/>
          </p:cNvSpPr>
          <p:nvPr>
            <p:ph type="title" idx="4294967295"/>
          </p:nvPr>
        </p:nvSpPr>
        <p:spPr>
          <a:xfrm>
            <a:off x="4799013" y="454025"/>
            <a:ext cx="7392987" cy="1954213"/>
          </a:xfrm>
        </p:spPr>
        <p:txBody>
          <a:bodyPr wrap="square" anchor="t">
            <a:normAutofit/>
          </a:bodyPr>
          <a:lstStyle/>
          <a:p>
            <a:pPr lvl="0"/>
            <a:r>
              <a:rPr lang="en-GB"/>
              <a:t>Intereted Parties</a:t>
            </a:r>
          </a:p>
        </p:txBody>
      </p:sp>
      <p:sp>
        <p:nvSpPr>
          <p:cNvPr id="4" name="Slide Number Placeholder 3">
            <a:extLst>
              <a:ext uri="{FF2B5EF4-FFF2-40B4-BE49-F238E27FC236}">
                <a16:creationId xmlns:a16="http://schemas.microsoft.com/office/drawing/2014/main" id="{D5060B17-0C0F-1059-82AE-E239FD813C61}"/>
              </a:ext>
            </a:extLst>
          </p:cNvPr>
          <p:cNvSpPr>
            <a:spLocks noGrp="1"/>
          </p:cNvSpPr>
          <p:nvPr>
            <p:ph type="sldNum" sz="quarter" idx="4294967295"/>
          </p:nvPr>
        </p:nvSpPr>
        <p:spPr>
          <a:xfrm>
            <a:off x="11830050" y="6273800"/>
            <a:ext cx="361950" cy="365125"/>
          </a:xfrm>
        </p:spPr>
        <p:txBody>
          <a:bodyPr anchor="ctr">
            <a:normAutofit/>
          </a:bodyPr>
          <a:lstStyle/>
          <a:p>
            <a:pPr>
              <a:spcAft>
                <a:spcPts val="600"/>
              </a:spcAft>
            </a:pPr>
            <a:fld id="{BE17B226-05A6-40D6-B1A0-45847171CE85}" type="slidenum">
              <a:rPr lang="en-GB" smtClean="0"/>
              <a:pPr>
                <a:spcAft>
                  <a:spcPts val="600"/>
                </a:spcAft>
              </a:pPr>
              <a:t>11</a:t>
            </a:fld>
            <a:endParaRPr lang="en-GB"/>
          </a:p>
        </p:txBody>
      </p:sp>
      <p:pic>
        <p:nvPicPr>
          <p:cNvPr id="3" name="Picture 2" descr="A wind turbine with blue text&#10;&#10;AI-generated content may be incorrect.">
            <a:extLst>
              <a:ext uri="{FF2B5EF4-FFF2-40B4-BE49-F238E27FC236}">
                <a16:creationId xmlns:a16="http://schemas.microsoft.com/office/drawing/2014/main" id="{DBED47B3-0564-C785-0C3C-2456938E4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780" y="0"/>
            <a:ext cx="1133198" cy="1232238"/>
          </a:xfrm>
          <a:prstGeom prst="rect">
            <a:avLst/>
          </a:prstGeom>
        </p:spPr>
      </p:pic>
      <p:graphicFrame>
        <p:nvGraphicFramePr>
          <p:cNvPr id="9" name="内容占位符 2">
            <a:extLst>
              <a:ext uri="{FF2B5EF4-FFF2-40B4-BE49-F238E27FC236}">
                <a16:creationId xmlns:a16="http://schemas.microsoft.com/office/drawing/2014/main" id="{460F1732-C43F-7629-7557-EF4C66E23B1B}"/>
              </a:ext>
            </a:extLst>
          </p:cNvPr>
          <p:cNvGraphicFramePr>
            <a:graphicFrameLocks/>
          </p:cNvGraphicFramePr>
          <p:nvPr>
            <p:extLst>
              <p:ext uri="{D42A27DB-BD31-4B8C-83A1-F6EECF244321}">
                <p14:modId xmlns:p14="http://schemas.microsoft.com/office/powerpoint/2010/main" val="2655111095"/>
              </p:ext>
            </p:extLst>
          </p:nvPr>
        </p:nvGraphicFramePr>
        <p:xfrm>
          <a:off x="2608262" y="939018"/>
          <a:ext cx="8543442" cy="59189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FFA945BF-0C98-94AE-7ACF-19863B5FC305}"/>
              </a:ext>
            </a:extLst>
          </p:cNvPr>
          <p:cNvSpPr txBox="1"/>
          <p:nvPr/>
        </p:nvSpPr>
        <p:spPr>
          <a:xfrm>
            <a:off x="242780" y="3498930"/>
            <a:ext cx="3776494" cy="1754326"/>
          </a:xfrm>
          <a:prstGeom prst="rect">
            <a:avLst/>
          </a:prstGeom>
          <a:noFill/>
        </p:spPr>
        <p:txBody>
          <a:bodyPr wrap="square">
            <a:spAutoFit/>
          </a:bodyPr>
          <a:lstStyle/>
          <a:p>
            <a:pPr algn="just">
              <a:buNone/>
              <a:tabLst>
                <a:tab pos="457200" algn="l"/>
                <a:tab pos="914400" algn="l"/>
                <a:tab pos="1371600" algn="l"/>
                <a:tab pos="1828800" algn="l"/>
                <a:tab pos="2971800" algn="l"/>
                <a:tab pos="3429000" algn="l"/>
                <a:tab pos="5715000" algn="r"/>
              </a:tabLst>
            </a:pPr>
            <a:r>
              <a:rPr lang="en-GB" sz="1800">
                <a:solidFill>
                  <a:schemeClr val="bg1"/>
                </a:solidFill>
                <a:effectLst/>
                <a:latin typeface="Aptos" panose="020B0004020202020204" pitchFamily="34" charset="0"/>
                <a:ea typeface="Times New Roman" panose="02020603050405020304" pitchFamily="18" charset="0"/>
                <a:cs typeface="Arial" panose="020B0604020202020204" pitchFamily="34" charset="0"/>
              </a:rPr>
              <a:t>Routes to market include:</a:t>
            </a:r>
          </a:p>
          <a:p>
            <a:pPr marL="285750" indent="-285750" algn="just">
              <a:buFont typeface="Arial" panose="020B0604020202020204" pitchFamily="34" charset="0"/>
              <a:buChar char="•"/>
              <a:tabLst>
                <a:tab pos="457200" algn="l"/>
                <a:tab pos="914400" algn="l"/>
                <a:tab pos="1371600" algn="l"/>
                <a:tab pos="1828800" algn="l"/>
                <a:tab pos="2971800" algn="l"/>
                <a:tab pos="3429000" algn="l"/>
                <a:tab pos="5715000" algn="r"/>
              </a:tabLst>
            </a:pPr>
            <a:r>
              <a:rPr lang="en-GB">
                <a:solidFill>
                  <a:schemeClr val="bg1"/>
                </a:solidFill>
                <a:latin typeface="Aptos" panose="020B0004020202020204" pitchFamily="34" charset="0"/>
                <a:ea typeface="Times New Roman" panose="02020603050405020304" pitchFamily="18" charset="0"/>
                <a:cs typeface="Arial" panose="020B0604020202020204" pitchFamily="34" charset="0"/>
              </a:rPr>
              <a:t>L</a:t>
            </a:r>
            <a:r>
              <a:rPr lang="en-GB" sz="1800">
                <a:solidFill>
                  <a:schemeClr val="bg1"/>
                </a:solidFill>
                <a:effectLst/>
                <a:latin typeface="Aptos" panose="020B0004020202020204" pitchFamily="34" charset="0"/>
                <a:ea typeface="Times New Roman" panose="02020603050405020304" pitchFamily="18" charset="0"/>
                <a:cs typeface="Arial" panose="020B0604020202020204" pitchFamily="34" charset="0"/>
              </a:rPr>
              <a:t>icensing, </a:t>
            </a:r>
          </a:p>
          <a:p>
            <a:pPr marL="285750" indent="-285750" algn="just">
              <a:buFont typeface="Arial" panose="020B0604020202020204" pitchFamily="34" charset="0"/>
              <a:buChar char="•"/>
              <a:tabLst>
                <a:tab pos="457200" algn="l"/>
                <a:tab pos="914400" algn="l"/>
                <a:tab pos="1371600" algn="l"/>
                <a:tab pos="1828800" algn="l"/>
                <a:tab pos="2971800" algn="l"/>
                <a:tab pos="3429000" algn="l"/>
                <a:tab pos="5715000" algn="r"/>
              </a:tabLst>
            </a:pPr>
            <a:r>
              <a:rPr lang="en-GB">
                <a:solidFill>
                  <a:schemeClr val="bg1"/>
                </a:solidFill>
                <a:latin typeface="Aptos" panose="020B0004020202020204" pitchFamily="34" charset="0"/>
                <a:ea typeface="Times New Roman" panose="02020603050405020304" pitchFamily="18" charset="0"/>
                <a:cs typeface="Arial" panose="020B0604020202020204" pitchFamily="34" charset="0"/>
              </a:rPr>
              <a:t>J</a:t>
            </a:r>
            <a:r>
              <a:rPr lang="en-GB" sz="1800">
                <a:solidFill>
                  <a:schemeClr val="bg1"/>
                </a:solidFill>
                <a:effectLst/>
                <a:latin typeface="Aptos" panose="020B0004020202020204" pitchFamily="34" charset="0"/>
                <a:ea typeface="Times New Roman" panose="02020603050405020304" pitchFamily="18" charset="0"/>
                <a:cs typeface="Arial" panose="020B0604020202020204" pitchFamily="34" charset="0"/>
              </a:rPr>
              <a:t>oint development</a:t>
            </a:r>
          </a:p>
          <a:p>
            <a:pPr marL="285750" indent="-285750" algn="just">
              <a:buFont typeface="Arial" panose="020B0604020202020204" pitchFamily="34" charset="0"/>
              <a:buChar char="•"/>
              <a:tabLst>
                <a:tab pos="457200" algn="l"/>
                <a:tab pos="914400" algn="l"/>
                <a:tab pos="1371600" algn="l"/>
                <a:tab pos="1828800" algn="l"/>
                <a:tab pos="2971800" algn="l"/>
                <a:tab pos="3429000" algn="l"/>
                <a:tab pos="5715000" algn="r"/>
              </a:tabLst>
            </a:pPr>
            <a:r>
              <a:rPr lang="en-GB">
                <a:solidFill>
                  <a:schemeClr val="bg1"/>
                </a:solidFill>
                <a:latin typeface="Aptos" panose="020B0004020202020204" pitchFamily="34" charset="0"/>
                <a:ea typeface="Times New Roman" panose="02020603050405020304" pitchFamily="18" charset="0"/>
                <a:cs typeface="Arial" panose="020B0604020202020204" pitchFamily="34" charset="0"/>
              </a:rPr>
              <a:t>Tower fabrication</a:t>
            </a:r>
            <a:r>
              <a:rPr lang="en-GB" sz="1800">
                <a:solidFill>
                  <a:schemeClr val="bg1"/>
                </a:solidFill>
                <a:effectLst/>
                <a:latin typeface="Aptos" panose="020B0004020202020204" pitchFamily="34" charset="0"/>
                <a:ea typeface="Times New Roman" panose="02020603050405020304" pitchFamily="18" charset="0"/>
                <a:cs typeface="Arial" panose="020B0604020202020204" pitchFamily="34" charset="0"/>
              </a:rPr>
              <a:t>. </a:t>
            </a:r>
          </a:p>
          <a:p>
            <a:pPr algn="just">
              <a:buNone/>
              <a:tabLst>
                <a:tab pos="457200" algn="l"/>
                <a:tab pos="914400" algn="l"/>
                <a:tab pos="1371600" algn="l"/>
                <a:tab pos="1828800" algn="l"/>
                <a:tab pos="2971800" algn="l"/>
                <a:tab pos="3429000" algn="l"/>
                <a:tab pos="5715000" algn="r"/>
              </a:tabLst>
            </a:pPr>
            <a:r>
              <a:rPr lang="en-GB" sz="1800">
                <a:solidFill>
                  <a:schemeClr val="bg1"/>
                </a:solidFill>
                <a:effectLst/>
                <a:latin typeface="Aptos" panose="020B0004020202020204" pitchFamily="34" charset="0"/>
                <a:ea typeface="Times New Roman" panose="02020603050405020304" pitchFamily="18" charset="0"/>
                <a:cs typeface="Arial" panose="020B0604020202020204" pitchFamily="34" charset="0"/>
              </a:rPr>
              <a:t>The technology has strong export potential to international markets</a:t>
            </a:r>
            <a:endParaRPr lang="en-GB" sz="1800">
              <a:solidFill>
                <a:schemeClr val="bg1"/>
              </a:solidFill>
              <a:effectLst/>
              <a:latin typeface="Times New Roman" panose="02020603050405020304" pitchFamily="18" charset="0"/>
              <a:ea typeface="Times New Roman" panose="02020603050405020304" pitchFamily="18" charset="0"/>
            </a:endParaRPr>
          </a:p>
        </p:txBody>
      </p:sp>
      <p:sp>
        <p:nvSpPr>
          <p:cNvPr id="8" name="TextBox 7">
            <a:extLst>
              <a:ext uri="{FF2B5EF4-FFF2-40B4-BE49-F238E27FC236}">
                <a16:creationId xmlns:a16="http://schemas.microsoft.com/office/drawing/2014/main" id="{1F227738-825E-54BB-4323-D7A153AD108D}"/>
              </a:ext>
            </a:extLst>
          </p:cNvPr>
          <p:cNvSpPr txBox="1"/>
          <p:nvPr/>
        </p:nvSpPr>
        <p:spPr>
          <a:xfrm>
            <a:off x="9720516" y="1289575"/>
            <a:ext cx="2181714" cy="4418710"/>
          </a:xfrm>
          <a:prstGeom prst="rect">
            <a:avLst/>
          </a:prstGeom>
          <a:noFill/>
        </p:spPr>
        <p:txBody>
          <a:bodyPr wrap="square">
            <a:spAutoFit/>
          </a:bodyPr>
          <a:lstStyle/>
          <a:p>
            <a:pPr marL="6350" indent="-6350">
              <a:lnSpc>
                <a:spcPct val="112000"/>
              </a:lnSpc>
              <a:spcAft>
                <a:spcPts val="25"/>
              </a:spcAft>
              <a:buNone/>
            </a:pPr>
            <a:r>
              <a:rPr lang="en-GB" b="1" kern="100">
                <a:effectLst/>
                <a:latin typeface="Calibri" panose="020F0502020204030204" pitchFamily="34" charset="0"/>
                <a:ea typeface="Calibri" panose="020F0502020204030204" pitchFamily="34" charset="0"/>
              </a:rPr>
              <a:t>The Wind Rider system’s differentiated value proposition—lightweight, lower-cost towers; foundation cost reduction; and simplified O&amp;M—positions it well to target both fixed and floating submarkets</a:t>
            </a:r>
            <a:r>
              <a:rPr lang="en-GB" b="1" kern="100">
                <a:latin typeface="Calibri" panose="020F0502020204030204" pitchFamily="34" charset="0"/>
                <a:ea typeface="Calibri" panose="020F0502020204030204" pitchFamily="34" charset="0"/>
              </a:rPr>
              <a:t>, in the UK and abroad.</a:t>
            </a:r>
            <a:endParaRPr lang="en-GB" b="1" kern="10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824974463"/>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14013</TotalTime>
  <Words>1755</Words>
  <Application>Microsoft Office PowerPoint</Application>
  <PresentationFormat>Widescreen</PresentationFormat>
  <Paragraphs>145</Paragraphs>
  <Slides>11</Slides>
  <Notes>8</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11</vt:i4>
      </vt:variant>
    </vt:vector>
  </HeadingPairs>
  <TitlesOfParts>
    <vt:vector size="25" baseType="lpstr">
      <vt:lpstr>Magistral Book</vt:lpstr>
      <vt:lpstr>Microsoft YaHei</vt:lpstr>
      <vt:lpstr>Microsoft YaHei</vt:lpstr>
      <vt:lpstr>Now</vt:lpstr>
      <vt:lpstr>Now Bold</vt:lpstr>
      <vt:lpstr>system-ui</vt:lpstr>
      <vt:lpstr>Aptos</vt:lpstr>
      <vt:lpstr>Arial</vt:lpstr>
      <vt:lpstr>Calibri</vt:lpstr>
      <vt:lpstr>Calibri Light</vt:lpstr>
      <vt:lpstr>Matura MT Script Capitals</vt:lpstr>
      <vt:lpstr>Times New Roman</vt:lpstr>
      <vt:lpstr>Wingdings</vt:lpstr>
      <vt:lpstr>Tema di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Intereted Parties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Stefania Tuveri</dc:creator>
  <cp:lastModifiedBy>Wangwen Zhao</cp:lastModifiedBy>
  <cp:revision>203</cp:revision>
  <dcterms:created xsi:type="dcterms:W3CDTF">2021-06-15T07:45:54Z</dcterms:created>
  <dcterms:modified xsi:type="dcterms:W3CDTF">2026-01-04T21:58:48Z</dcterms:modified>
</cp:coreProperties>
</file>