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00FBBB-744D-49D8-8F9B-B68ECB42F2B9}" v="6" dt="2026-06-06T13:32:57.6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0104" autoAdjust="0"/>
  </p:normalViewPr>
  <p:slideViewPr>
    <p:cSldViewPr snapToGrid="0" snapToObjects="1">
      <p:cViewPr varScale="1">
        <p:scale>
          <a:sx n="102" d="100"/>
          <a:sy n="102" d="100"/>
        </p:scale>
        <p:origin x="188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837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err="1"/>
              <a:t>GeoTwin CCS Project: a proposal for an innovative solution that uses artificial intelligence to transform CO₂ storage. One of the biggest challenges for decarbonization in CCS/CCUS processes is subsurface uncertainty and operational risk. Digital Twin and Machine Learning technology not only optimizes, but also helps ensure the safety and efficiency of carbon storage.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problem is clear: geological storage operations today are expensive, slow, and risky. There is currently a dependence on static monitoring, with 4D seismic campaigns that cost millions and provide only sporadic "snapshots" of subsurface conditions. Geomechanical risk remains significant, as continuous injection can fracture the caprock and cause undetected leaks. And operational inefficiency is glaring: the lack of real-time data forces conservative operation, underutilizing storage capacity.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solution: intelligent real-time monitoring, integrating multimodal data from seismic, fiber-optic, and microseismic sources. Sophisticated mathematical algorithms are used for continuous data fusion and assimilation, reducing geological uncertainty by more than 50%. With the Predictive Digital Twin, Deep Neural Network models forecast CO₂ plume evolution accurately within hours or days, not months. Finally, Dynamic Control, using reinforcement learning algorithms, optimizes injection rates in real time, maximizing storage while ensuring caprock integrity. All of this leads to measurable impact.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GeoTwin CCS's impact is direct and measurable: OPEX reduction, eliminating the need for frequent 4D seismic campaigns. This represents savings of millions of reais per year in large-scale projects. In addition, storage capacity is estimated to increase by up to 25%, allowing more CO₂ per well and substantially improving project economics. Most importantly, operational risk is reduced by detecting anomalies early and ensuring regulatory compliance. The solution is not just technological — it is a pillar for integrated sustainability.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roadmap details the journey from TRL 3 to TRL 6, turning an innovative idea into a commercializable solution. Phase 1 focuses on geology, building an AI-based geocellular model and conducting geomechanical tests, with a validated static model raising the TRL from 3 to 4. Next, in Phase 2, algorithms are trained with historical data and the Digital Twin architecture is developed. The milestone here is a trained predictive algorithm, which leads to TRL 5. Phase 3, engineering, couples the simulator with AI and develops an injection optimization module, delivering an integrated prototype. Finally, in Phase 4, validation with real operational or pilot data is carried out, along with sensitivity analyses. The goal is final validation and a contract, reaching TRL 6. This is a clear, executable plan with well-defined milestones, fully aligned with current funding opportunities and future partnerships.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1916818" y="1241800"/>
            <a:ext cx="5310364" cy="731290"/>
          </a:xfrm>
          <a:prstGeom prst="rect">
            <a:avLst/>
          </a:prstGeom>
          <a:noFill/>
          <a:ln/>
        </p:spPr>
        <p:txBody>
          <a:bodyPr wrap="none" lIns="0" tIns="0" rIns="0" bIns="0" rtlCol="0" anchor="t">
            <a:spAutoFit/>
          </a:bodyPr>
          <a:lstStyle/>
          <a:p>
            <a:pPr marL="0" indent="0" algn="ctr">
              <a:lnSpc>
                <a:spcPct val="88000"/>
              </a:lnSpc>
              <a:buNone/>
            </a:pPr>
            <a:r>
              <a:rPr lang="en-US" sz="5400" b="1" kern="0" spc="2" dirty="0">
                <a:solidFill>
                  <a:srgbClr val="00E5FF"/>
                </a:solidFill>
                <a:latin typeface="Montserrat ExtraBold" pitchFamily="34" charset="0"/>
                <a:ea typeface="Montserrat ExtraBold" pitchFamily="34" charset="-122"/>
                <a:cs typeface="Montserrat ExtraBold" pitchFamily="34" charset="-120"/>
              </a:rPr>
              <a:t>GEOTWIN</a:t>
            </a:r>
            <a:r>
              <a:rPr lang="en-US" sz="5400" b="1" kern="0" spc="2" dirty="0">
                <a:solidFill>
                  <a:srgbClr val="FFFFFF"/>
                </a:solidFill>
                <a:latin typeface="Montserrat ExtraBold" pitchFamily="34" charset="0"/>
                <a:ea typeface="Montserrat ExtraBold" pitchFamily="34" charset="-122"/>
                <a:cs typeface="Montserrat ExtraBold" pitchFamily="34" charset="-120"/>
              </a:rPr>
              <a:t> CCS</a:t>
            </a:r>
            <a:endParaRPr lang="en-US" sz="5400" dirty="0"/>
          </a:p>
        </p:txBody>
      </p:sp>
      <p:sp>
        <p:nvSpPr>
          <p:cNvPr id="5" name="Text 1"/>
          <p:cNvSpPr/>
          <p:nvPr/>
        </p:nvSpPr>
        <p:spPr>
          <a:xfrm>
            <a:off x="1285875" y="2124839"/>
            <a:ext cx="6572250" cy="805157"/>
          </a:xfrm>
          <a:prstGeom prst="rect">
            <a:avLst/>
          </a:prstGeom>
          <a:noFill/>
          <a:ln/>
        </p:spPr>
        <p:txBody>
          <a:bodyPr wrap="square" lIns="0" tIns="0" rIns="0" bIns="0" rtlCol="0" anchor="t">
            <a:spAutoFit/>
          </a:bodyPr>
          <a:lstStyle/>
          <a:p>
            <a:pPr marL="0" indent="0" algn="ctr">
              <a:lnSpc>
                <a:spcPct val="112000"/>
              </a:lnSpc>
              <a:buNone/>
            </a:pPr>
            <a:r>
              <a:rPr lang="en-US" sz="2400" dirty="0">
                <a:solidFill>
                  <a:srgbClr val="E2E8F0"/>
                </a:solidFill>
                <a:latin typeface="Inter Light" pitchFamily="34" charset="0"/>
                <a:ea typeface="Inter Light" pitchFamily="34" charset="-122"/>
                <a:cs typeface="Inter Light" pitchFamily="34" charset="-120"/>
              </a:rPr>
              <a:t>CO₂ Storage powered by AI.</a:t>
            </a:r>
          </a:p>
          <a:p>
            <a:pPr marL="0" indent="0" algn="ctr">
              <a:lnSpc>
                <a:spcPct val="112000"/>
              </a:lnSpc>
              <a:buNone/>
            </a:pPr>
            <a:r>
              <a:rPr lang="en-US" sz="2400" dirty="0">
                <a:solidFill>
                  <a:srgbClr val="E2E8F0"/>
                </a:solidFill>
                <a:latin typeface="Inter Light" pitchFamily="34" charset="0"/>
                <a:ea typeface="Inter Light" pitchFamily="34" charset="-122"/>
                <a:cs typeface="Inter Light" pitchFamily="34" charset="-120"/>
              </a:rPr>
              <a:t>In Real Time</a:t>
            </a:r>
            <a:endParaRPr lang="en-US" sz="2400" dirty="0"/>
          </a:p>
        </p:txBody>
      </p:sp>
      <p:sp>
        <p:nvSpPr>
          <p:cNvPr id="6" name="Shape 2"/>
          <p:cNvSpPr/>
          <p:nvPr/>
        </p:nvSpPr>
        <p:spPr>
          <a:xfrm>
            <a:off x="1927920" y="3689958"/>
            <a:ext cx="1419820" cy="323255"/>
          </a:xfrm>
          <a:prstGeom prst="roundRect">
            <a:avLst/>
          </a:prstGeom>
          <a:solidFill>
            <a:srgbClr val="00E5FF">
              <a:alpha val="10000"/>
            </a:srgbClr>
          </a:solidFill>
          <a:ln w="9144">
            <a:solidFill>
              <a:srgbClr val="00E5FF">
                <a:alpha val="30000"/>
              </a:srgbClr>
            </a:solidFill>
            <a:prstDash val="solid"/>
          </a:ln>
        </p:spPr>
        <p:txBody>
          <a:bodyPr/>
          <a:lstStyle/>
          <a:p>
            <a:endParaRPr lang="en-US"/>
          </a:p>
        </p:txBody>
      </p:sp>
      <p:pic>
        <p:nvPicPr>
          <p:cNvPr id="7" name="Image 1" descr="preencoded.png"/>
          <p:cNvPicPr>
            <a:picLocks noChangeAspect="1"/>
          </p:cNvPicPr>
          <p:nvPr/>
        </p:nvPicPr>
        <p:blipFill>
          <a:blip r:embed="rId4"/>
          <a:stretch>
            <a:fillRect/>
          </a:stretch>
        </p:blipFill>
        <p:spPr>
          <a:xfrm>
            <a:off x="2106513" y="3794435"/>
            <a:ext cx="121444" cy="114300"/>
          </a:xfrm>
          <a:prstGeom prst="rect">
            <a:avLst/>
          </a:prstGeom>
        </p:spPr>
      </p:pic>
      <p:sp>
        <p:nvSpPr>
          <p:cNvPr id="8" name="Text 3"/>
          <p:cNvSpPr/>
          <p:nvPr/>
        </p:nvSpPr>
        <p:spPr>
          <a:xfrm>
            <a:off x="2347178" y="3782827"/>
            <a:ext cx="774187" cy="161583"/>
          </a:xfrm>
          <a:prstGeom prst="rect">
            <a:avLst/>
          </a:prstGeom>
          <a:noFill/>
          <a:ln/>
        </p:spPr>
        <p:txBody>
          <a:bodyPr wrap="none" lIns="0" tIns="0" rIns="0" bIns="0" rtlCol="0" anchor="t">
            <a:spAutoFit/>
          </a:bodyPr>
          <a:lstStyle/>
          <a:p>
            <a:pPr marL="0" indent="0" algn="ctr">
              <a:buNone/>
            </a:pPr>
            <a:r>
              <a:rPr lang="en-US" sz="1050" kern="0" spc="1" dirty="0">
                <a:solidFill>
                  <a:srgbClr val="00E5FF"/>
                </a:solidFill>
                <a:latin typeface="Inter SemiBold" pitchFamily="34" charset="0"/>
                <a:ea typeface="Inter SemiBold" pitchFamily="34" charset="-122"/>
                <a:cs typeface="Inter SemiBold" pitchFamily="34" charset="-120"/>
              </a:rPr>
              <a:t>DIGITAL TWIN</a:t>
            </a:r>
            <a:endParaRPr lang="en-US" sz="1050" dirty="0"/>
          </a:p>
        </p:txBody>
      </p:sp>
      <p:sp>
        <p:nvSpPr>
          <p:cNvPr id="9" name="Shape 4"/>
          <p:cNvSpPr/>
          <p:nvPr/>
        </p:nvSpPr>
        <p:spPr>
          <a:xfrm>
            <a:off x="3483471" y="3689958"/>
            <a:ext cx="1821656" cy="323255"/>
          </a:xfrm>
          <a:prstGeom prst="roundRect">
            <a:avLst/>
          </a:prstGeom>
          <a:solidFill>
            <a:srgbClr val="00E5FF">
              <a:alpha val="10000"/>
            </a:srgbClr>
          </a:solidFill>
          <a:ln w="9144">
            <a:solidFill>
              <a:srgbClr val="00E5FF">
                <a:alpha val="30000"/>
              </a:srgbClr>
            </a:solidFill>
            <a:prstDash val="solid"/>
          </a:ln>
        </p:spPr>
        <p:txBody>
          <a:bodyPr/>
          <a:lstStyle/>
          <a:p>
            <a:endParaRPr lang="en-US"/>
          </a:p>
        </p:txBody>
      </p:sp>
      <p:pic>
        <p:nvPicPr>
          <p:cNvPr id="10" name="Image 2" descr="preencoded.png"/>
          <p:cNvPicPr>
            <a:picLocks noChangeAspect="1"/>
          </p:cNvPicPr>
          <p:nvPr/>
        </p:nvPicPr>
        <p:blipFill>
          <a:blip r:embed="rId5"/>
          <a:stretch>
            <a:fillRect/>
          </a:stretch>
        </p:blipFill>
        <p:spPr>
          <a:xfrm>
            <a:off x="3662065" y="3794435"/>
            <a:ext cx="121444" cy="114300"/>
          </a:xfrm>
          <a:prstGeom prst="rect">
            <a:avLst/>
          </a:prstGeom>
        </p:spPr>
      </p:pic>
      <p:sp>
        <p:nvSpPr>
          <p:cNvPr id="11" name="Text 5"/>
          <p:cNvSpPr/>
          <p:nvPr/>
        </p:nvSpPr>
        <p:spPr>
          <a:xfrm>
            <a:off x="3923854" y="3782827"/>
            <a:ext cx="1133773" cy="161583"/>
          </a:xfrm>
          <a:prstGeom prst="rect">
            <a:avLst/>
          </a:prstGeom>
          <a:noFill/>
          <a:ln/>
        </p:spPr>
        <p:txBody>
          <a:bodyPr wrap="none" lIns="0" tIns="0" rIns="0" bIns="0" rtlCol="0" anchor="t">
            <a:spAutoFit/>
          </a:bodyPr>
          <a:lstStyle/>
          <a:p>
            <a:pPr marL="0" indent="0" algn="ctr">
              <a:buNone/>
            </a:pPr>
            <a:r>
              <a:rPr lang="en-US" sz="1050" kern="0" spc="1" dirty="0">
                <a:solidFill>
                  <a:srgbClr val="00E5FF"/>
                </a:solidFill>
                <a:latin typeface="Inter SemiBold" pitchFamily="34" charset="0"/>
                <a:ea typeface="Inter SemiBold" pitchFamily="34" charset="-122"/>
                <a:cs typeface="Inter SemiBold" pitchFamily="34" charset="-120"/>
              </a:rPr>
              <a:t>MACHINE LEARNING</a:t>
            </a:r>
            <a:endParaRPr lang="en-US" sz="1050" dirty="0"/>
          </a:p>
        </p:txBody>
      </p:sp>
      <p:sp>
        <p:nvSpPr>
          <p:cNvPr id="12" name="Shape 6"/>
          <p:cNvSpPr/>
          <p:nvPr/>
        </p:nvSpPr>
        <p:spPr>
          <a:xfrm>
            <a:off x="5440859" y="3689958"/>
            <a:ext cx="1760934" cy="323255"/>
          </a:xfrm>
          <a:prstGeom prst="roundRect">
            <a:avLst/>
          </a:prstGeom>
          <a:solidFill>
            <a:srgbClr val="10B981">
              <a:alpha val="10000"/>
            </a:srgbClr>
          </a:solidFill>
          <a:ln w="9144">
            <a:solidFill>
              <a:srgbClr val="10B981">
                <a:alpha val="30000"/>
              </a:srgbClr>
            </a:solidFill>
            <a:prstDash val="solid"/>
          </a:ln>
        </p:spPr>
        <p:txBody>
          <a:bodyPr/>
          <a:lstStyle/>
          <a:p>
            <a:endParaRPr lang="en-US"/>
          </a:p>
        </p:txBody>
      </p:sp>
      <p:pic>
        <p:nvPicPr>
          <p:cNvPr id="13" name="Image 3" descr="preencoded.png"/>
          <p:cNvPicPr>
            <a:picLocks noChangeAspect="1"/>
          </p:cNvPicPr>
          <p:nvPr/>
        </p:nvPicPr>
        <p:blipFill>
          <a:blip r:embed="rId6"/>
          <a:stretch>
            <a:fillRect/>
          </a:stretch>
        </p:blipFill>
        <p:spPr>
          <a:xfrm>
            <a:off x="5619452" y="3794435"/>
            <a:ext cx="121444" cy="114300"/>
          </a:xfrm>
          <a:prstGeom prst="rect">
            <a:avLst/>
          </a:prstGeom>
        </p:spPr>
      </p:pic>
      <p:sp>
        <p:nvSpPr>
          <p:cNvPr id="14" name="Text 7"/>
          <p:cNvSpPr/>
          <p:nvPr/>
        </p:nvSpPr>
        <p:spPr>
          <a:xfrm>
            <a:off x="5879799" y="3782827"/>
            <a:ext cx="1075936" cy="161583"/>
          </a:xfrm>
          <a:prstGeom prst="rect">
            <a:avLst/>
          </a:prstGeom>
          <a:noFill/>
          <a:ln/>
        </p:spPr>
        <p:txBody>
          <a:bodyPr wrap="none" lIns="0" tIns="0" rIns="0" bIns="0" rtlCol="0" anchor="t">
            <a:spAutoFit/>
          </a:bodyPr>
          <a:lstStyle/>
          <a:p>
            <a:pPr marL="0" indent="0" algn="ctr">
              <a:buNone/>
            </a:pPr>
            <a:r>
              <a:rPr lang="en-US" sz="1050" kern="0" spc="1" dirty="0">
                <a:solidFill>
                  <a:srgbClr val="10B981"/>
                </a:solidFill>
                <a:latin typeface="Inter SemiBold" pitchFamily="34" charset="0"/>
                <a:ea typeface="Inter SemiBold" pitchFamily="34" charset="-122"/>
                <a:cs typeface="Inter SemiBold" pitchFamily="34" charset="-120"/>
              </a:rPr>
              <a:t>DECARBONIZATION</a:t>
            </a:r>
            <a:endParaRPr lang="en-US" sz="1050" dirty="0"/>
          </a:p>
        </p:txBody>
      </p:sp>
    </p:spTree>
  </p:cSld>
  <p:clrMapOvr>
    <a:masterClrMapping/>
  </p:clrMapOvr>
  <mc:AlternateContent xmlns:mc="http://schemas.openxmlformats.org/markup-compatibility/2006" xmlns:p14="http://schemas.microsoft.com/office/powerpoint/2010/main">
    <mc:Choice Requires="p14">
      <p:transition spd="slow" p14:dur="2000" advTm="32281"/>
    </mc:Choice>
    <mc:Fallback xmlns="">
      <p:transition spd="slow" advTm="3228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Shape 0"/>
          <p:cNvSpPr/>
          <p:nvPr/>
        </p:nvSpPr>
        <p:spPr>
          <a:xfrm>
            <a:off x="571500" y="428625"/>
            <a:ext cx="8001000" cy="469702"/>
          </a:xfrm>
          <a:prstGeom prst="rect">
            <a:avLst/>
          </a:prstGeom>
          <a:solidFill>
            <a:srgbClr val="000000">
              <a:alpha val="0"/>
            </a:srgbClr>
          </a:solidFill>
          <a:ln/>
        </p:spPr>
        <p:txBody>
          <a:bodyPr/>
          <a:lstStyle/>
          <a:p>
            <a:endParaRPr lang="en-US"/>
          </a:p>
        </p:txBody>
      </p:sp>
      <p:sp>
        <p:nvSpPr>
          <p:cNvPr id="5" name="Shape 1"/>
          <p:cNvSpPr/>
          <p:nvPr/>
        </p:nvSpPr>
        <p:spPr>
          <a:xfrm>
            <a:off x="571500" y="884039"/>
            <a:ext cx="8001000" cy="14288"/>
          </a:xfrm>
          <a:prstGeom prst="rect">
            <a:avLst/>
          </a:prstGeom>
          <a:solidFill>
            <a:srgbClr val="00E5FF"/>
          </a:solidFill>
          <a:ln/>
        </p:spPr>
        <p:txBody>
          <a:bodyPr/>
          <a:lstStyle/>
          <a:p>
            <a:endParaRPr lang="en-US" sz="2000"/>
          </a:p>
        </p:txBody>
      </p:sp>
      <p:sp>
        <p:nvSpPr>
          <p:cNvPr id="6" name="Text 2"/>
          <p:cNvSpPr/>
          <p:nvPr/>
        </p:nvSpPr>
        <p:spPr>
          <a:xfrm>
            <a:off x="571500" y="428625"/>
            <a:ext cx="8190588" cy="312539"/>
          </a:xfrm>
          <a:prstGeom prst="rect">
            <a:avLst/>
          </a:prstGeom>
          <a:noFill/>
          <a:ln/>
        </p:spPr>
        <p:txBody>
          <a:bodyPr wrap="square" lIns="0" tIns="0" rIns="0" bIns="0" rtlCol="0" anchor="t">
            <a:spAutoFit/>
          </a:bodyPr>
          <a:lstStyle/>
          <a:p>
            <a:pPr marL="0" indent="0" algn="l">
              <a:buNone/>
            </a:pPr>
            <a:r>
              <a:rPr lang="en-US" sz="1800" b="1" kern="0" spc="1" dirty="0">
                <a:solidFill>
                  <a:srgbClr val="FFFFFF"/>
                </a:solidFill>
                <a:latin typeface="Montserrat Bold" pitchFamily="34" charset="0"/>
                <a:ea typeface="Montserrat Bold" pitchFamily="34" charset="-122"/>
                <a:cs typeface="Montserrat Bold" pitchFamily="34" charset="-120"/>
              </a:rPr>
              <a:t>THE CRITICAL CHALLENGE: </a:t>
            </a:r>
            <a:r>
              <a:rPr lang="en-US" sz="1800" b="1" kern="0" spc="1" dirty="0">
                <a:solidFill>
                  <a:srgbClr val="00E5FF"/>
                </a:solidFill>
                <a:latin typeface="Montserrat Bold" pitchFamily="34" charset="0"/>
                <a:ea typeface="Montserrat Bold" pitchFamily="34" charset="-122"/>
                <a:cs typeface="Montserrat Bold" pitchFamily="34" charset="-120"/>
              </a:rPr>
              <a:t>UNCERTAINTY AND OPERATIONAL RISK</a:t>
            </a:r>
            <a:endParaRPr lang="en-US" sz="1800" dirty="0"/>
          </a:p>
        </p:txBody>
      </p:sp>
      <p:pic>
        <p:nvPicPr>
          <p:cNvPr id="7" name="Image 1" descr="preencoded.png"/>
          <p:cNvPicPr>
            <a:picLocks noChangeAspect="1"/>
          </p:cNvPicPr>
          <p:nvPr/>
        </p:nvPicPr>
        <p:blipFill>
          <a:blip r:embed="rId4">
            <a:alphaModFix amt="80000"/>
          </a:blip>
          <a:stretch>
            <a:fillRect/>
          </a:stretch>
        </p:blipFill>
        <p:spPr>
          <a:xfrm>
            <a:off x="8762088" y="512564"/>
            <a:ext cx="228600" cy="228600"/>
          </a:xfrm>
          <a:prstGeom prst="rect">
            <a:avLst/>
          </a:prstGeom>
        </p:spPr>
      </p:pic>
      <p:pic>
        <p:nvPicPr>
          <p:cNvPr id="8" name="Image 2" descr="preencoded.png"/>
          <p:cNvPicPr>
            <a:picLocks noChangeAspect="1"/>
          </p:cNvPicPr>
          <p:nvPr/>
        </p:nvPicPr>
        <p:blipFill>
          <a:blip r:embed="rId5">
            <a:alphaModFix amt="80000"/>
          </a:blip>
          <a:stretch>
            <a:fillRect/>
          </a:stretch>
        </p:blipFill>
        <p:spPr>
          <a:xfrm>
            <a:off x="578644" y="1248370"/>
            <a:ext cx="2843213" cy="1771650"/>
          </a:xfrm>
          <a:prstGeom prst="rect">
            <a:avLst/>
          </a:prstGeom>
        </p:spPr>
      </p:pic>
      <p:sp>
        <p:nvSpPr>
          <p:cNvPr id="9" name="Shape 3"/>
          <p:cNvSpPr/>
          <p:nvPr/>
        </p:nvSpPr>
        <p:spPr>
          <a:xfrm>
            <a:off x="571500" y="3170039"/>
            <a:ext cx="2857500" cy="1014413"/>
          </a:xfrm>
          <a:prstGeom prst="rect">
            <a:avLst/>
          </a:prstGeom>
          <a:solidFill>
            <a:srgbClr val="00E5FF">
              <a:alpha val="5000"/>
            </a:srgbClr>
          </a:solidFill>
          <a:ln/>
        </p:spPr>
        <p:txBody>
          <a:bodyPr/>
          <a:lstStyle/>
          <a:p>
            <a:endParaRPr lang="en-US" sz="2800">
              <a:latin typeface="Aptos" panose="020B0004020202020204" pitchFamily="34" charset="0"/>
            </a:endParaRPr>
          </a:p>
        </p:txBody>
      </p:sp>
      <p:sp>
        <p:nvSpPr>
          <p:cNvPr id="10" name="Shape 4"/>
          <p:cNvSpPr/>
          <p:nvPr/>
        </p:nvSpPr>
        <p:spPr>
          <a:xfrm>
            <a:off x="571500" y="3170039"/>
            <a:ext cx="2857500" cy="14288"/>
          </a:xfrm>
          <a:prstGeom prst="rect">
            <a:avLst/>
          </a:prstGeom>
          <a:solidFill>
            <a:srgbClr val="00E5FF"/>
          </a:solidFill>
          <a:ln/>
        </p:spPr>
        <p:txBody>
          <a:bodyPr/>
          <a:lstStyle/>
          <a:p>
            <a:endParaRPr lang="en-US" sz="2800">
              <a:latin typeface="Aptos" panose="020B0004020202020204" pitchFamily="34" charset="0"/>
            </a:endParaRPr>
          </a:p>
        </p:txBody>
      </p:sp>
      <p:sp>
        <p:nvSpPr>
          <p:cNvPr id="11" name="Text 5"/>
          <p:cNvSpPr/>
          <p:nvPr/>
        </p:nvSpPr>
        <p:spPr>
          <a:xfrm>
            <a:off x="571500" y="3312914"/>
            <a:ext cx="2857500" cy="1095172"/>
          </a:xfrm>
          <a:prstGeom prst="rect">
            <a:avLst/>
          </a:prstGeom>
          <a:noFill/>
          <a:ln/>
        </p:spPr>
        <p:txBody>
          <a:bodyPr wrap="square" lIns="0" tIns="0" rIns="0" bIns="0" rtlCol="0" anchor="t">
            <a:spAutoFit/>
          </a:bodyPr>
          <a:lstStyle/>
          <a:p>
            <a:pPr marL="0" indent="0" algn="l">
              <a:lnSpc>
                <a:spcPct val="120000"/>
              </a:lnSpc>
              <a:buNone/>
            </a:pPr>
            <a:r>
              <a:rPr lang="en-US" sz="1200" b="1" dirty="0">
                <a:solidFill>
                  <a:srgbClr val="A0AABF"/>
                </a:solidFill>
                <a:latin typeface="Aptos" panose="020B0004020202020204" pitchFamily="34" charset="0"/>
                <a:ea typeface="Inter SemiBold" pitchFamily="34" charset="-122"/>
                <a:cs typeface="Inter SemiBold" pitchFamily="34" charset="-120"/>
              </a:rPr>
              <a:t>The Field Reality:</a:t>
            </a:r>
            <a:r>
              <a:rPr lang="en-US" sz="1200" dirty="0">
                <a:solidFill>
                  <a:srgbClr val="A0AABF"/>
                </a:solidFill>
                <a:latin typeface="Aptos" panose="020B0004020202020204" pitchFamily="34" charset="0"/>
                <a:ea typeface="Inter" pitchFamily="34" charset="-122"/>
                <a:cs typeface="Inter" pitchFamily="34" charset="-120"/>
              </a:rPr>
              <a:t> Operations involving geological </a:t>
            </a:r>
            <a:r>
              <a:rPr lang="en-US" sz="1200" dirty="0" err="1">
                <a:solidFill>
                  <a:srgbClr val="A0AABF"/>
                </a:solidFill>
                <a:latin typeface="Aptos" panose="020B0004020202020204" pitchFamily="34" charset="0"/>
                <a:ea typeface="Inter" pitchFamily="34" charset="-122"/>
                <a:cs typeface="Inter" pitchFamily="34" charset="-120"/>
              </a:rPr>
              <a:t>storage</a:t>
            </a:r>
            <a:r>
              <a:rPr lang="en-US" sz="1200" dirty="0">
                <a:solidFill>
                  <a:srgbClr val="A0AABF"/>
                </a:solidFill>
                <a:latin typeface="Aptos" panose="020B0004020202020204" pitchFamily="34" charset="0"/>
                <a:ea typeface="Inter" pitchFamily="34" charset="-122"/>
                <a:cs typeface="Inter" pitchFamily="34" charset="-120"/>
              </a:rPr>
              <a:t> deal with high subsurface complexity, where decisions must be made based on limited, time-spaced data.</a:t>
            </a:r>
            <a:endParaRPr lang="en-US" sz="1200" dirty="0">
              <a:latin typeface="Aptos" panose="020B0004020202020204" pitchFamily="34" charset="0"/>
            </a:endParaRPr>
          </a:p>
        </p:txBody>
      </p:sp>
      <p:sp>
        <p:nvSpPr>
          <p:cNvPr id="12" name="Shape 6"/>
          <p:cNvSpPr/>
          <p:nvPr/>
        </p:nvSpPr>
        <p:spPr>
          <a:xfrm>
            <a:off x="3714750" y="1241227"/>
            <a:ext cx="428625" cy="428625"/>
          </a:xfrm>
          <a:prstGeom prst="rect">
            <a:avLst/>
          </a:prstGeom>
          <a:solidFill>
            <a:srgbClr val="1A2542"/>
          </a:solidFill>
          <a:ln w="9144">
            <a:solidFill>
              <a:srgbClr val="00E5FF">
                <a:alpha val="30000"/>
              </a:srgbClr>
            </a:solidFill>
            <a:prstDash val="solid"/>
          </a:ln>
        </p:spPr>
        <p:txBody>
          <a:bodyPr/>
          <a:lstStyle/>
          <a:p>
            <a:endParaRPr lang="en-US" sz="2800">
              <a:latin typeface="Aptos" panose="020B0004020202020204" pitchFamily="34" charset="0"/>
            </a:endParaRPr>
          </a:p>
        </p:txBody>
      </p:sp>
      <p:pic>
        <p:nvPicPr>
          <p:cNvPr id="13" name="Image 3" descr="preencoded.png"/>
          <p:cNvPicPr>
            <a:picLocks noChangeAspect="1"/>
          </p:cNvPicPr>
          <p:nvPr/>
        </p:nvPicPr>
        <p:blipFill>
          <a:blip r:embed="rId6"/>
          <a:stretch>
            <a:fillRect/>
          </a:stretch>
        </p:blipFill>
        <p:spPr>
          <a:xfrm>
            <a:off x="3843338" y="1369814"/>
            <a:ext cx="171450" cy="171450"/>
          </a:xfrm>
          <a:prstGeom prst="rect">
            <a:avLst/>
          </a:prstGeom>
        </p:spPr>
      </p:pic>
      <p:sp>
        <p:nvSpPr>
          <p:cNvPr id="14" name="Text 7"/>
          <p:cNvSpPr/>
          <p:nvPr/>
        </p:nvSpPr>
        <p:spPr>
          <a:xfrm>
            <a:off x="4286250" y="1241227"/>
            <a:ext cx="4286250" cy="276999"/>
          </a:xfrm>
          <a:prstGeom prst="rect">
            <a:avLst/>
          </a:prstGeom>
          <a:noFill/>
          <a:ln/>
        </p:spPr>
        <p:txBody>
          <a:bodyPr wrap="square" lIns="0" tIns="0" rIns="0" bIns="0" rtlCol="0" anchor="t">
            <a:spAutoFit/>
          </a:bodyPr>
          <a:lstStyle/>
          <a:p>
            <a:pPr marL="0" indent="0" algn="l">
              <a:buNone/>
            </a:pPr>
            <a:r>
              <a:rPr lang="en-US" b="1" dirty="0">
                <a:solidFill>
                  <a:srgbClr val="FFFFFF"/>
                </a:solidFill>
                <a:latin typeface="Aptos" panose="020B0004020202020204" pitchFamily="34" charset="0"/>
                <a:ea typeface="Montserrat Bold" pitchFamily="34" charset="-122"/>
                <a:cs typeface="Montserrat Bold" pitchFamily="34" charset="-120"/>
              </a:rPr>
              <a:t>1. Static Monitoring</a:t>
            </a:r>
            <a:endParaRPr lang="en-US" dirty="0">
              <a:latin typeface="Aptos" panose="020B0004020202020204" pitchFamily="34" charset="0"/>
            </a:endParaRPr>
          </a:p>
        </p:txBody>
      </p:sp>
      <p:sp>
        <p:nvSpPr>
          <p:cNvPr id="15" name="Text 8"/>
          <p:cNvSpPr/>
          <p:nvPr/>
        </p:nvSpPr>
        <p:spPr>
          <a:xfrm>
            <a:off x="4286250" y="1521619"/>
            <a:ext cx="3430426" cy="181268"/>
          </a:xfrm>
          <a:prstGeom prst="rect">
            <a:avLst/>
          </a:prstGeom>
          <a:noFill/>
          <a:ln/>
        </p:spPr>
        <p:txBody>
          <a:bodyPr wrap="none" lIns="0" tIns="0" rIns="0" bIns="0" rtlCol="0" anchor="t">
            <a:spAutoFit/>
          </a:bodyPr>
          <a:lstStyle/>
          <a:p>
            <a:pPr marL="0" indent="0" algn="l">
              <a:lnSpc>
                <a:spcPct val="112000"/>
              </a:lnSpc>
              <a:buNone/>
            </a:pPr>
            <a:r>
              <a:rPr lang="en-US" sz="1100" dirty="0">
                <a:solidFill>
                  <a:srgbClr val="E2E8F0"/>
                </a:solidFill>
                <a:latin typeface="Aptos" panose="020B0004020202020204" pitchFamily="34" charset="0"/>
                <a:ea typeface="Inter" pitchFamily="34" charset="-122"/>
                <a:cs typeface="Inter" pitchFamily="34" charset="-120"/>
              </a:rPr>
              <a:t>3D/4D seismic campaigns conducted every 2–5 years.</a:t>
            </a:r>
            <a:endParaRPr lang="en-US" sz="1100" dirty="0">
              <a:latin typeface="Aptos" panose="020B0004020202020204" pitchFamily="34" charset="0"/>
            </a:endParaRPr>
          </a:p>
        </p:txBody>
      </p:sp>
      <p:sp>
        <p:nvSpPr>
          <p:cNvPr id="16" name="Text 9"/>
          <p:cNvSpPr/>
          <p:nvPr/>
        </p:nvSpPr>
        <p:spPr>
          <a:xfrm>
            <a:off x="4286250" y="1758786"/>
            <a:ext cx="4286250" cy="370871"/>
          </a:xfrm>
          <a:prstGeom prst="rect">
            <a:avLst/>
          </a:prstGeom>
          <a:noFill/>
          <a:ln/>
        </p:spPr>
        <p:txBody>
          <a:bodyPr wrap="square" lIns="0" tIns="0" rIns="0" bIns="0" rtlCol="0" anchor="t">
            <a:spAutoFit/>
          </a:bodyPr>
          <a:lstStyle/>
          <a:p>
            <a:pPr marL="0" indent="0" algn="l">
              <a:lnSpc>
                <a:spcPct val="112000"/>
              </a:lnSpc>
              <a:buNone/>
            </a:pPr>
            <a:r>
              <a:rPr lang="en-US" sz="1100" dirty="0">
                <a:solidFill>
                  <a:srgbClr val="F87171"/>
                </a:solidFill>
                <a:latin typeface="Aptos" panose="020B0004020202020204" pitchFamily="34" charset="0"/>
                <a:ea typeface="Inter SemiBold" pitchFamily="34" charset="-122"/>
                <a:cs typeface="Inter SemiBold" pitchFamily="34" charset="-120"/>
              </a:rPr>
              <a:t>High Cost:</a:t>
            </a:r>
            <a:r>
              <a:rPr lang="en-US" sz="1100" dirty="0">
                <a:solidFill>
                  <a:srgbClr val="E2E8F0"/>
                </a:solidFill>
                <a:latin typeface="Aptos" panose="020B0004020202020204" pitchFamily="34" charset="0"/>
                <a:ea typeface="Inter" pitchFamily="34" charset="-122"/>
                <a:cs typeface="Inter" pitchFamily="34" charset="-120"/>
              </a:rPr>
              <a:t> R$ 2–5 million per campaign, producing only sporadic "snapshots."</a:t>
            </a:r>
            <a:endParaRPr lang="en-US" sz="1100" dirty="0">
              <a:latin typeface="Aptos" panose="020B0004020202020204" pitchFamily="34" charset="0"/>
            </a:endParaRPr>
          </a:p>
        </p:txBody>
      </p:sp>
      <p:sp>
        <p:nvSpPr>
          <p:cNvPr id="17" name="Shape 10"/>
          <p:cNvSpPr/>
          <p:nvPr/>
        </p:nvSpPr>
        <p:spPr>
          <a:xfrm>
            <a:off x="3714750" y="2488341"/>
            <a:ext cx="428625" cy="428625"/>
          </a:xfrm>
          <a:prstGeom prst="rect">
            <a:avLst/>
          </a:prstGeom>
          <a:solidFill>
            <a:srgbClr val="1A2542"/>
          </a:solidFill>
          <a:ln w="9144">
            <a:solidFill>
              <a:srgbClr val="00E5FF">
                <a:alpha val="30000"/>
              </a:srgbClr>
            </a:solidFill>
            <a:prstDash val="solid"/>
          </a:ln>
        </p:spPr>
        <p:txBody>
          <a:bodyPr/>
          <a:lstStyle/>
          <a:p>
            <a:endParaRPr lang="en-US" sz="2800">
              <a:latin typeface="Aptos" panose="020B0004020202020204" pitchFamily="34" charset="0"/>
            </a:endParaRPr>
          </a:p>
        </p:txBody>
      </p:sp>
      <p:pic>
        <p:nvPicPr>
          <p:cNvPr id="18" name="Image 4" descr="preencoded.png"/>
          <p:cNvPicPr>
            <a:picLocks noChangeAspect="1"/>
          </p:cNvPicPr>
          <p:nvPr/>
        </p:nvPicPr>
        <p:blipFill>
          <a:blip r:embed="rId7"/>
          <a:stretch>
            <a:fillRect/>
          </a:stretch>
        </p:blipFill>
        <p:spPr>
          <a:xfrm>
            <a:off x="3843338" y="2616929"/>
            <a:ext cx="171450" cy="171450"/>
          </a:xfrm>
          <a:prstGeom prst="rect">
            <a:avLst/>
          </a:prstGeom>
        </p:spPr>
      </p:pic>
      <p:sp>
        <p:nvSpPr>
          <p:cNvPr id="19" name="Text 11"/>
          <p:cNvSpPr/>
          <p:nvPr/>
        </p:nvSpPr>
        <p:spPr>
          <a:xfrm>
            <a:off x="4286250" y="2488341"/>
            <a:ext cx="4286250" cy="276999"/>
          </a:xfrm>
          <a:prstGeom prst="rect">
            <a:avLst/>
          </a:prstGeom>
          <a:noFill/>
          <a:ln/>
        </p:spPr>
        <p:txBody>
          <a:bodyPr wrap="square" lIns="0" tIns="0" rIns="0" bIns="0" rtlCol="0" anchor="t">
            <a:spAutoFit/>
          </a:bodyPr>
          <a:lstStyle/>
          <a:p>
            <a:pPr marL="0" indent="0" algn="l">
              <a:buNone/>
            </a:pPr>
            <a:r>
              <a:rPr lang="en-US" b="1" dirty="0">
                <a:solidFill>
                  <a:srgbClr val="FFFFFF"/>
                </a:solidFill>
                <a:latin typeface="Aptos" panose="020B0004020202020204" pitchFamily="34" charset="0"/>
                <a:ea typeface="Montserrat Bold" pitchFamily="34" charset="-122"/>
                <a:cs typeface="Montserrat Bold" pitchFamily="34" charset="-120"/>
              </a:rPr>
              <a:t>2. Geomechanical Risk</a:t>
            </a:r>
            <a:endParaRPr lang="en-US" dirty="0">
              <a:latin typeface="Aptos" panose="020B0004020202020204" pitchFamily="34" charset="0"/>
            </a:endParaRPr>
          </a:p>
        </p:txBody>
      </p:sp>
      <p:sp>
        <p:nvSpPr>
          <p:cNvPr id="20" name="Text 12"/>
          <p:cNvSpPr/>
          <p:nvPr/>
        </p:nvSpPr>
        <p:spPr>
          <a:xfrm>
            <a:off x="4286250" y="2768733"/>
            <a:ext cx="3811941" cy="181268"/>
          </a:xfrm>
          <a:prstGeom prst="rect">
            <a:avLst/>
          </a:prstGeom>
          <a:noFill/>
          <a:ln/>
        </p:spPr>
        <p:txBody>
          <a:bodyPr wrap="none" lIns="0" tIns="0" rIns="0" bIns="0" rtlCol="0" anchor="t">
            <a:spAutoFit/>
          </a:bodyPr>
          <a:lstStyle/>
          <a:p>
            <a:pPr marL="0" indent="0" algn="l">
              <a:lnSpc>
                <a:spcPct val="112000"/>
              </a:lnSpc>
              <a:buNone/>
            </a:pPr>
            <a:r>
              <a:rPr lang="en-US" sz="1100" dirty="0">
                <a:solidFill>
                  <a:srgbClr val="E2E8F0"/>
                </a:solidFill>
                <a:latin typeface="Aptos" panose="020B0004020202020204" pitchFamily="34" charset="0"/>
                <a:ea typeface="Inter" pitchFamily="34" charset="-122"/>
                <a:cs typeface="Inter" pitchFamily="34" charset="-120"/>
              </a:rPr>
              <a:t>Continuous injection increases pore pressure in the reservoir.</a:t>
            </a:r>
            <a:endParaRPr lang="en-US" sz="1100" dirty="0">
              <a:latin typeface="Aptos" panose="020B0004020202020204" pitchFamily="34" charset="0"/>
            </a:endParaRPr>
          </a:p>
        </p:txBody>
      </p:sp>
      <p:sp>
        <p:nvSpPr>
          <p:cNvPr id="21" name="Text 13"/>
          <p:cNvSpPr/>
          <p:nvPr/>
        </p:nvSpPr>
        <p:spPr>
          <a:xfrm>
            <a:off x="4286250" y="3005900"/>
            <a:ext cx="4286250" cy="370871"/>
          </a:xfrm>
          <a:prstGeom prst="rect">
            <a:avLst/>
          </a:prstGeom>
          <a:noFill/>
          <a:ln/>
        </p:spPr>
        <p:txBody>
          <a:bodyPr wrap="square" lIns="0" tIns="0" rIns="0" bIns="0" rtlCol="0" anchor="t">
            <a:spAutoFit/>
          </a:bodyPr>
          <a:lstStyle/>
          <a:p>
            <a:pPr marL="0" indent="0" algn="l">
              <a:lnSpc>
                <a:spcPct val="112000"/>
              </a:lnSpc>
              <a:buNone/>
            </a:pPr>
            <a:r>
              <a:rPr lang="en-US" sz="1100" dirty="0">
                <a:solidFill>
                  <a:srgbClr val="F87171"/>
                </a:solidFill>
                <a:latin typeface="Aptos" panose="020B0004020202020204" pitchFamily="34" charset="0"/>
                <a:ea typeface="Inter SemiBold" pitchFamily="34" charset="-122"/>
                <a:cs typeface="Inter SemiBold" pitchFamily="34" charset="-120"/>
              </a:rPr>
              <a:t>Integrity Threat:</a:t>
            </a:r>
            <a:r>
              <a:rPr lang="en-US" sz="1100" dirty="0">
                <a:solidFill>
                  <a:srgbClr val="E2E8F0"/>
                </a:solidFill>
                <a:latin typeface="Aptos" panose="020B0004020202020204" pitchFamily="34" charset="0"/>
                <a:ea typeface="Inter" pitchFamily="34" charset="-122"/>
                <a:cs typeface="Inter" pitchFamily="34" charset="-120"/>
              </a:rPr>
              <a:t> Risk of caprock fracturing and undetected CO₂ leakage.</a:t>
            </a:r>
            <a:endParaRPr lang="en-US" sz="1100" dirty="0">
              <a:latin typeface="Aptos" panose="020B0004020202020204" pitchFamily="34" charset="0"/>
            </a:endParaRPr>
          </a:p>
        </p:txBody>
      </p:sp>
      <p:sp>
        <p:nvSpPr>
          <p:cNvPr id="22" name="Shape 14"/>
          <p:cNvSpPr/>
          <p:nvPr/>
        </p:nvSpPr>
        <p:spPr>
          <a:xfrm>
            <a:off x="3714750" y="3735456"/>
            <a:ext cx="428625" cy="428625"/>
          </a:xfrm>
          <a:prstGeom prst="rect">
            <a:avLst/>
          </a:prstGeom>
          <a:solidFill>
            <a:srgbClr val="1A2542"/>
          </a:solidFill>
          <a:ln w="9144">
            <a:solidFill>
              <a:srgbClr val="00E5FF">
                <a:alpha val="30000"/>
              </a:srgbClr>
            </a:solidFill>
            <a:prstDash val="solid"/>
          </a:ln>
        </p:spPr>
        <p:txBody>
          <a:bodyPr/>
          <a:lstStyle/>
          <a:p>
            <a:endParaRPr lang="en-US" sz="2800">
              <a:latin typeface="Aptos" panose="020B0004020202020204" pitchFamily="34" charset="0"/>
            </a:endParaRPr>
          </a:p>
        </p:txBody>
      </p:sp>
      <p:pic>
        <p:nvPicPr>
          <p:cNvPr id="23" name="Image 5" descr="preencoded.png"/>
          <p:cNvPicPr>
            <a:picLocks noChangeAspect="1"/>
          </p:cNvPicPr>
          <p:nvPr/>
        </p:nvPicPr>
        <p:blipFill>
          <a:blip r:embed="rId8"/>
          <a:stretch>
            <a:fillRect/>
          </a:stretch>
        </p:blipFill>
        <p:spPr>
          <a:xfrm>
            <a:off x="3832622" y="3864043"/>
            <a:ext cx="192881" cy="171450"/>
          </a:xfrm>
          <a:prstGeom prst="rect">
            <a:avLst/>
          </a:prstGeom>
        </p:spPr>
      </p:pic>
      <p:sp>
        <p:nvSpPr>
          <p:cNvPr id="24" name="Text 15"/>
          <p:cNvSpPr/>
          <p:nvPr/>
        </p:nvSpPr>
        <p:spPr>
          <a:xfrm>
            <a:off x="4286250" y="3735456"/>
            <a:ext cx="4286250" cy="276999"/>
          </a:xfrm>
          <a:prstGeom prst="rect">
            <a:avLst/>
          </a:prstGeom>
          <a:noFill/>
          <a:ln/>
        </p:spPr>
        <p:txBody>
          <a:bodyPr wrap="square" lIns="0" tIns="0" rIns="0" bIns="0" rtlCol="0" anchor="t">
            <a:spAutoFit/>
          </a:bodyPr>
          <a:lstStyle/>
          <a:p>
            <a:pPr marL="0" indent="0" algn="l">
              <a:buNone/>
            </a:pPr>
            <a:r>
              <a:rPr lang="en-US" b="1" dirty="0">
                <a:solidFill>
                  <a:srgbClr val="FFFFFF"/>
                </a:solidFill>
                <a:latin typeface="Aptos" panose="020B0004020202020204" pitchFamily="34" charset="0"/>
                <a:ea typeface="Montserrat Bold" pitchFamily="34" charset="-122"/>
                <a:cs typeface="Montserrat Bold" pitchFamily="34" charset="-120"/>
              </a:rPr>
              <a:t>3. Operational Inefficiency</a:t>
            </a:r>
            <a:endParaRPr lang="en-US" dirty="0">
              <a:latin typeface="Aptos" panose="020B0004020202020204" pitchFamily="34" charset="0"/>
            </a:endParaRPr>
          </a:p>
        </p:txBody>
      </p:sp>
      <p:sp>
        <p:nvSpPr>
          <p:cNvPr id="25" name="Text 16"/>
          <p:cNvSpPr/>
          <p:nvPr/>
        </p:nvSpPr>
        <p:spPr>
          <a:xfrm>
            <a:off x="4286250" y="4015848"/>
            <a:ext cx="3970639" cy="181268"/>
          </a:xfrm>
          <a:prstGeom prst="rect">
            <a:avLst/>
          </a:prstGeom>
          <a:noFill/>
          <a:ln/>
        </p:spPr>
        <p:txBody>
          <a:bodyPr wrap="none" lIns="0" tIns="0" rIns="0" bIns="0" rtlCol="0" anchor="t">
            <a:spAutoFit/>
          </a:bodyPr>
          <a:lstStyle/>
          <a:p>
            <a:pPr marL="0" indent="0" algn="l">
              <a:lnSpc>
                <a:spcPct val="112000"/>
              </a:lnSpc>
              <a:buNone/>
            </a:pPr>
            <a:r>
              <a:rPr lang="en-US" sz="1100" dirty="0">
                <a:solidFill>
                  <a:srgbClr val="E2E8F0"/>
                </a:solidFill>
                <a:latin typeface="Aptos" panose="020B0004020202020204" pitchFamily="34" charset="0"/>
                <a:ea typeface="Inter" pitchFamily="34" charset="-122"/>
                <a:cs typeface="Inter" pitchFamily="34" charset="-120"/>
              </a:rPr>
              <a:t>Lack of real-time data forces conservative operation.</a:t>
            </a:r>
            <a:endParaRPr lang="en-US" sz="1100" dirty="0">
              <a:latin typeface="Aptos" panose="020B0004020202020204" pitchFamily="34" charset="0"/>
            </a:endParaRPr>
          </a:p>
        </p:txBody>
      </p:sp>
      <p:sp>
        <p:nvSpPr>
          <p:cNvPr id="26" name="Text 17"/>
          <p:cNvSpPr/>
          <p:nvPr/>
        </p:nvSpPr>
        <p:spPr>
          <a:xfrm>
            <a:off x="4286250" y="4253015"/>
            <a:ext cx="4286250" cy="370871"/>
          </a:xfrm>
          <a:prstGeom prst="rect">
            <a:avLst/>
          </a:prstGeom>
          <a:noFill/>
          <a:ln/>
        </p:spPr>
        <p:txBody>
          <a:bodyPr wrap="square" lIns="0" tIns="0" rIns="0" bIns="0" rtlCol="0" anchor="t">
            <a:spAutoFit/>
          </a:bodyPr>
          <a:lstStyle/>
          <a:p>
            <a:pPr marL="0" indent="0" algn="l">
              <a:lnSpc>
                <a:spcPct val="112000"/>
              </a:lnSpc>
              <a:buNone/>
            </a:pPr>
            <a:r>
              <a:rPr lang="en-US" sz="1100" dirty="0">
                <a:solidFill>
                  <a:srgbClr val="F87171"/>
                </a:solidFill>
                <a:latin typeface="Aptos" panose="020B0004020202020204" pitchFamily="34" charset="0"/>
                <a:ea typeface="Inter SemiBold" pitchFamily="34" charset="-122"/>
                <a:cs typeface="Inter SemiBold" pitchFamily="34" charset="-120"/>
              </a:rPr>
              <a:t>Economic Impact:</a:t>
            </a:r>
            <a:r>
              <a:rPr lang="en-US" sz="1100" dirty="0">
                <a:solidFill>
                  <a:srgbClr val="E2E8F0"/>
                </a:solidFill>
                <a:latin typeface="Aptos" panose="020B0004020202020204" pitchFamily="34" charset="0"/>
                <a:ea typeface="Inter" pitchFamily="34" charset="-122"/>
                <a:cs typeface="Inter" pitchFamily="34" charset="-120"/>
              </a:rPr>
              <a:t> Underutilization of </a:t>
            </a:r>
            <a:r>
              <a:rPr lang="en-US" sz="1100" dirty="0" err="1">
                <a:solidFill>
                  <a:srgbClr val="E2E8F0"/>
                </a:solidFill>
                <a:latin typeface="Aptos" panose="020B0004020202020204" pitchFamily="34" charset="0"/>
                <a:ea typeface="Inter" pitchFamily="34" charset="-122"/>
                <a:cs typeface="Inter" pitchFamily="34" charset="-120"/>
              </a:rPr>
              <a:t>storage capacity</a:t>
            </a:r>
            <a:r>
              <a:rPr lang="en-US" sz="1100" dirty="0">
                <a:solidFill>
                  <a:srgbClr val="E2E8F0"/>
                </a:solidFill>
                <a:latin typeface="Aptos" panose="020B0004020202020204" pitchFamily="34" charset="0"/>
                <a:ea typeface="Inter" pitchFamily="34" charset="-122"/>
                <a:cs typeface="Inter" pitchFamily="34" charset="-120"/>
              </a:rPr>
              <a:t>, limiting project viability.</a:t>
            </a:r>
            <a:endParaRPr lang="en-US" sz="1100" dirty="0">
              <a:latin typeface="Aptos" panose="020B00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44898"/>
    </mc:Choice>
    <mc:Fallback xmlns="">
      <p:transition spd="slow" advTm="4489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Shape 0"/>
          <p:cNvSpPr/>
          <p:nvPr/>
        </p:nvSpPr>
        <p:spPr>
          <a:xfrm>
            <a:off x="571500" y="428625"/>
            <a:ext cx="8001000" cy="469702"/>
          </a:xfrm>
          <a:prstGeom prst="rect">
            <a:avLst/>
          </a:prstGeom>
          <a:solidFill>
            <a:srgbClr val="000000">
              <a:alpha val="0"/>
            </a:srgbClr>
          </a:solidFill>
          <a:ln/>
        </p:spPr>
        <p:txBody>
          <a:bodyPr/>
          <a:lstStyle/>
          <a:p>
            <a:endParaRPr lang="en-US"/>
          </a:p>
        </p:txBody>
      </p:sp>
      <p:sp>
        <p:nvSpPr>
          <p:cNvPr id="5" name="Shape 1"/>
          <p:cNvSpPr/>
          <p:nvPr/>
        </p:nvSpPr>
        <p:spPr>
          <a:xfrm>
            <a:off x="571500" y="884039"/>
            <a:ext cx="8001000" cy="14288"/>
          </a:xfrm>
          <a:prstGeom prst="rect">
            <a:avLst/>
          </a:prstGeom>
          <a:solidFill>
            <a:srgbClr val="10B981"/>
          </a:solidFill>
          <a:ln/>
        </p:spPr>
        <p:txBody>
          <a:bodyPr/>
          <a:lstStyle/>
          <a:p>
            <a:endParaRPr lang="en-US"/>
          </a:p>
        </p:txBody>
      </p:sp>
      <p:sp>
        <p:nvSpPr>
          <p:cNvPr id="6" name="Text 2"/>
          <p:cNvSpPr/>
          <p:nvPr/>
        </p:nvSpPr>
        <p:spPr>
          <a:xfrm>
            <a:off x="571500" y="428625"/>
            <a:ext cx="7322344" cy="312539"/>
          </a:xfrm>
          <a:prstGeom prst="rect">
            <a:avLst/>
          </a:prstGeom>
          <a:noFill/>
          <a:ln/>
        </p:spPr>
        <p:txBody>
          <a:bodyPr wrap="square" lIns="0" tIns="0" rIns="0" bIns="0" rtlCol="0" anchor="t">
            <a:spAutoFit/>
          </a:bodyPr>
          <a:lstStyle/>
          <a:p>
            <a:pPr marL="0" indent="0" algn="l">
              <a:buNone/>
            </a:pPr>
            <a:r>
              <a:rPr lang="en-US" sz="1800" b="1" kern="0" spc="1" dirty="0">
                <a:solidFill>
                  <a:srgbClr val="FFFFFF"/>
                </a:solidFill>
                <a:latin typeface="Montserrat Bold" pitchFamily="34" charset="0"/>
                <a:ea typeface="Montserrat Bold" pitchFamily="34" charset="-122"/>
                <a:cs typeface="Montserrat Bold" pitchFamily="34" charset="-120"/>
              </a:rPr>
              <a:t>THE SOLUTION: </a:t>
            </a:r>
            <a:r>
              <a:rPr lang="en-US" sz="1800" b="1" kern="0" spc="1" dirty="0">
                <a:solidFill>
                  <a:srgbClr val="10B981"/>
                </a:solidFill>
                <a:latin typeface="Montserrat Bold" pitchFamily="34" charset="0"/>
                <a:ea typeface="Montserrat Bold" pitchFamily="34" charset="-122"/>
                <a:cs typeface="Montserrat Bold" pitchFamily="34" charset="-120"/>
              </a:rPr>
              <a:t>INTELLIGENT REAL-TIME MONITORING</a:t>
            </a:r>
            <a:endParaRPr lang="en-US" sz="1800" dirty="0"/>
          </a:p>
        </p:txBody>
      </p:sp>
      <p:pic>
        <p:nvPicPr>
          <p:cNvPr id="7" name="Image 1" descr="preencoded.png"/>
          <p:cNvPicPr>
            <a:picLocks noChangeAspect="1"/>
          </p:cNvPicPr>
          <p:nvPr/>
        </p:nvPicPr>
        <p:blipFill>
          <a:blip r:embed="rId4">
            <a:alphaModFix amt="80000"/>
          </a:blip>
          <a:stretch>
            <a:fillRect/>
          </a:stretch>
        </p:blipFill>
        <p:spPr>
          <a:xfrm>
            <a:off x="8401050" y="512564"/>
            <a:ext cx="171450" cy="228600"/>
          </a:xfrm>
          <a:prstGeom prst="rect">
            <a:avLst/>
          </a:prstGeom>
        </p:spPr>
      </p:pic>
      <p:sp>
        <p:nvSpPr>
          <p:cNvPr id="8" name="Shape 3"/>
          <p:cNvSpPr/>
          <p:nvPr/>
        </p:nvSpPr>
        <p:spPr>
          <a:xfrm>
            <a:off x="571500" y="1241227"/>
            <a:ext cx="2524116" cy="3613696"/>
          </a:xfrm>
          <a:prstGeom prst="rect">
            <a:avLst/>
          </a:prstGeom>
          <a:solidFill>
            <a:srgbClr val="1A2542"/>
          </a:solidFill>
          <a:ln/>
        </p:spPr>
        <p:txBody>
          <a:bodyPr/>
          <a:lstStyle/>
          <a:p>
            <a:endParaRPr lang="en-US" sz="2400">
              <a:latin typeface="Aptos" panose="020B0004020202020204" pitchFamily="34" charset="0"/>
            </a:endParaRPr>
          </a:p>
        </p:txBody>
      </p:sp>
      <p:sp>
        <p:nvSpPr>
          <p:cNvPr id="9" name="Shape 4"/>
          <p:cNvSpPr/>
          <p:nvPr/>
        </p:nvSpPr>
        <p:spPr>
          <a:xfrm>
            <a:off x="571500" y="1241227"/>
            <a:ext cx="2524116" cy="28575"/>
          </a:xfrm>
          <a:prstGeom prst="rect">
            <a:avLst/>
          </a:prstGeom>
          <a:solidFill>
            <a:srgbClr val="10B981"/>
          </a:solidFill>
          <a:ln/>
        </p:spPr>
        <p:txBody>
          <a:bodyPr/>
          <a:lstStyle/>
          <a:p>
            <a:endParaRPr lang="en-US" sz="2400">
              <a:latin typeface="Aptos" panose="020B0004020202020204" pitchFamily="34" charset="0"/>
            </a:endParaRPr>
          </a:p>
        </p:txBody>
      </p:sp>
      <p:sp>
        <p:nvSpPr>
          <p:cNvPr id="10" name="Shape 5"/>
          <p:cNvSpPr/>
          <p:nvPr/>
        </p:nvSpPr>
        <p:spPr>
          <a:xfrm>
            <a:off x="714375" y="1465529"/>
            <a:ext cx="321497" cy="357188"/>
          </a:xfrm>
          <a:prstGeom prst="ellipse">
            <a:avLst/>
          </a:prstGeom>
          <a:solidFill>
            <a:srgbClr val="10B981">
              <a:alpha val="10000"/>
            </a:srgbClr>
          </a:solidFill>
          <a:ln w="9144">
            <a:solidFill>
              <a:srgbClr val="10B981"/>
            </a:solidFill>
            <a:prstDash val="solid"/>
          </a:ln>
        </p:spPr>
        <p:txBody>
          <a:bodyPr/>
          <a:lstStyle/>
          <a:p>
            <a:endParaRPr lang="en-US" sz="2400">
              <a:latin typeface="Aptos" panose="020B0004020202020204" pitchFamily="34" charset="0"/>
            </a:endParaRPr>
          </a:p>
        </p:txBody>
      </p:sp>
      <p:pic>
        <p:nvPicPr>
          <p:cNvPr id="11" name="Image 2" descr="preencoded.png"/>
          <p:cNvPicPr>
            <a:picLocks noChangeAspect="1"/>
          </p:cNvPicPr>
          <p:nvPr/>
        </p:nvPicPr>
        <p:blipFill>
          <a:blip r:embed="rId5"/>
          <a:stretch>
            <a:fillRect/>
          </a:stretch>
        </p:blipFill>
        <p:spPr>
          <a:xfrm>
            <a:off x="785199" y="1572685"/>
            <a:ext cx="178594" cy="142875"/>
          </a:xfrm>
          <a:prstGeom prst="rect">
            <a:avLst/>
          </a:prstGeom>
        </p:spPr>
      </p:pic>
      <p:sp>
        <p:nvSpPr>
          <p:cNvPr id="12" name="Text 6"/>
          <p:cNvSpPr/>
          <p:nvPr/>
        </p:nvSpPr>
        <p:spPr>
          <a:xfrm>
            <a:off x="1141772" y="1455539"/>
            <a:ext cx="1810969" cy="413703"/>
          </a:xfrm>
          <a:prstGeom prst="rect">
            <a:avLst/>
          </a:prstGeom>
          <a:noFill/>
          <a:ln/>
        </p:spPr>
        <p:txBody>
          <a:bodyPr wrap="square" lIns="0" tIns="0" rIns="0" bIns="0" rtlCol="0" anchor="t">
            <a:spAutoFit/>
          </a:bodyPr>
          <a:lstStyle/>
          <a:p>
            <a:pPr marL="0" indent="0" algn="l">
              <a:lnSpc>
                <a:spcPct val="96000"/>
              </a:lnSpc>
              <a:buNone/>
            </a:pPr>
            <a:r>
              <a:rPr lang="en-US" sz="1400" b="1" dirty="0">
                <a:solidFill>
                  <a:srgbClr val="FFFFFF"/>
                </a:solidFill>
                <a:latin typeface="Aptos" panose="020B0004020202020204" pitchFamily="34" charset="0"/>
                <a:ea typeface="Montserrat Bold" pitchFamily="34" charset="-122"/>
                <a:cs typeface="Montserrat Bold" pitchFamily="34" charset="-120"/>
              </a:rPr>
              <a:t>1. Multimodal Integration</a:t>
            </a:r>
            <a:endParaRPr lang="en-US" sz="1400" dirty="0">
              <a:latin typeface="Aptos" panose="020B0004020202020204" pitchFamily="34" charset="0"/>
            </a:endParaRPr>
          </a:p>
        </p:txBody>
      </p:sp>
      <p:pic>
        <p:nvPicPr>
          <p:cNvPr id="13" name="Image 3" descr="preencoded.png"/>
          <p:cNvPicPr>
            <a:picLocks noChangeAspect="1"/>
          </p:cNvPicPr>
          <p:nvPr/>
        </p:nvPicPr>
        <p:blipFill>
          <a:blip r:embed="rId6">
            <a:alphaModFix amt="70000"/>
          </a:blip>
          <a:stretch>
            <a:fillRect/>
          </a:stretch>
        </p:blipFill>
        <p:spPr>
          <a:xfrm>
            <a:off x="721519" y="2018444"/>
            <a:ext cx="2224078" cy="765832"/>
          </a:xfrm>
          <a:prstGeom prst="rect">
            <a:avLst/>
          </a:prstGeom>
        </p:spPr>
      </p:pic>
      <p:sp>
        <p:nvSpPr>
          <p:cNvPr id="14" name="Text 7"/>
          <p:cNvSpPr/>
          <p:nvPr/>
        </p:nvSpPr>
        <p:spPr>
          <a:xfrm>
            <a:off x="714375" y="2934295"/>
            <a:ext cx="2238366" cy="651973"/>
          </a:xfrm>
          <a:prstGeom prst="rect">
            <a:avLst/>
          </a:prstGeom>
          <a:noFill/>
          <a:ln/>
        </p:spPr>
        <p:txBody>
          <a:bodyPr wrap="square" lIns="170053" tIns="0" rIns="0" bIns="0" rtlCol="0" anchor="t">
            <a:spAutoFit/>
          </a:bodyPr>
          <a:lstStyle/>
          <a:p>
            <a:pPr marL="0" indent="0" algn="l">
              <a:lnSpc>
                <a:spcPct val="120000"/>
              </a:lnSpc>
              <a:buNone/>
            </a:pPr>
            <a:r>
              <a:rPr lang="en-US" sz="1200" dirty="0">
                <a:solidFill>
                  <a:srgbClr val="E2E8F0"/>
                </a:solidFill>
                <a:latin typeface="Aptos" panose="020B0004020202020204" pitchFamily="34" charset="0"/>
                <a:ea typeface="Inter" pitchFamily="34" charset="-122"/>
                <a:cs typeface="Inter" pitchFamily="34" charset="-120"/>
              </a:rPr>
              <a:t>3D/4D seismic, fiber-optic sensors (DAS/DTS), microseismic and pressure data.</a:t>
            </a:r>
            <a:endParaRPr lang="en-US" sz="1200" dirty="0">
              <a:latin typeface="Aptos" panose="020B0004020202020204" pitchFamily="34" charset="0"/>
            </a:endParaRPr>
          </a:p>
        </p:txBody>
      </p:sp>
      <p:sp>
        <p:nvSpPr>
          <p:cNvPr id="15" name="Text 8"/>
          <p:cNvSpPr/>
          <p:nvPr/>
        </p:nvSpPr>
        <p:spPr>
          <a:xfrm>
            <a:off x="714375" y="3626138"/>
            <a:ext cx="2238366" cy="651973"/>
          </a:xfrm>
          <a:prstGeom prst="rect">
            <a:avLst/>
          </a:prstGeom>
          <a:noFill/>
          <a:ln/>
        </p:spPr>
        <p:txBody>
          <a:bodyPr wrap="square" lIns="170053" tIns="0" rIns="0" bIns="0" rtlCol="0" anchor="t">
            <a:spAutoFit/>
          </a:bodyPr>
          <a:lstStyle/>
          <a:p>
            <a:pPr marL="0" indent="0" algn="l">
              <a:lnSpc>
                <a:spcPct val="120000"/>
              </a:lnSpc>
              <a:buNone/>
            </a:pPr>
            <a:r>
              <a:rPr lang="en-US" sz="1200" dirty="0">
                <a:solidFill>
                  <a:srgbClr val="E2E8F0"/>
                </a:solidFill>
                <a:latin typeface="Aptos" panose="020B0004020202020204" pitchFamily="34" charset="0"/>
                <a:ea typeface="Inter" pitchFamily="34" charset="-122"/>
                <a:cs typeface="Inter" pitchFamily="34" charset="-120"/>
              </a:rPr>
              <a:t>Use of the </a:t>
            </a:r>
            <a:r>
              <a:rPr lang="en-US" sz="1200" dirty="0">
                <a:solidFill>
                  <a:srgbClr val="00E5FF"/>
                </a:solidFill>
                <a:latin typeface="Aptos" panose="020B0004020202020204" pitchFamily="34" charset="0"/>
                <a:ea typeface="Inter SemiBold" pitchFamily="34" charset="-122"/>
                <a:cs typeface="Inter SemiBold" pitchFamily="34" charset="-120"/>
              </a:rPr>
              <a:t>Ensemble Kalman Filter</a:t>
            </a:r>
            <a:r>
              <a:rPr lang="en-US" sz="1200" dirty="0">
                <a:solidFill>
                  <a:srgbClr val="E2E8F0"/>
                </a:solidFill>
                <a:latin typeface="Aptos" panose="020B0004020202020204" pitchFamily="34" charset="0"/>
                <a:ea typeface="Inter" pitchFamily="34" charset="-122"/>
                <a:cs typeface="Inter" pitchFamily="34" charset="-120"/>
              </a:rPr>
              <a:t> for continuous data assimilation.</a:t>
            </a:r>
            <a:endParaRPr lang="en-US" sz="1200" dirty="0">
              <a:latin typeface="Aptos" panose="020B0004020202020204" pitchFamily="34" charset="0"/>
            </a:endParaRPr>
          </a:p>
        </p:txBody>
      </p:sp>
      <p:sp>
        <p:nvSpPr>
          <p:cNvPr id="16" name="Text 9"/>
          <p:cNvSpPr/>
          <p:nvPr/>
        </p:nvSpPr>
        <p:spPr>
          <a:xfrm>
            <a:off x="714375" y="4332789"/>
            <a:ext cx="2238366" cy="430374"/>
          </a:xfrm>
          <a:prstGeom prst="rect">
            <a:avLst/>
          </a:prstGeom>
          <a:noFill/>
          <a:ln/>
        </p:spPr>
        <p:txBody>
          <a:bodyPr wrap="square" lIns="170053" tIns="0" rIns="0" bIns="0" rtlCol="0" anchor="t">
            <a:spAutoFit/>
          </a:bodyPr>
          <a:lstStyle/>
          <a:p>
            <a:pPr marL="0" indent="0" algn="l">
              <a:lnSpc>
                <a:spcPct val="120000"/>
              </a:lnSpc>
              <a:buNone/>
            </a:pPr>
            <a:r>
              <a:rPr lang="en-US" sz="1200" dirty="0">
                <a:solidFill>
                  <a:srgbClr val="E2E8F0"/>
                </a:solidFill>
                <a:latin typeface="Aptos" panose="020B0004020202020204" pitchFamily="34" charset="0"/>
                <a:ea typeface="Inter" pitchFamily="34" charset="-122"/>
                <a:cs typeface="Inter" pitchFamily="34" charset="-120"/>
              </a:rPr>
              <a:t>Geological uncertainty reduced by more than 50%.</a:t>
            </a:r>
            <a:endParaRPr lang="en-US" sz="1200" dirty="0">
              <a:latin typeface="Aptos" panose="020B0004020202020204" pitchFamily="34" charset="0"/>
            </a:endParaRPr>
          </a:p>
        </p:txBody>
      </p:sp>
      <p:sp>
        <p:nvSpPr>
          <p:cNvPr id="17" name="Shape 10"/>
          <p:cNvSpPr/>
          <p:nvPr/>
        </p:nvSpPr>
        <p:spPr>
          <a:xfrm>
            <a:off x="3309928" y="1241227"/>
            <a:ext cx="2524116" cy="3429000"/>
          </a:xfrm>
          <a:prstGeom prst="rect">
            <a:avLst/>
          </a:prstGeom>
          <a:solidFill>
            <a:srgbClr val="1A2542"/>
          </a:solidFill>
          <a:ln/>
        </p:spPr>
        <p:txBody>
          <a:bodyPr/>
          <a:lstStyle/>
          <a:p>
            <a:endParaRPr lang="en-US" sz="2400">
              <a:latin typeface="Aptos" panose="020B0004020202020204" pitchFamily="34" charset="0"/>
            </a:endParaRPr>
          </a:p>
        </p:txBody>
      </p:sp>
      <p:sp>
        <p:nvSpPr>
          <p:cNvPr id="18" name="Shape 11"/>
          <p:cNvSpPr/>
          <p:nvPr/>
        </p:nvSpPr>
        <p:spPr>
          <a:xfrm>
            <a:off x="3309928" y="1241227"/>
            <a:ext cx="2524116" cy="28575"/>
          </a:xfrm>
          <a:prstGeom prst="rect">
            <a:avLst/>
          </a:prstGeom>
          <a:solidFill>
            <a:srgbClr val="10B981"/>
          </a:solidFill>
          <a:ln/>
        </p:spPr>
        <p:txBody>
          <a:bodyPr/>
          <a:lstStyle/>
          <a:p>
            <a:endParaRPr lang="en-US" sz="2400">
              <a:latin typeface="Aptos" panose="020B0004020202020204" pitchFamily="34" charset="0"/>
            </a:endParaRPr>
          </a:p>
        </p:txBody>
      </p:sp>
      <p:sp>
        <p:nvSpPr>
          <p:cNvPr id="19" name="Text 12"/>
          <p:cNvSpPr/>
          <p:nvPr/>
        </p:nvSpPr>
        <p:spPr>
          <a:xfrm>
            <a:off x="714375" y="2934295"/>
            <a:ext cx="81754" cy="181332"/>
          </a:xfrm>
          <a:prstGeom prst="rect">
            <a:avLst/>
          </a:prstGeom>
          <a:noFill/>
          <a:ln/>
        </p:spPr>
        <p:txBody>
          <a:bodyPr wrap="none" lIns="0" tIns="0" rIns="0" bIns="0" rtlCol="0" anchor="t">
            <a:spAutoFit/>
          </a:bodyPr>
          <a:lstStyle/>
          <a:p>
            <a:pPr marL="0" indent="0" algn="l">
              <a:lnSpc>
                <a:spcPct val="120000"/>
              </a:lnSpc>
              <a:buNone/>
            </a:pPr>
            <a:r>
              <a:rPr lang="en-US" sz="1050" dirty="0">
                <a:solidFill>
                  <a:srgbClr val="00E5FF"/>
                </a:solidFill>
                <a:latin typeface="Aptos" panose="020B0004020202020204" pitchFamily="34" charset="0"/>
                <a:ea typeface="Inter" pitchFamily="34" charset="-122"/>
                <a:cs typeface="Inter" pitchFamily="34" charset="-120"/>
              </a:rPr>
              <a:t>■</a:t>
            </a:r>
            <a:endParaRPr lang="en-US" sz="1050" dirty="0">
              <a:latin typeface="Aptos" panose="020B0004020202020204" pitchFamily="34" charset="0"/>
            </a:endParaRPr>
          </a:p>
        </p:txBody>
      </p:sp>
      <p:sp>
        <p:nvSpPr>
          <p:cNvPr id="20" name="Text 13"/>
          <p:cNvSpPr/>
          <p:nvPr/>
        </p:nvSpPr>
        <p:spPr>
          <a:xfrm>
            <a:off x="714375" y="3626138"/>
            <a:ext cx="81754" cy="181332"/>
          </a:xfrm>
          <a:prstGeom prst="rect">
            <a:avLst/>
          </a:prstGeom>
          <a:noFill/>
          <a:ln/>
        </p:spPr>
        <p:txBody>
          <a:bodyPr wrap="none" lIns="0" tIns="0" rIns="0" bIns="0" rtlCol="0" anchor="t">
            <a:spAutoFit/>
          </a:bodyPr>
          <a:lstStyle/>
          <a:p>
            <a:pPr marL="0" indent="0" algn="l">
              <a:lnSpc>
                <a:spcPct val="120000"/>
              </a:lnSpc>
              <a:buNone/>
            </a:pPr>
            <a:r>
              <a:rPr lang="en-US" sz="1050" dirty="0">
                <a:solidFill>
                  <a:srgbClr val="00E5FF"/>
                </a:solidFill>
                <a:latin typeface="Aptos" panose="020B0004020202020204" pitchFamily="34" charset="0"/>
                <a:ea typeface="Inter" pitchFamily="34" charset="-122"/>
                <a:cs typeface="Inter" pitchFamily="34" charset="-120"/>
              </a:rPr>
              <a:t>■</a:t>
            </a:r>
            <a:endParaRPr lang="en-US" sz="1050" dirty="0">
              <a:latin typeface="Aptos" panose="020B0004020202020204" pitchFamily="34" charset="0"/>
            </a:endParaRPr>
          </a:p>
        </p:txBody>
      </p:sp>
      <p:sp>
        <p:nvSpPr>
          <p:cNvPr id="21" name="Text 14"/>
          <p:cNvSpPr/>
          <p:nvPr/>
        </p:nvSpPr>
        <p:spPr>
          <a:xfrm>
            <a:off x="714375" y="4362526"/>
            <a:ext cx="81754" cy="181332"/>
          </a:xfrm>
          <a:prstGeom prst="rect">
            <a:avLst/>
          </a:prstGeom>
          <a:noFill/>
          <a:ln/>
        </p:spPr>
        <p:txBody>
          <a:bodyPr wrap="none" lIns="0" tIns="0" rIns="0" bIns="0" rtlCol="0" anchor="t">
            <a:spAutoFit/>
          </a:bodyPr>
          <a:lstStyle/>
          <a:p>
            <a:pPr marL="0" indent="0" algn="l">
              <a:lnSpc>
                <a:spcPct val="120000"/>
              </a:lnSpc>
              <a:buNone/>
            </a:pPr>
            <a:r>
              <a:rPr lang="en-US" sz="1050" dirty="0">
                <a:solidFill>
                  <a:srgbClr val="00E5FF"/>
                </a:solidFill>
                <a:latin typeface="Aptos" panose="020B0004020202020204" pitchFamily="34" charset="0"/>
                <a:ea typeface="Inter" pitchFamily="34" charset="-122"/>
                <a:cs typeface="Inter" pitchFamily="34" charset="-120"/>
              </a:rPr>
              <a:t>■</a:t>
            </a:r>
            <a:endParaRPr lang="en-US" sz="1050" dirty="0">
              <a:latin typeface="Aptos" panose="020B0004020202020204" pitchFamily="34" charset="0"/>
            </a:endParaRPr>
          </a:p>
        </p:txBody>
      </p:sp>
      <p:sp>
        <p:nvSpPr>
          <p:cNvPr id="22" name="Shape 15"/>
          <p:cNvSpPr/>
          <p:nvPr/>
        </p:nvSpPr>
        <p:spPr>
          <a:xfrm>
            <a:off x="3452803" y="1465529"/>
            <a:ext cx="331096" cy="357188"/>
          </a:xfrm>
          <a:prstGeom prst="ellipse">
            <a:avLst/>
          </a:prstGeom>
          <a:solidFill>
            <a:srgbClr val="10B981">
              <a:alpha val="10000"/>
            </a:srgbClr>
          </a:solidFill>
          <a:ln w="9144">
            <a:solidFill>
              <a:srgbClr val="10B981"/>
            </a:solidFill>
            <a:prstDash val="solid"/>
          </a:ln>
        </p:spPr>
        <p:txBody>
          <a:bodyPr/>
          <a:lstStyle/>
          <a:p>
            <a:endParaRPr lang="en-US" sz="2400">
              <a:latin typeface="Aptos" panose="020B0004020202020204" pitchFamily="34" charset="0"/>
            </a:endParaRPr>
          </a:p>
        </p:txBody>
      </p:sp>
      <p:pic>
        <p:nvPicPr>
          <p:cNvPr id="23" name="Image 4" descr="preencoded.png"/>
          <p:cNvPicPr>
            <a:picLocks noChangeAspect="1"/>
          </p:cNvPicPr>
          <p:nvPr/>
        </p:nvPicPr>
        <p:blipFill>
          <a:blip r:embed="rId7"/>
          <a:stretch>
            <a:fillRect/>
          </a:stretch>
        </p:blipFill>
        <p:spPr>
          <a:xfrm>
            <a:off x="3546453" y="1572685"/>
            <a:ext cx="142875" cy="142875"/>
          </a:xfrm>
          <a:prstGeom prst="rect">
            <a:avLst/>
          </a:prstGeom>
        </p:spPr>
      </p:pic>
      <p:sp>
        <p:nvSpPr>
          <p:cNvPr id="24" name="Text 16"/>
          <p:cNvSpPr/>
          <p:nvPr/>
        </p:nvSpPr>
        <p:spPr>
          <a:xfrm>
            <a:off x="3890135" y="1455539"/>
            <a:ext cx="1801034" cy="413703"/>
          </a:xfrm>
          <a:prstGeom prst="rect">
            <a:avLst/>
          </a:prstGeom>
          <a:noFill/>
          <a:ln/>
        </p:spPr>
        <p:txBody>
          <a:bodyPr wrap="square" lIns="0" tIns="0" rIns="0" bIns="0" rtlCol="0" anchor="t">
            <a:spAutoFit/>
          </a:bodyPr>
          <a:lstStyle/>
          <a:p>
            <a:pPr marL="0" indent="0" algn="l">
              <a:lnSpc>
                <a:spcPct val="96000"/>
              </a:lnSpc>
              <a:buNone/>
            </a:pPr>
            <a:r>
              <a:rPr lang="en-US" sz="1400" b="1" dirty="0">
                <a:solidFill>
                  <a:srgbClr val="FFFFFF"/>
                </a:solidFill>
                <a:latin typeface="Aptos" panose="020B0004020202020204" pitchFamily="34" charset="0"/>
                <a:ea typeface="Montserrat Bold" pitchFamily="34" charset="-122"/>
                <a:cs typeface="Montserrat Bold" pitchFamily="34" charset="-120"/>
              </a:rPr>
              <a:t>2. Predictive Digital Twin</a:t>
            </a:r>
            <a:endParaRPr lang="en-US" sz="1400" dirty="0">
              <a:latin typeface="Aptos" panose="020B0004020202020204" pitchFamily="34" charset="0"/>
            </a:endParaRPr>
          </a:p>
        </p:txBody>
      </p:sp>
      <p:sp>
        <p:nvSpPr>
          <p:cNvPr id="25" name="Text 17"/>
          <p:cNvSpPr/>
          <p:nvPr/>
        </p:nvSpPr>
        <p:spPr>
          <a:xfrm>
            <a:off x="3452803" y="2011300"/>
            <a:ext cx="2238366" cy="873572"/>
          </a:xfrm>
          <a:prstGeom prst="rect">
            <a:avLst/>
          </a:prstGeom>
          <a:noFill/>
          <a:ln/>
        </p:spPr>
        <p:txBody>
          <a:bodyPr wrap="square" lIns="170053" tIns="0" rIns="0" bIns="0" rtlCol="0" anchor="t">
            <a:spAutoFit/>
          </a:bodyPr>
          <a:lstStyle/>
          <a:p>
            <a:pPr marL="0" indent="0" algn="l">
              <a:lnSpc>
                <a:spcPct val="120000"/>
              </a:lnSpc>
              <a:buNone/>
            </a:pPr>
            <a:r>
              <a:rPr lang="en-US" sz="1200" dirty="0">
                <a:solidFill>
                  <a:srgbClr val="E2E8F0"/>
                </a:solidFill>
                <a:latin typeface="Aptos" panose="020B0004020202020204" pitchFamily="34" charset="0"/>
                <a:ea typeface="Inter" pitchFamily="34" charset="-122"/>
                <a:cs typeface="Inter" pitchFamily="34" charset="-120"/>
              </a:rPr>
              <a:t>Deep Neural Network models (LSTM, Transformers) trained on compositional simulations.</a:t>
            </a:r>
            <a:endParaRPr lang="en-US" sz="1200" dirty="0">
              <a:latin typeface="Aptos" panose="020B0004020202020204" pitchFamily="34" charset="0"/>
            </a:endParaRPr>
          </a:p>
        </p:txBody>
      </p:sp>
      <p:sp>
        <p:nvSpPr>
          <p:cNvPr id="26" name="Text 18"/>
          <p:cNvSpPr/>
          <p:nvPr/>
        </p:nvSpPr>
        <p:spPr>
          <a:xfrm>
            <a:off x="3452803" y="2984498"/>
            <a:ext cx="2238366" cy="651973"/>
          </a:xfrm>
          <a:prstGeom prst="rect">
            <a:avLst/>
          </a:prstGeom>
          <a:noFill/>
          <a:ln/>
        </p:spPr>
        <p:txBody>
          <a:bodyPr wrap="square" lIns="170053" tIns="0" rIns="0" bIns="0" rtlCol="0" anchor="t">
            <a:spAutoFit/>
          </a:bodyPr>
          <a:lstStyle/>
          <a:p>
            <a:pPr marL="0" indent="0" algn="l">
              <a:lnSpc>
                <a:spcPct val="120000"/>
              </a:lnSpc>
              <a:buNone/>
            </a:pPr>
            <a:r>
              <a:rPr lang="en-US" sz="1200" dirty="0">
                <a:solidFill>
                  <a:srgbClr val="E2E8F0"/>
                </a:solidFill>
                <a:latin typeface="Aptos" panose="020B0004020202020204" pitchFamily="34" charset="0"/>
                <a:ea typeface="Inter" pitchFamily="34" charset="-122"/>
                <a:cs typeface="Inter" pitchFamily="34" charset="-120"/>
              </a:rPr>
              <a:t>Forecasts the spatial evolution of the CO₂ plume with a latency of </a:t>
            </a:r>
            <a:r>
              <a:rPr lang="en-US" sz="1200" dirty="0">
                <a:solidFill>
                  <a:srgbClr val="00E5FF"/>
                </a:solidFill>
                <a:latin typeface="Aptos" panose="020B0004020202020204" pitchFamily="34" charset="0"/>
                <a:ea typeface="Inter SemiBold" pitchFamily="34" charset="-122"/>
                <a:cs typeface="Inter SemiBold" pitchFamily="34" charset="-120"/>
              </a:rPr>
              <a:t>hours, not months</a:t>
            </a:r>
            <a:r>
              <a:rPr lang="en-US" sz="1200" dirty="0">
                <a:solidFill>
                  <a:srgbClr val="E2E8F0"/>
                </a:solidFill>
                <a:latin typeface="Aptos" panose="020B0004020202020204" pitchFamily="34" charset="0"/>
                <a:ea typeface="Inter" pitchFamily="34" charset="-122"/>
                <a:cs typeface="Inter" pitchFamily="34" charset="-120"/>
              </a:rPr>
              <a:t>.</a:t>
            </a:r>
            <a:endParaRPr lang="en-US" sz="1200" dirty="0">
              <a:latin typeface="Aptos" panose="020B0004020202020204" pitchFamily="34" charset="0"/>
            </a:endParaRPr>
          </a:p>
        </p:txBody>
      </p:sp>
      <p:sp>
        <p:nvSpPr>
          <p:cNvPr id="27" name="Text 19"/>
          <p:cNvSpPr/>
          <p:nvPr/>
        </p:nvSpPr>
        <p:spPr>
          <a:xfrm>
            <a:off x="3452803" y="3746680"/>
            <a:ext cx="2238366" cy="873572"/>
          </a:xfrm>
          <a:prstGeom prst="rect">
            <a:avLst/>
          </a:prstGeom>
          <a:noFill/>
          <a:ln/>
        </p:spPr>
        <p:txBody>
          <a:bodyPr wrap="square" lIns="170053" tIns="0" rIns="0" bIns="0" rtlCol="0" anchor="t">
            <a:spAutoFit/>
          </a:bodyPr>
          <a:lstStyle/>
          <a:p>
            <a:pPr marL="0" indent="0" algn="l">
              <a:lnSpc>
                <a:spcPct val="120000"/>
              </a:lnSpc>
              <a:buNone/>
            </a:pPr>
            <a:r>
              <a:rPr lang="en-US" sz="1200" dirty="0">
                <a:solidFill>
                  <a:srgbClr val="E2E8F0"/>
                </a:solidFill>
                <a:latin typeface="Aptos" panose="020B0004020202020204" pitchFamily="34" charset="0"/>
                <a:ea typeface="Inter" pitchFamily="34" charset="-122"/>
                <a:cs typeface="Inter" pitchFamily="34" charset="-120"/>
              </a:rPr>
              <a:t>Accuracy above 95%, rigorously validated against historical reservoir data.</a:t>
            </a:r>
            <a:endParaRPr lang="en-US" sz="1200" dirty="0">
              <a:latin typeface="Aptos" panose="020B0004020202020204" pitchFamily="34" charset="0"/>
            </a:endParaRPr>
          </a:p>
        </p:txBody>
      </p:sp>
      <p:sp>
        <p:nvSpPr>
          <p:cNvPr id="28" name="Shape 20"/>
          <p:cNvSpPr/>
          <p:nvPr/>
        </p:nvSpPr>
        <p:spPr>
          <a:xfrm>
            <a:off x="6048356" y="1241227"/>
            <a:ext cx="2524116" cy="3429000"/>
          </a:xfrm>
          <a:prstGeom prst="rect">
            <a:avLst/>
          </a:prstGeom>
          <a:solidFill>
            <a:srgbClr val="1A2542"/>
          </a:solidFill>
          <a:ln/>
        </p:spPr>
        <p:txBody>
          <a:bodyPr/>
          <a:lstStyle/>
          <a:p>
            <a:endParaRPr lang="en-US" sz="2400">
              <a:latin typeface="Aptos" panose="020B0004020202020204" pitchFamily="34" charset="0"/>
            </a:endParaRPr>
          </a:p>
        </p:txBody>
      </p:sp>
      <p:sp>
        <p:nvSpPr>
          <p:cNvPr id="29" name="Shape 21"/>
          <p:cNvSpPr/>
          <p:nvPr/>
        </p:nvSpPr>
        <p:spPr>
          <a:xfrm>
            <a:off x="6048356" y="1241227"/>
            <a:ext cx="2524116" cy="28575"/>
          </a:xfrm>
          <a:prstGeom prst="rect">
            <a:avLst/>
          </a:prstGeom>
          <a:solidFill>
            <a:srgbClr val="10B981"/>
          </a:solidFill>
          <a:ln/>
        </p:spPr>
        <p:txBody>
          <a:bodyPr/>
          <a:lstStyle/>
          <a:p>
            <a:endParaRPr lang="en-US" sz="2400">
              <a:latin typeface="Aptos" panose="020B0004020202020204" pitchFamily="34" charset="0"/>
            </a:endParaRPr>
          </a:p>
        </p:txBody>
      </p:sp>
      <p:sp>
        <p:nvSpPr>
          <p:cNvPr id="30" name="Text 22"/>
          <p:cNvSpPr/>
          <p:nvPr/>
        </p:nvSpPr>
        <p:spPr>
          <a:xfrm>
            <a:off x="3452803" y="2011300"/>
            <a:ext cx="81754" cy="181332"/>
          </a:xfrm>
          <a:prstGeom prst="rect">
            <a:avLst/>
          </a:prstGeom>
          <a:noFill/>
          <a:ln/>
        </p:spPr>
        <p:txBody>
          <a:bodyPr wrap="none" lIns="0" tIns="0" rIns="0" bIns="0" rtlCol="0" anchor="t">
            <a:spAutoFit/>
          </a:bodyPr>
          <a:lstStyle/>
          <a:p>
            <a:pPr marL="0" indent="0" algn="l">
              <a:lnSpc>
                <a:spcPct val="120000"/>
              </a:lnSpc>
              <a:buNone/>
            </a:pPr>
            <a:r>
              <a:rPr lang="en-US" sz="1050" dirty="0">
                <a:solidFill>
                  <a:srgbClr val="00E5FF"/>
                </a:solidFill>
                <a:latin typeface="Aptos" panose="020B0004020202020204" pitchFamily="34" charset="0"/>
                <a:ea typeface="Inter" pitchFamily="34" charset="-122"/>
                <a:cs typeface="Inter" pitchFamily="34" charset="-120"/>
              </a:rPr>
              <a:t>■</a:t>
            </a:r>
            <a:endParaRPr lang="en-US" sz="1050" dirty="0">
              <a:latin typeface="Aptos" panose="020B0004020202020204" pitchFamily="34" charset="0"/>
            </a:endParaRPr>
          </a:p>
        </p:txBody>
      </p:sp>
      <p:sp>
        <p:nvSpPr>
          <p:cNvPr id="31" name="Text 23"/>
          <p:cNvSpPr/>
          <p:nvPr/>
        </p:nvSpPr>
        <p:spPr>
          <a:xfrm>
            <a:off x="3458335" y="3798039"/>
            <a:ext cx="81754" cy="181332"/>
          </a:xfrm>
          <a:prstGeom prst="rect">
            <a:avLst/>
          </a:prstGeom>
          <a:noFill/>
          <a:ln/>
        </p:spPr>
        <p:txBody>
          <a:bodyPr wrap="none" lIns="0" tIns="0" rIns="0" bIns="0" rtlCol="0" anchor="t">
            <a:spAutoFit/>
          </a:bodyPr>
          <a:lstStyle/>
          <a:p>
            <a:pPr marL="0" indent="0" algn="l">
              <a:lnSpc>
                <a:spcPct val="120000"/>
              </a:lnSpc>
              <a:buNone/>
            </a:pPr>
            <a:r>
              <a:rPr lang="en-US" sz="1050" dirty="0">
                <a:solidFill>
                  <a:srgbClr val="00E5FF"/>
                </a:solidFill>
                <a:latin typeface="Aptos" panose="020B0004020202020204" pitchFamily="34" charset="0"/>
                <a:ea typeface="Inter" pitchFamily="34" charset="-122"/>
                <a:cs typeface="Inter" pitchFamily="34" charset="-120"/>
              </a:rPr>
              <a:t>■</a:t>
            </a:r>
            <a:endParaRPr lang="en-US" sz="1050" dirty="0">
              <a:latin typeface="Aptos" panose="020B0004020202020204" pitchFamily="34" charset="0"/>
            </a:endParaRPr>
          </a:p>
        </p:txBody>
      </p:sp>
      <p:sp>
        <p:nvSpPr>
          <p:cNvPr id="32" name="Text 24"/>
          <p:cNvSpPr/>
          <p:nvPr/>
        </p:nvSpPr>
        <p:spPr>
          <a:xfrm>
            <a:off x="3452803" y="2982789"/>
            <a:ext cx="81754" cy="181332"/>
          </a:xfrm>
          <a:prstGeom prst="rect">
            <a:avLst/>
          </a:prstGeom>
          <a:noFill/>
          <a:ln/>
        </p:spPr>
        <p:txBody>
          <a:bodyPr wrap="none" lIns="0" tIns="0" rIns="0" bIns="0" rtlCol="0" anchor="t">
            <a:spAutoFit/>
          </a:bodyPr>
          <a:lstStyle/>
          <a:p>
            <a:pPr marL="0" indent="0" algn="l">
              <a:lnSpc>
                <a:spcPct val="120000"/>
              </a:lnSpc>
              <a:buNone/>
            </a:pPr>
            <a:r>
              <a:rPr lang="en-US" sz="1050" dirty="0">
                <a:solidFill>
                  <a:srgbClr val="00E5FF"/>
                </a:solidFill>
                <a:latin typeface="Aptos" panose="020B0004020202020204" pitchFamily="34" charset="0"/>
                <a:ea typeface="Inter" pitchFamily="34" charset="-122"/>
                <a:cs typeface="Inter" pitchFamily="34" charset="-120"/>
              </a:rPr>
              <a:t>■</a:t>
            </a:r>
            <a:endParaRPr lang="en-US" sz="1050" dirty="0">
              <a:latin typeface="Aptos" panose="020B0004020202020204" pitchFamily="34" charset="0"/>
            </a:endParaRPr>
          </a:p>
        </p:txBody>
      </p:sp>
      <p:sp>
        <p:nvSpPr>
          <p:cNvPr id="33" name="Shape 25"/>
          <p:cNvSpPr/>
          <p:nvPr/>
        </p:nvSpPr>
        <p:spPr>
          <a:xfrm>
            <a:off x="6191231" y="1455539"/>
            <a:ext cx="357188" cy="357188"/>
          </a:xfrm>
          <a:prstGeom prst="ellipse">
            <a:avLst/>
          </a:prstGeom>
          <a:solidFill>
            <a:srgbClr val="10B981">
              <a:alpha val="10000"/>
            </a:srgbClr>
          </a:solidFill>
          <a:ln w="9144">
            <a:solidFill>
              <a:srgbClr val="10B981"/>
            </a:solidFill>
            <a:prstDash val="solid"/>
          </a:ln>
        </p:spPr>
        <p:txBody>
          <a:bodyPr/>
          <a:lstStyle/>
          <a:p>
            <a:endParaRPr lang="en-US" sz="2400">
              <a:latin typeface="Aptos" panose="020B0004020202020204" pitchFamily="34" charset="0"/>
            </a:endParaRPr>
          </a:p>
        </p:txBody>
      </p:sp>
      <p:pic>
        <p:nvPicPr>
          <p:cNvPr id="34" name="Image 5" descr="preencoded.png"/>
          <p:cNvPicPr>
            <a:picLocks noChangeAspect="1"/>
          </p:cNvPicPr>
          <p:nvPr/>
        </p:nvPicPr>
        <p:blipFill>
          <a:blip r:embed="rId8"/>
          <a:stretch>
            <a:fillRect/>
          </a:stretch>
        </p:blipFill>
        <p:spPr>
          <a:xfrm>
            <a:off x="6298388" y="1562695"/>
            <a:ext cx="142875" cy="142875"/>
          </a:xfrm>
          <a:prstGeom prst="rect">
            <a:avLst/>
          </a:prstGeom>
        </p:spPr>
      </p:pic>
      <p:sp>
        <p:nvSpPr>
          <p:cNvPr id="35" name="Text 26"/>
          <p:cNvSpPr/>
          <p:nvPr/>
        </p:nvSpPr>
        <p:spPr>
          <a:xfrm>
            <a:off x="6655575" y="1539841"/>
            <a:ext cx="1727652" cy="206851"/>
          </a:xfrm>
          <a:prstGeom prst="rect">
            <a:avLst/>
          </a:prstGeom>
          <a:noFill/>
          <a:ln/>
        </p:spPr>
        <p:txBody>
          <a:bodyPr wrap="none" lIns="0" tIns="0" rIns="0" bIns="0" rtlCol="0" anchor="t">
            <a:spAutoFit/>
          </a:bodyPr>
          <a:lstStyle/>
          <a:p>
            <a:pPr marL="0" indent="0" algn="l">
              <a:lnSpc>
                <a:spcPct val="96000"/>
              </a:lnSpc>
              <a:buNone/>
            </a:pPr>
            <a:r>
              <a:rPr lang="en-US" sz="1400" b="1" dirty="0">
                <a:solidFill>
                  <a:srgbClr val="FFFFFF"/>
                </a:solidFill>
                <a:latin typeface="Aptos" panose="020B0004020202020204" pitchFamily="34" charset="0"/>
                <a:ea typeface="Montserrat Bold" pitchFamily="34" charset="-122"/>
                <a:cs typeface="Montserrat Bold" pitchFamily="34" charset="-120"/>
              </a:rPr>
              <a:t>3. Dynamic Control</a:t>
            </a:r>
            <a:endParaRPr lang="en-US" sz="1400" dirty="0">
              <a:latin typeface="Aptos" panose="020B0004020202020204" pitchFamily="34" charset="0"/>
            </a:endParaRPr>
          </a:p>
        </p:txBody>
      </p:sp>
      <p:sp>
        <p:nvSpPr>
          <p:cNvPr id="36" name="Text 27"/>
          <p:cNvSpPr/>
          <p:nvPr/>
        </p:nvSpPr>
        <p:spPr>
          <a:xfrm>
            <a:off x="6191231" y="1991320"/>
            <a:ext cx="2238366" cy="651973"/>
          </a:xfrm>
          <a:prstGeom prst="rect">
            <a:avLst/>
          </a:prstGeom>
          <a:noFill/>
          <a:ln/>
        </p:spPr>
        <p:txBody>
          <a:bodyPr wrap="square" lIns="170053" tIns="0" rIns="0" bIns="0" rtlCol="0" anchor="t">
            <a:spAutoFit/>
          </a:bodyPr>
          <a:lstStyle/>
          <a:p>
            <a:pPr marL="0" indent="0" algn="l">
              <a:lnSpc>
                <a:spcPct val="120000"/>
              </a:lnSpc>
              <a:buNone/>
            </a:pPr>
            <a:r>
              <a:rPr lang="en-US" sz="1200" dirty="0">
                <a:solidFill>
                  <a:srgbClr val="E2E8F0"/>
                </a:solidFill>
                <a:latin typeface="Aptos" panose="020B0004020202020204" pitchFamily="34" charset="0"/>
                <a:ea typeface="Inter" pitchFamily="34" charset="-122"/>
                <a:cs typeface="Inter" pitchFamily="34" charset="-120"/>
              </a:rPr>
              <a:t>Reinforcement learning algorithms (Deep Q-Networks) controlling the well.</a:t>
            </a:r>
            <a:endParaRPr lang="en-US" sz="1200" dirty="0">
              <a:latin typeface="Aptos" panose="020B0004020202020204" pitchFamily="34" charset="0"/>
            </a:endParaRPr>
          </a:p>
        </p:txBody>
      </p:sp>
      <p:sp>
        <p:nvSpPr>
          <p:cNvPr id="37" name="Text 28"/>
          <p:cNvSpPr/>
          <p:nvPr/>
        </p:nvSpPr>
        <p:spPr>
          <a:xfrm>
            <a:off x="6191231" y="2803745"/>
            <a:ext cx="2238366" cy="651973"/>
          </a:xfrm>
          <a:prstGeom prst="rect">
            <a:avLst/>
          </a:prstGeom>
          <a:noFill/>
          <a:ln/>
        </p:spPr>
        <p:txBody>
          <a:bodyPr wrap="square" lIns="170053" tIns="0" rIns="0" bIns="0" rtlCol="0" anchor="t">
            <a:spAutoFit/>
          </a:bodyPr>
          <a:lstStyle/>
          <a:p>
            <a:pPr marL="0" indent="0" algn="l">
              <a:lnSpc>
                <a:spcPct val="120000"/>
              </a:lnSpc>
              <a:buNone/>
            </a:pPr>
            <a:r>
              <a:rPr lang="en-US" sz="1200" dirty="0">
                <a:solidFill>
                  <a:srgbClr val="E2E8F0"/>
                </a:solidFill>
                <a:latin typeface="Aptos" panose="020B0004020202020204" pitchFamily="34" charset="0"/>
                <a:ea typeface="Inter" pitchFamily="34" charset="-122"/>
                <a:cs typeface="Inter" pitchFamily="34" charset="-120"/>
              </a:rPr>
              <a:t>Real-time optimization of injection rates and </a:t>
            </a:r>
            <a:r>
              <a:rPr lang="en-US" sz="1200" dirty="0">
                <a:solidFill>
                  <a:srgbClr val="00E5FF"/>
                </a:solidFill>
                <a:latin typeface="Aptos" panose="020B0004020202020204" pitchFamily="34" charset="0"/>
                <a:ea typeface="Inter SemiBold" pitchFamily="34" charset="-122"/>
                <a:cs typeface="Inter SemiBold" pitchFamily="34" charset="-120"/>
              </a:rPr>
              <a:t>Bottom-Hole Pressure (BHP)</a:t>
            </a:r>
            <a:r>
              <a:rPr lang="en-US" sz="1200" dirty="0">
                <a:solidFill>
                  <a:srgbClr val="E2E8F0"/>
                </a:solidFill>
                <a:latin typeface="Aptos" panose="020B0004020202020204" pitchFamily="34" charset="0"/>
                <a:ea typeface="Inter" pitchFamily="34" charset="-122"/>
                <a:cs typeface="Inter" pitchFamily="34" charset="-120"/>
              </a:rPr>
              <a:t>.</a:t>
            </a:r>
            <a:endParaRPr lang="en-US" sz="1200" dirty="0">
              <a:latin typeface="Aptos" panose="020B0004020202020204" pitchFamily="34" charset="0"/>
            </a:endParaRPr>
          </a:p>
        </p:txBody>
      </p:sp>
      <p:sp>
        <p:nvSpPr>
          <p:cNvPr id="38" name="Text 29"/>
          <p:cNvSpPr/>
          <p:nvPr/>
        </p:nvSpPr>
        <p:spPr>
          <a:xfrm>
            <a:off x="6191231" y="3675830"/>
            <a:ext cx="2238366" cy="651973"/>
          </a:xfrm>
          <a:prstGeom prst="rect">
            <a:avLst/>
          </a:prstGeom>
          <a:noFill/>
          <a:ln/>
        </p:spPr>
        <p:txBody>
          <a:bodyPr wrap="square" lIns="170053" tIns="0" rIns="0" bIns="0" rtlCol="0" anchor="t">
            <a:spAutoFit/>
          </a:bodyPr>
          <a:lstStyle/>
          <a:p>
            <a:pPr marL="0" indent="0" algn="l">
              <a:lnSpc>
                <a:spcPct val="120000"/>
              </a:lnSpc>
              <a:buNone/>
            </a:pPr>
            <a:r>
              <a:rPr lang="en-US" sz="1200" dirty="0">
                <a:solidFill>
                  <a:srgbClr val="E2E8F0"/>
                </a:solidFill>
                <a:latin typeface="Aptos" panose="020B0004020202020204" pitchFamily="34" charset="0"/>
                <a:ea typeface="Inter" pitchFamily="34" charset="-122"/>
                <a:cs typeface="Inter" pitchFamily="34" charset="-120"/>
              </a:rPr>
              <a:t>Maximizes </a:t>
            </a:r>
            <a:r>
              <a:rPr lang="en-US" sz="1200" dirty="0" err="1">
                <a:solidFill>
                  <a:srgbClr val="E2E8F0"/>
                </a:solidFill>
                <a:latin typeface="Aptos" panose="020B0004020202020204" pitchFamily="34" charset="0"/>
                <a:ea typeface="Inter" pitchFamily="34" charset="-122"/>
                <a:cs typeface="Inter" pitchFamily="34" charset="-120"/>
              </a:rPr>
              <a:t>storage</a:t>
            </a:r>
            <a:r>
              <a:rPr lang="en-US" sz="1200" dirty="0">
                <a:solidFill>
                  <a:srgbClr val="E2E8F0"/>
                </a:solidFill>
                <a:latin typeface="Aptos" panose="020B0004020202020204" pitchFamily="34" charset="0"/>
                <a:ea typeface="Inter" pitchFamily="34" charset="-122"/>
                <a:cs typeface="Inter" pitchFamily="34" charset="-120"/>
              </a:rPr>
              <a:t> while ensuring the structural integrity of the caprock.</a:t>
            </a:r>
            <a:endParaRPr lang="en-US" sz="1200" dirty="0">
              <a:latin typeface="Aptos" panose="020B0004020202020204" pitchFamily="34" charset="0"/>
            </a:endParaRPr>
          </a:p>
        </p:txBody>
      </p:sp>
      <p:sp>
        <p:nvSpPr>
          <p:cNvPr id="39" name="Text 30"/>
          <p:cNvSpPr/>
          <p:nvPr/>
        </p:nvSpPr>
        <p:spPr>
          <a:xfrm>
            <a:off x="6191231" y="1991320"/>
            <a:ext cx="81754" cy="181332"/>
          </a:xfrm>
          <a:prstGeom prst="rect">
            <a:avLst/>
          </a:prstGeom>
          <a:noFill/>
          <a:ln/>
        </p:spPr>
        <p:txBody>
          <a:bodyPr wrap="none" lIns="0" tIns="0" rIns="0" bIns="0" rtlCol="0" anchor="t">
            <a:spAutoFit/>
          </a:bodyPr>
          <a:lstStyle/>
          <a:p>
            <a:pPr marL="0" indent="0" algn="l">
              <a:lnSpc>
                <a:spcPct val="120000"/>
              </a:lnSpc>
              <a:buNone/>
            </a:pPr>
            <a:r>
              <a:rPr lang="en-US" sz="1050" dirty="0">
                <a:solidFill>
                  <a:srgbClr val="00E5FF"/>
                </a:solidFill>
                <a:latin typeface="Aptos" panose="020B0004020202020204" pitchFamily="34" charset="0"/>
                <a:ea typeface="Inter" pitchFamily="34" charset="-122"/>
                <a:cs typeface="Inter" pitchFamily="34" charset="-120"/>
              </a:rPr>
              <a:t>■</a:t>
            </a:r>
            <a:endParaRPr lang="en-US" sz="1050" dirty="0">
              <a:latin typeface="Aptos" panose="020B0004020202020204" pitchFamily="34" charset="0"/>
            </a:endParaRPr>
          </a:p>
        </p:txBody>
      </p:sp>
      <p:sp>
        <p:nvSpPr>
          <p:cNvPr id="40" name="Text 31"/>
          <p:cNvSpPr/>
          <p:nvPr/>
        </p:nvSpPr>
        <p:spPr>
          <a:xfrm>
            <a:off x="6191231" y="2803745"/>
            <a:ext cx="81754" cy="181332"/>
          </a:xfrm>
          <a:prstGeom prst="rect">
            <a:avLst/>
          </a:prstGeom>
          <a:noFill/>
          <a:ln/>
        </p:spPr>
        <p:txBody>
          <a:bodyPr wrap="none" lIns="0" tIns="0" rIns="0" bIns="0" rtlCol="0" anchor="t">
            <a:spAutoFit/>
          </a:bodyPr>
          <a:lstStyle/>
          <a:p>
            <a:pPr marL="0" indent="0" algn="l">
              <a:lnSpc>
                <a:spcPct val="120000"/>
              </a:lnSpc>
              <a:buNone/>
            </a:pPr>
            <a:r>
              <a:rPr lang="en-US" sz="1050" dirty="0">
                <a:solidFill>
                  <a:srgbClr val="00E5FF"/>
                </a:solidFill>
                <a:latin typeface="Aptos" panose="020B0004020202020204" pitchFamily="34" charset="0"/>
                <a:ea typeface="Inter" pitchFamily="34" charset="-122"/>
                <a:cs typeface="Inter" pitchFamily="34" charset="-120"/>
              </a:rPr>
              <a:t>■</a:t>
            </a:r>
            <a:endParaRPr lang="en-US" sz="1050" dirty="0">
              <a:latin typeface="Aptos" panose="020B0004020202020204" pitchFamily="34" charset="0"/>
            </a:endParaRPr>
          </a:p>
        </p:txBody>
      </p:sp>
      <p:sp>
        <p:nvSpPr>
          <p:cNvPr id="41" name="Text 32"/>
          <p:cNvSpPr/>
          <p:nvPr/>
        </p:nvSpPr>
        <p:spPr>
          <a:xfrm>
            <a:off x="6191231" y="3675830"/>
            <a:ext cx="81754" cy="181332"/>
          </a:xfrm>
          <a:prstGeom prst="rect">
            <a:avLst/>
          </a:prstGeom>
          <a:noFill/>
          <a:ln/>
        </p:spPr>
        <p:txBody>
          <a:bodyPr wrap="none" lIns="0" tIns="0" rIns="0" bIns="0" rtlCol="0" anchor="t">
            <a:spAutoFit/>
          </a:bodyPr>
          <a:lstStyle/>
          <a:p>
            <a:pPr marL="0" indent="0" algn="l">
              <a:lnSpc>
                <a:spcPct val="120000"/>
              </a:lnSpc>
              <a:buNone/>
            </a:pPr>
            <a:r>
              <a:rPr lang="en-US" sz="1050" dirty="0">
                <a:solidFill>
                  <a:srgbClr val="00E5FF"/>
                </a:solidFill>
                <a:latin typeface="Aptos" panose="020B0004020202020204" pitchFamily="34" charset="0"/>
                <a:ea typeface="Inter" pitchFamily="34" charset="-122"/>
                <a:cs typeface="Inter" pitchFamily="34" charset="-120"/>
              </a:rPr>
              <a:t>■</a:t>
            </a:r>
            <a:endParaRPr lang="en-US" sz="1050" dirty="0">
              <a:latin typeface="Aptos" panose="020B00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56028"/>
    </mc:Choice>
    <mc:Fallback xmlns="">
      <p:transition spd="slow" advTm="5602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Shape 0"/>
          <p:cNvSpPr/>
          <p:nvPr/>
        </p:nvSpPr>
        <p:spPr>
          <a:xfrm>
            <a:off x="571500" y="428625"/>
            <a:ext cx="8001000" cy="469702"/>
          </a:xfrm>
          <a:prstGeom prst="rect">
            <a:avLst/>
          </a:prstGeom>
          <a:solidFill>
            <a:srgbClr val="000000">
              <a:alpha val="0"/>
            </a:srgbClr>
          </a:solidFill>
          <a:ln/>
        </p:spPr>
        <p:txBody>
          <a:bodyPr/>
          <a:lstStyle/>
          <a:p>
            <a:endParaRPr lang="en-US"/>
          </a:p>
        </p:txBody>
      </p:sp>
      <p:sp>
        <p:nvSpPr>
          <p:cNvPr id="5" name="Shape 1"/>
          <p:cNvSpPr/>
          <p:nvPr/>
        </p:nvSpPr>
        <p:spPr>
          <a:xfrm>
            <a:off x="571500" y="884039"/>
            <a:ext cx="8001000" cy="14288"/>
          </a:xfrm>
          <a:prstGeom prst="rect">
            <a:avLst/>
          </a:prstGeom>
          <a:solidFill>
            <a:srgbClr val="00E5FF"/>
          </a:solidFill>
          <a:ln/>
        </p:spPr>
        <p:txBody>
          <a:bodyPr/>
          <a:lstStyle/>
          <a:p>
            <a:endParaRPr lang="en-US"/>
          </a:p>
        </p:txBody>
      </p:sp>
      <p:sp>
        <p:nvSpPr>
          <p:cNvPr id="6" name="Text 2"/>
          <p:cNvSpPr/>
          <p:nvPr/>
        </p:nvSpPr>
        <p:spPr>
          <a:xfrm>
            <a:off x="444546" y="428625"/>
            <a:ext cx="7899341" cy="312539"/>
          </a:xfrm>
          <a:prstGeom prst="rect">
            <a:avLst/>
          </a:prstGeom>
          <a:noFill/>
          <a:ln/>
        </p:spPr>
        <p:txBody>
          <a:bodyPr wrap="square" lIns="0" tIns="0" rIns="0" bIns="0" rtlCol="0" anchor="t">
            <a:spAutoFit/>
          </a:bodyPr>
          <a:lstStyle/>
          <a:p>
            <a:pPr marL="0" indent="0" algn="l">
              <a:buNone/>
            </a:pPr>
            <a:r>
              <a:rPr lang="en-US" sz="1800" b="1" kern="0" spc="1" dirty="0">
                <a:solidFill>
                  <a:srgbClr val="FFFFFF"/>
                </a:solidFill>
                <a:latin typeface="Montserrat Bold" pitchFamily="34" charset="0"/>
                <a:ea typeface="Montserrat Bold" pitchFamily="34" charset="-122"/>
                <a:cs typeface="Montserrat Bold" pitchFamily="34" charset="-120"/>
              </a:rPr>
              <a:t>MEASURABLE IMPACT: </a:t>
            </a:r>
            <a:r>
              <a:rPr lang="en-US" sz="1800" b="1" kern="0" spc="1" dirty="0">
                <a:solidFill>
                  <a:srgbClr val="00E5FF"/>
                </a:solidFill>
                <a:latin typeface="Montserrat Bold" pitchFamily="34" charset="0"/>
                <a:ea typeface="Montserrat Bold" pitchFamily="34" charset="-122"/>
                <a:cs typeface="Montserrat Bold" pitchFamily="34" charset="-120"/>
              </a:rPr>
              <a:t>COST AND RISK REDUCTION</a:t>
            </a:r>
            <a:endParaRPr lang="en-US" sz="1800" dirty="0"/>
          </a:p>
        </p:txBody>
      </p:sp>
      <p:pic>
        <p:nvPicPr>
          <p:cNvPr id="7" name="Image 1" descr="preencoded.png"/>
          <p:cNvPicPr>
            <a:picLocks noChangeAspect="1"/>
          </p:cNvPicPr>
          <p:nvPr/>
        </p:nvPicPr>
        <p:blipFill>
          <a:blip r:embed="rId4">
            <a:alphaModFix amt="80000"/>
          </a:blip>
          <a:stretch>
            <a:fillRect/>
          </a:stretch>
        </p:blipFill>
        <p:spPr>
          <a:xfrm>
            <a:off x="8470841" y="512564"/>
            <a:ext cx="228600" cy="228600"/>
          </a:xfrm>
          <a:prstGeom prst="rect">
            <a:avLst/>
          </a:prstGeom>
        </p:spPr>
      </p:pic>
      <p:sp>
        <p:nvSpPr>
          <p:cNvPr id="8" name="Shape 3"/>
          <p:cNvSpPr/>
          <p:nvPr/>
        </p:nvSpPr>
        <p:spPr>
          <a:xfrm>
            <a:off x="571500" y="1241227"/>
            <a:ext cx="2857500" cy="3429000"/>
          </a:xfrm>
          <a:prstGeom prst="rect">
            <a:avLst/>
          </a:prstGeom>
          <a:solidFill>
            <a:srgbClr val="1A2542"/>
          </a:solidFill>
          <a:ln w="18288">
            <a:solidFill>
              <a:srgbClr val="10B981"/>
            </a:solidFill>
            <a:prstDash val="solid"/>
          </a:ln>
        </p:spPr>
        <p:txBody>
          <a:bodyPr/>
          <a:lstStyle/>
          <a:p>
            <a:endParaRPr lang="en-US"/>
          </a:p>
        </p:txBody>
      </p:sp>
      <p:pic>
        <p:nvPicPr>
          <p:cNvPr id="9" name="Image 2" descr="preencoded.png"/>
          <p:cNvPicPr>
            <a:picLocks noChangeAspect="1"/>
          </p:cNvPicPr>
          <p:nvPr/>
        </p:nvPicPr>
        <p:blipFill>
          <a:blip r:embed="rId5">
            <a:alphaModFix amt="60000"/>
          </a:blip>
          <a:stretch>
            <a:fillRect/>
          </a:stretch>
        </p:blipFill>
        <p:spPr>
          <a:xfrm>
            <a:off x="571500" y="1241227"/>
            <a:ext cx="2857500" cy="3429000"/>
          </a:xfrm>
          <a:prstGeom prst="rect">
            <a:avLst/>
          </a:prstGeom>
        </p:spPr>
      </p:pic>
      <p:sp>
        <p:nvSpPr>
          <p:cNvPr id="10" name="Shape 4"/>
          <p:cNvSpPr/>
          <p:nvPr/>
        </p:nvSpPr>
        <p:spPr>
          <a:xfrm>
            <a:off x="571500" y="3743018"/>
            <a:ext cx="2857500" cy="1190885"/>
          </a:xfrm>
          <a:prstGeom prst="rect">
            <a:avLst/>
          </a:prstGeom>
          <a:solidFill>
            <a:srgbClr val="121A2F">
              <a:alpha val="85000"/>
            </a:srgbClr>
          </a:solidFill>
          <a:ln/>
        </p:spPr>
        <p:txBody>
          <a:bodyPr/>
          <a:lstStyle/>
          <a:p>
            <a:endParaRPr lang="en-US" sz="3600">
              <a:latin typeface="Aptos" panose="020B0004020202020204" pitchFamily="34" charset="0"/>
            </a:endParaRPr>
          </a:p>
        </p:txBody>
      </p:sp>
      <p:sp>
        <p:nvSpPr>
          <p:cNvPr id="11" name="Shape 5"/>
          <p:cNvSpPr/>
          <p:nvPr/>
        </p:nvSpPr>
        <p:spPr>
          <a:xfrm>
            <a:off x="571500" y="3743018"/>
            <a:ext cx="2857500" cy="7144"/>
          </a:xfrm>
          <a:prstGeom prst="rect">
            <a:avLst/>
          </a:prstGeom>
          <a:solidFill>
            <a:srgbClr val="10B981"/>
          </a:solidFill>
          <a:ln/>
        </p:spPr>
        <p:txBody>
          <a:bodyPr/>
          <a:lstStyle/>
          <a:p>
            <a:endParaRPr lang="en-US" sz="3600">
              <a:latin typeface="Aptos" panose="020B0004020202020204" pitchFamily="34" charset="0"/>
            </a:endParaRPr>
          </a:p>
        </p:txBody>
      </p:sp>
      <p:sp>
        <p:nvSpPr>
          <p:cNvPr id="12" name="Text 6"/>
          <p:cNvSpPr/>
          <p:nvPr/>
        </p:nvSpPr>
        <p:spPr>
          <a:xfrm>
            <a:off x="714375" y="3893037"/>
            <a:ext cx="2571750" cy="215444"/>
          </a:xfrm>
          <a:prstGeom prst="rect">
            <a:avLst/>
          </a:prstGeom>
          <a:noFill/>
          <a:ln/>
        </p:spPr>
        <p:txBody>
          <a:bodyPr wrap="square" lIns="0" tIns="0" rIns="0" bIns="0" rtlCol="0" anchor="t">
            <a:spAutoFit/>
          </a:bodyPr>
          <a:lstStyle/>
          <a:p>
            <a:pPr marL="0" indent="0" algn="l">
              <a:buNone/>
            </a:pPr>
            <a:r>
              <a:rPr lang="en-US" sz="1400" b="1" dirty="0">
                <a:solidFill>
                  <a:srgbClr val="10B981"/>
                </a:solidFill>
                <a:latin typeface="Aptos" panose="020B0004020202020204" pitchFamily="34" charset="0"/>
                <a:ea typeface="Montserrat Bold" pitchFamily="34" charset="-122"/>
                <a:cs typeface="Montserrat Bold" pitchFamily="34" charset="-120"/>
              </a:rPr>
              <a:t>Integrated Sustainability</a:t>
            </a:r>
            <a:endParaRPr lang="en-US" sz="1400" dirty="0">
              <a:latin typeface="Aptos" panose="020B0004020202020204" pitchFamily="34" charset="0"/>
            </a:endParaRPr>
          </a:p>
        </p:txBody>
      </p:sp>
      <p:sp>
        <p:nvSpPr>
          <p:cNvPr id="13" name="Text 7"/>
          <p:cNvSpPr/>
          <p:nvPr/>
        </p:nvSpPr>
        <p:spPr>
          <a:xfrm>
            <a:off x="714375" y="4107349"/>
            <a:ext cx="2571750" cy="750077"/>
          </a:xfrm>
          <a:prstGeom prst="rect">
            <a:avLst/>
          </a:prstGeom>
          <a:noFill/>
          <a:ln/>
        </p:spPr>
        <p:txBody>
          <a:bodyPr wrap="square" lIns="0" tIns="0" rIns="0" bIns="0" rtlCol="0" anchor="t">
            <a:spAutoFit/>
          </a:bodyPr>
          <a:lstStyle/>
          <a:p>
            <a:pPr marL="0" indent="0" algn="l">
              <a:lnSpc>
                <a:spcPct val="112000"/>
              </a:lnSpc>
              <a:buNone/>
            </a:pPr>
            <a:r>
              <a:rPr lang="en-US" sz="1100" dirty="0">
                <a:solidFill>
                  <a:srgbClr val="A0AABF"/>
                </a:solidFill>
                <a:latin typeface="Aptos" panose="020B0004020202020204" pitchFamily="34" charset="0"/>
                <a:ea typeface="Inter" pitchFamily="34" charset="-122"/>
                <a:cs typeface="Inter" pitchFamily="34" charset="-120"/>
              </a:rPr>
              <a:t>Optimizing geological </a:t>
            </a:r>
            <a:r>
              <a:rPr lang="en-US" sz="1100" dirty="0" err="1">
                <a:solidFill>
                  <a:srgbClr val="A0AABF"/>
                </a:solidFill>
                <a:latin typeface="Aptos" panose="020B0004020202020204" pitchFamily="34" charset="0"/>
                <a:ea typeface="Inter" pitchFamily="34" charset="-122"/>
                <a:cs typeface="Inter" pitchFamily="34" charset="-120"/>
              </a:rPr>
              <a:t>storage</a:t>
            </a:r>
            <a:r>
              <a:rPr lang="en-US" sz="1100" dirty="0">
                <a:solidFill>
                  <a:srgbClr val="A0AABF"/>
                </a:solidFill>
                <a:latin typeface="Aptos" panose="020B0004020202020204" pitchFamily="34" charset="0"/>
                <a:ea typeface="Inter" pitchFamily="34" charset="-122"/>
                <a:cs typeface="Inter" pitchFamily="34" charset="-120"/>
              </a:rPr>
              <a:t> enables the energy transition and large-scale integration of renewable sources.</a:t>
            </a:r>
            <a:endParaRPr lang="en-US" sz="1100" dirty="0">
              <a:latin typeface="Aptos" panose="020B0004020202020204" pitchFamily="34" charset="0"/>
            </a:endParaRPr>
          </a:p>
        </p:txBody>
      </p:sp>
      <p:sp>
        <p:nvSpPr>
          <p:cNvPr id="14" name="Text 8"/>
          <p:cNvSpPr/>
          <p:nvPr/>
        </p:nvSpPr>
        <p:spPr>
          <a:xfrm>
            <a:off x="3857625" y="1510010"/>
            <a:ext cx="1428750" cy="514350"/>
          </a:xfrm>
          <a:prstGeom prst="rect">
            <a:avLst/>
          </a:prstGeom>
          <a:noFill/>
          <a:ln/>
        </p:spPr>
        <p:txBody>
          <a:bodyPr wrap="none" lIns="0" tIns="0" rIns="0" bIns="0" rtlCol="0" anchor="t">
            <a:spAutoFit/>
          </a:bodyPr>
          <a:lstStyle/>
          <a:p>
            <a:pPr marL="0" indent="0" algn="r">
              <a:lnSpc>
                <a:spcPct val="80000"/>
              </a:lnSpc>
              <a:buNone/>
            </a:pPr>
            <a:r>
              <a:rPr lang="en-US" sz="3750" b="1" dirty="0">
                <a:solidFill>
                  <a:srgbClr val="00E5FF"/>
                </a:solidFill>
                <a:latin typeface="Montserrat ExtraBold" pitchFamily="34" charset="0"/>
                <a:ea typeface="Montserrat ExtraBold" pitchFamily="34" charset="-122"/>
                <a:cs typeface="Montserrat ExtraBold" pitchFamily="34" charset="-120"/>
              </a:rPr>
              <a:t>-70%</a:t>
            </a:r>
            <a:endParaRPr lang="en-US" sz="3750" dirty="0"/>
          </a:p>
        </p:txBody>
      </p:sp>
      <p:sp>
        <p:nvSpPr>
          <p:cNvPr id="15" name="Text 9"/>
          <p:cNvSpPr/>
          <p:nvPr/>
        </p:nvSpPr>
        <p:spPr>
          <a:xfrm>
            <a:off x="5572125" y="1241227"/>
            <a:ext cx="3000375" cy="215444"/>
          </a:xfrm>
          <a:prstGeom prst="rect">
            <a:avLst/>
          </a:prstGeom>
          <a:noFill/>
          <a:ln/>
        </p:spPr>
        <p:txBody>
          <a:bodyPr wrap="square" lIns="0" tIns="0" rIns="0" bIns="0" rtlCol="0" anchor="t">
            <a:spAutoFit/>
          </a:bodyPr>
          <a:lstStyle/>
          <a:p>
            <a:pPr marL="0" indent="0" algn="l">
              <a:buNone/>
            </a:pPr>
            <a:r>
              <a:rPr lang="en-US" sz="1400" b="1" dirty="0">
                <a:solidFill>
                  <a:srgbClr val="FFFFFF"/>
                </a:solidFill>
                <a:latin typeface="Aptos" panose="020B0004020202020204" pitchFamily="34" charset="0"/>
                <a:ea typeface="Montserrat Bold" pitchFamily="34" charset="-122"/>
                <a:cs typeface="Montserrat Bold" pitchFamily="34" charset="-120"/>
              </a:rPr>
              <a:t>OPEX REDUCTION</a:t>
            </a:r>
            <a:endParaRPr lang="en-US" sz="1400" dirty="0">
              <a:latin typeface="Aptos" panose="020B0004020202020204" pitchFamily="34" charset="0"/>
            </a:endParaRPr>
          </a:p>
        </p:txBody>
      </p:sp>
      <p:sp>
        <p:nvSpPr>
          <p:cNvPr id="16" name="Text 10"/>
          <p:cNvSpPr/>
          <p:nvPr/>
        </p:nvSpPr>
        <p:spPr>
          <a:xfrm>
            <a:off x="5572125" y="1521619"/>
            <a:ext cx="3000375" cy="764440"/>
          </a:xfrm>
          <a:prstGeom prst="rect">
            <a:avLst/>
          </a:prstGeom>
          <a:noFill/>
          <a:ln/>
        </p:spPr>
        <p:txBody>
          <a:bodyPr wrap="square" lIns="0" tIns="0" rIns="0" bIns="0" rtlCol="0" anchor="t">
            <a:spAutoFit/>
          </a:bodyPr>
          <a:lstStyle/>
          <a:p>
            <a:pPr marL="0" indent="0" algn="l">
              <a:lnSpc>
                <a:spcPct val="120000"/>
              </a:lnSpc>
              <a:buNone/>
            </a:pPr>
            <a:r>
              <a:rPr lang="en-US" sz="1050" dirty="0">
                <a:solidFill>
                  <a:srgbClr val="E2E8F0"/>
                </a:solidFill>
                <a:latin typeface="Aptos" panose="020B0004020202020204" pitchFamily="34" charset="0"/>
                <a:ea typeface="Inter" pitchFamily="34" charset="-122"/>
                <a:cs typeface="Inter" pitchFamily="34" charset="-120"/>
              </a:rPr>
              <a:t>Eliminates reliance on frequent 3D/4D seismic campaigns. Estimated savings of </a:t>
            </a:r>
            <a:r>
              <a:rPr lang="en-US" sz="1050" dirty="0">
                <a:solidFill>
                  <a:srgbClr val="FFFFFF"/>
                </a:solidFill>
                <a:latin typeface="Aptos" panose="020B0004020202020204" pitchFamily="34" charset="0"/>
                <a:ea typeface="Inter SemiBold" pitchFamily="34" charset="-122"/>
                <a:cs typeface="Inter SemiBold" pitchFamily="34" charset="-120"/>
              </a:rPr>
              <a:t>R$ 8–12 million/year</a:t>
            </a:r>
            <a:r>
              <a:rPr lang="en-US" sz="1050" dirty="0">
                <a:solidFill>
                  <a:srgbClr val="E2E8F0"/>
                </a:solidFill>
                <a:latin typeface="Aptos" panose="020B0004020202020204" pitchFamily="34" charset="0"/>
                <a:ea typeface="Inter" pitchFamily="34" charset="-122"/>
                <a:cs typeface="Inter" pitchFamily="34" charset="-120"/>
              </a:rPr>
              <a:t> in large-scale projects, with payback in under 18 months.</a:t>
            </a:r>
            <a:endParaRPr lang="en-US" sz="1050" dirty="0">
              <a:latin typeface="Aptos" panose="020B0004020202020204" pitchFamily="34" charset="0"/>
            </a:endParaRPr>
          </a:p>
        </p:txBody>
      </p:sp>
      <p:sp>
        <p:nvSpPr>
          <p:cNvPr id="17" name="Text 11"/>
          <p:cNvSpPr/>
          <p:nvPr/>
        </p:nvSpPr>
        <p:spPr>
          <a:xfrm>
            <a:off x="3857625" y="2747665"/>
            <a:ext cx="1428750" cy="514350"/>
          </a:xfrm>
          <a:prstGeom prst="rect">
            <a:avLst/>
          </a:prstGeom>
          <a:noFill/>
          <a:ln/>
        </p:spPr>
        <p:txBody>
          <a:bodyPr wrap="none" lIns="0" tIns="0" rIns="0" bIns="0" rtlCol="0" anchor="t">
            <a:spAutoFit/>
          </a:bodyPr>
          <a:lstStyle/>
          <a:p>
            <a:pPr marL="0" indent="0" algn="r">
              <a:lnSpc>
                <a:spcPct val="80000"/>
              </a:lnSpc>
              <a:buNone/>
            </a:pPr>
            <a:r>
              <a:rPr lang="en-US" sz="3750" b="1" dirty="0">
                <a:solidFill>
                  <a:srgbClr val="10B981"/>
                </a:solidFill>
                <a:latin typeface="Montserrat ExtraBold" pitchFamily="34" charset="0"/>
                <a:ea typeface="Montserrat ExtraBold" pitchFamily="34" charset="-122"/>
                <a:cs typeface="Montserrat ExtraBold" pitchFamily="34" charset="-120"/>
              </a:rPr>
              <a:t>+25%</a:t>
            </a:r>
            <a:endParaRPr lang="en-US" sz="3750" dirty="0"/>
          </a:p>
        </p:txBody>
      </p:sp>
      <p:sp>
        <p:nvSpPr>
          <p:cNvPr id="18" name="Text 12"/>
          <p:cNvSpPr/>
          <p:nvPr/>
        </p:nvSpPr>
        <p:spPr>
          <a:xfrm>
            <a:off x="5572125" y="2553221"/>
            <a:ext cx="3000375" cy="215444"/>
          </a:xfrm>
          <a:prstGeom prst="rect">
            <a:avLst/>
          </a:prstGeom>
          <a:noFill/>
          <a:ln/>
        </p:spPr>
        <p:txBody>
          <a:bodyPr wrap="square" lIns="0" tIns="0" rIns="0" bIns="0" rtlCol="0" anchor="t">
            <a:spAutoFit/>
          </a:bodyPr>
          <a:lstStyle/>
          <a:p>
            <a:pPr marL="0" indent="0" algn="l">
              <a:buNone/>
            </a:pPr>
            <a:r>
              <a:rPr lang="en-US" sz="1400" b="1" dirty="0">
                <a:solidFill>
                  <a:srgbClr val="FFFFFF"/>
                </a:solidFill>
                <a:latin typeface="Aptos" panose="020B0004020202020204" pitchFamily="34" charset="0"/>
                <a:ea typeface="Montserrat Bold" pitchFamily="34" charset="-122"/>
                <a:cs typeface="Montserrat Bold" pitchFamily="34" charset="-120"/>
              </a:rPr>
              <a:t>CAPACITY INCREASE</a:t>
            </a:r>
            <a:endParaRPr lang="en-US" sz="1400" dirty="0">
              <a:latin typeface="Aptos" panose="020B0004020202020204" pitchFamily="34" charset="0"/>
            </a:endParaRPr>
          </a:p>
        </p:txBody>
      </p:sp>
      <p:sp>
        <p:nvSpPr>
          <p:cNvPr id="19" name="Text 13"/>
          <p:cNvSpPr/>
          <p:nvPr/>
        </p:nvSpPr>
        <p:spPr>
          <a:xfrm>
            <a:off x="5572125" y="2833613"/>
            <a:ext cx="3000375" cy="764440"/>
          </a:xfrm>
          <a:prstGeom prst="rect">
            <a:avLst/>
          </a:prstGeom>
          <a:noFill/>
          <a:ln/>
        </p:spPr>
        <p:txBody>
          <a:bodyPr wrap="square" lIns="0" tIns="0" rIns="0" bIns="0" rtlCol="0" anchor="t">
            <a:spAutoFit/>
          </a:bodyPr>
          <a:lstStyle/>
          <a:p>
            <a:pPr marL="0" indent="0" algn="l">
              <a:lnSpc>
                <a:spcPct val="120000"/>
              </a:lnSpc>
              <a:buNone/>
            </a:pPr>
            <a:r>
              <a:rPr lang="en-US" sz="1050" dirty="0">
                <a:solidFill>
                  <a:srgbClr val="E2E8F0"/>
                </a:solidFill>
                <a:latin typeface="Aptos" panose="020B0004020202020204" pitchFamily="34" charset="0"/>
                <a:ea typeface="Inter" pitchFamily="34" charset="-122"/>
                <a:cs typeface="Inter" pitchFamily="34" charset="-120"/>
              </a:rPr>
              <a:t>Dynamic optimization enables a higher safe injection rate. More </a:t>
            </a:r>
            <a:r>
              <a:rPr lang="en-US" sz="1050" dirty="0">
                <a:solidFill>
                  <a:srgbClr val="FFFFFF"/>
                </a:solidFill>
                <a:latin typeface="Aptos" panose="020B0004020202020204" pitchFamily="34" charset="0"/>
                <a:ea typeface="Inter SemiBold" pitchFamily="34" charset="-122"/>
                <a:cs typeface="Inter SemiBold" pitchFamily="34" charset="-120"/>
              </a:rPr>
              <a:t>CO₂ stored per well</a:t>
            </a:r>
            <a:r>
              <a:rPr lang="en-US" sz="1050" dirty="0">
                <a:solidFill>
                  <a:srgbClr val="E2E8F0"/>
                </a:solidFill>
                <a:latin typeface="Aptos" panose="020B0004020202020204" pitchFamily="34" charset="0"/>
                <a:ea typeface="Inter" pitchFamily="34" charset="-122"/>
                <a:cs typeface="Inter" pitchFamily="34" charset="-120"/>
              </a:rPr>
              <a:t>, substantially improving project economics.</a:t>
            </a:r>
            <a:endParaRPr lang="en-US" sz="1050" dirty="0">
              <a:latin typeface="Aptos" panose="020B0004020202020204" pitchFamily="34" charset="0"/>
            </a:endParaRPr>
          </a:p>
        </p:txBody>
      </p:sp>
      <p:sp>
        <p:nvSpPr>
          <p:cNvPr id="20" name="Text 14"/>
          <p:cNvSpPr/>
          <p:nvPr/>
        </p:nvSpPr>
        <p:spPr>
          <a:xfrm>
            <a:off x="3857625" y="4089797"/>
            <a:ext cx="1428750" cy="514350"/>
          </a:xfrm>
          <a:prstGeom prst="rect">
            <a:avLst/>
          </a:prstGeom>
          <a:noFill/>
          <a:ln/>
        </p:spPr>
        <p:txBody>
          <a:bodyPr wrap="none" lIns="0" tIns="0" rIns="0" bIns="0" rtlCol="0" anchor="t">
            <a:spAutoFit/>
          </a:bodyPr>
          <a:lstStyle/>
          <a:p>
            <a:pPr marL="0" indent="0" algn="r">
              <a:lnSpc>
                <a:spcPct val="80000"/>
              </a:lnSpc>
              <a:buNone/>
            </a:pPr>
            <a:r>
              <a:rPr lang="en-US" sz="3750" b="1" dirty="0">
                <a:solidFill>
                  <a:srgbClr val="00E5FF"/>
                </a:solidFill>
                <a:latin typeface="Montserrat ExtraBold" pitchFamily="34" charset="0"/>
                <a:ea typeface="Montserrat ExtraBold" pitchFamily="34" charset="-122"/>
                <a:cs typeface="Montserrat ExtraBold" pitchFamily="34" charset="-120"/>
              </a:rPr>
              <a:t>-40%</a:t>
            </a:r>
            <a:endParaRPr lang="en-US" sz="3750" dirty="0"/>
          </a:p>
        </p:txBody>
      </p:sp>
      <p:sp>
        <p:nvSpPr>
          <p:cNvPr id="21" name="Text 15"/>
          <p:cNvSpPr/>
          <p:nvPr/>
        </p:nvSpPr>
        <p:spPr>
          <a:xfrm>
            <a:off x="5572125" y="3887518"/>
            <a:ext cx="3000375" cy="215444"/>
          </a:xfrm>
          <a:prstGeom prst="rect">
            <a:avLst/>
          </a:prstGeom>
          <a:noFill/>
          <a:ln/>
        </p:spPr>
        <p:txBody>
          <a:bodyPr wrap="square" lIns="0" tIns="0" rIns="0" bIns="0" rtlCol="0" anchor="t">
            <a:spAutoFit/>
          </a:bodyPr>
          <a:lstStyle/>
          <a:p>
            <a:pPr marL="0" indent="0" algn="l">
              <a:buNone/>
            </a:pPr>
            <a:r>
              <a:rPr lang="en-US" sz="1400" b="1" dirty="0">
                <a:solidFill>
                  <a:srgbClr val="FFFFFF"/>
                </a:solidFill>
                <a:latin typeface="Aptos" panose="020B0004020202020204" pitchFamily="34" charset="0"/>
                <a:ea typeface="Montserrat Bold" pitchFamily="34" charset="-122"/>
                <a:cs typeface="Montserrat Bold" pitchFamily="34" charset="-120"/>
              </a:rPr>
              <a:t>OPERATIONAL RISK REDUCTION</a:t>
            </a:r>
            <a:endParaRPr lang="en-US" sz="1400" dirty="0">
              <a:latin typeface="Aptos" panose="020B0004020202020204" pitchFamily="34" charset="0"/>
            </a:endParaRPr>
          </a:p>
        </p:txBody>
      </p:sp>
      <p:sp>
        <p:nvSpPr>
          <p:cNvPr id="22" name="Text 16"/>
          <p:cNvSpPr/>
          <p:nvPr/>
        </p:nvSpPr>
        <p:spPr>
          <a:xfrm>
            <a:off x="5572125" y="4205883"/>
            <a:ext cx="3000375" cy="764440"/>
          </a:xfrm>
          <a:prstGeom prst="rect">
            <a:avLst/>
          </a:prstGeom>
          <a:noFill/>
          <a:ln/>
        </p:spPr>
        <p:txBody>
          <a:bodyPr wrap="square" lIns="0" tIns="0" rIns="0" bIns="0" rtlCol="0" anchor="t">
            <a:spAutoFit/>
          </a:bodyPr>
          <a:lstStyle/>
          <a:p>
            <a:pPr marL="0" indent="0" algn="l">
              <a:lnSpc>
                <a:spcPct val="120000"/>
              </a:lnSpc>
              <a:buNone/>
            </a:pPr>
            <a:r>
              <a:rPr lang="en-US" sz="1050" dirty="0">
                <a:solidFill>
                  <a:srgbClr val="E2E8F0"/>
                </a:solidFill>
                <a:latin typeface="Aptos" panose="020B0004020202020204" pitchFamily="34" charset="0"/>
                <a:ea typeface="Inter" pitchFamily="34" charset="-122"/>
                <a:cs typeface="Inter" pitchFamily="34" charset="-120"/>
              </a:rPr>
              <a:t>Early anomaly detection (48–72h before a critical event). Lower risk of caprock fracturing and </a:t>
            </a:r>
            <a:r>
              <a:rPr lang="en-US" sz="1050" dirty="0">
                <a:solidFill>
                  <a:srgbClr val="FFFFFF"/>
                </a:solidFill>
                <a:latin typeface="Aptos" panose="020B0004020202020204" pitchFamily="34" charset="0"/>
                <a:ea typeface="Inter SemiBold" pitchFamily="34" charset="-122"/>
                <a:cs typeface="Inter SemiBold" pitchFamily="34" charset="-120"/>
              </a:rPr>
              <a:t>automated regulatory compliance (ANP)</a:t>
            </a:r>
            <a:r>
              <a:rPr lang="en-US" sz="1050" dirty="0">
                <a:solidFill>
                  <a:srgbClr val="E2E8F0"/>
                </a:solidFill>
                <a:latin typeface="Aptos" panose="020B0004020202020204" pitchFamily="34" charset="0"/>
                <a:ea typeface="Inter" pitchFamily="34" charset="-122"/>
                <a:cs typeface="Inter" pitchFamily="34" charset="-120"/>
              </a:rPr>
              <a:t>.</a:t>
            </a:r>
            <a:endParaRPr lang="en-US" sz="1050" dirty="0">
              <a:latin typeface="Aptos" panose="020B00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42947"/>
    </mc:Choice>
    <mc:Fallback xmlns="">
      <p:transition spd="slow" advTm="4294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Shape 0"/>
          <p:cNvSpPr/>
          <p:nvPr/>
        </p:nvSpPr>
        <p:spPr>
          <a:xfrm>
            <a:off x="571500" y="428625"/>
            <a:ext cx="8001000" cy="469702"/>
          </a:xfrm>
          <a:prstGeom prst="rect">
            <a:avLst/>
          </a:prstGeom>
          <a:solidFill>
            <a:srgbClr val="000000">
              <a:alpha val="0"/>
            </a:srgbClr>
          </a:solidFill>
          <a:ln/>
        </p:spPr>
        <p:txBody>
          <a:bodyPr/>
          <a:lstStyle/>
          <a:p>
            <a:endParaRPr lang="en-US"/>
          </a:p>
        </p:txBody>
      </p:sp>
      <p:sp>
        <p:nvSpPr>
          <p:cNvPr id="5" name="Shape 1"/>
          <p:cNvSpPr/>
          <p:nvPr/>
        </p:nvSpPr>
        <p:spPr>
          <a:xfrm>
            <a:off x="571500" y="884039"/>
            <a:ext cx="8001000" cy="14288"/>
          </a:xfrm>
          <a:prstGeom prst="rect">
            <a:avLst/>
          </a:prstGeom>
          <a:solidFill>
            <a:srgbClr val="00E5FF"/>
          </a:solidFill>
          <a:ln/>
        </p:spPr>
        <p:txBody>
          <a:bodyPr/>
          <a:lstStyle/>
          <a:p>
            <a:endParaRPr lang="en-US"/>
          </a:p>
        </p:txBody>
      </p:sp>
      <p:sp>
        <p:nvSpPr>
          <p:cNvPr id="6" name="Text 2"/>
          <p:cNvSpPr/>
          <p:nvPr/>
        </p:nvSpPr>
        <p:spPr>
          <a:xfrm>
            <a:off x="571500" y="428625"/>
            <a:ext cx="8190588" cy="312539"/>
          </a:xfrm>
          <a:prstGeom prst="rect">
            <a:avLst/>
          </a:prstGeom>
          <a:noFill/>
          <a:ln/>
        </p:spPr>
        <p:txBody>
          <a:bodyPr wrap="square" lIns="0" tIns="0" rIns="0" bIns="0" rtlCol="0" anchor="t">
            <a:spAutoFit/>
          </a:bodyPr>
          <a:lstStyle/>
          <a:p>
            <a:pPr marL="0" indent="0" algn="l">
              <a:buNone/>
            </a:pPr>
            <a:r>
              <a:rPr lang="en-US" sz="1800" b="1" kern="0" spc="1" dirty="0">
                <a:solidFill>
                  <a:srgbClr val="FFFFFF"/>
                </a:solidFill>
                <a:latin typeface="Montserrat Bold" pitchFamily="34" charset="0"/>
                <a:ea typeface="Montserrat Bold" pitchFamily="34" charset="-122"/>
                <a:cs typeface="Montserrat Bold" pitchFamily="34" charset="-120"/>
              </a:rPr>
              <a:t>ROADMAP (TRL 3 TO 6): FROM CONCEPT TO COMMERCIALIZATION</a:t>
            </a:r>
            <a:endParaRPr lang="en-US" sz="1800" dirty="0"/>
          </a:p>
        </p:txBody>
      </p:sp>
      <p:pic>
        <p:nvPicPr>
          <p:cNvPr id="7" name="Image 1" descr="preencoded.png"/>
          <p:cNvPicPr>
            <a:picLocks noChangeAspect="1"/>
          </p:cNvPicPr>
          <p:nvPr/>
        </p:nvPicPr>
        <p:blipFill>
          <a:blip r:embed="rId4">
            <a:alphaModFix amt="80000"/>
          </a:blip>
          <a:stretch>
            <a:fillRect/>
          </a:stretch>
        </p:blipFill>
        <p:spPr>
          <a:xfrm>
            <a:off x="8762088" y="512564"/>
            <a:ext cx="228600" cy="228600"/>
          </a:xfrm>
          <a:prstGeom prst="rect">
            <a:avLst/>
          </a:prstGeom>
        </p:spPr>
      </p:pic>
      <p:sp>
        <p:nvSpPr>
          <p:cNvPr id="8" name="Shape 3"/>
          <p:cNvSpPr/>
          <p:nvPr/>
        </p:nvSpPr>
        <p:spPr>
          <a:xfrm>
            <a:off x="1235869" y="1312664"/>
            <a:ext cx="457200" cy="457200"/>
          </a:xfrm>
          <a:prstGeom prst="ellipse">
            <a:avLst/>
          </a:prstGeom>
          <a:solidFill>
            <a:srgbClr val="1A2542"/>
          </a:solidFill>
          <a:ln w="27432">
            <a:solidFill>
              <a:srgbClr val="00E5FF"/>
            </a:solidFill>
            <a:prstDash val="solid"/>
          </a:ln>
        </p:spPr>
        <p:txBody>
          <a:bodyPr/>
          <a:lstStyle/>
          <a:p>
            <a:endParaRPr lang="en-US"/>
          </a:p>
        </p:txBody>
      </p:sp>
      <p:pic>
        <p:nvPicPr>
          <p:cNvPr id="9" name="Image 2" descr="preencoded.png"/>
          <p:cNvPicPr>
            <a:picLocks noChangeAspect="1"/>
          </p:cNvPicPr>
          <p:nvPr/>
        </p:nvPicPr>
        <p:blipFill>
          <a:blip r:embed="rId5"/>
          <a:stretch>
            <a:fillRect/>
          </a:stretch>
        </p:blipFill>
        <p:spPr>
          <a:xfrm>
            <a:off x="1378744" y="1455539"/>
            <a:ext cx="171450" cy="171450"/>
          </a:xfrm>
          <a:prstGeom prst="rect">
            <a:avLst/>
          </a:prstGeom>
        </p:spPr>
      </p:pic>
      <p:sp>
        <p:nvSpPr>
          <p:cNvPr id="10" name="Text 4"/>
          <p:cNvSpPr/>
          <p:nvPr/>
        </p:nvSpPr>
        <p:spPr>
          <a:xfrm>
            <a:off x="913965" y="1912739"/>
            <a:ext cx="1101007" cy="184666"/>
          </a:xfrm>
          <a:prstGeom prst="rect">
            <a:avLst/>
          </a:prstGeom>
          <a:noFill/>
          <a:ln/>
        </p:spPr>
        <p:txBody>
          <a:bodyPr wrap="none" lIns="0" tIns="0" rIns="0" bIns="0" rtlCol="0" anchor="t">
            <a:spAutoFit/>
          </a:bodyPr>
          <a:lstStyle/>
          <a:p>
            <a:pPr marL="0" indent="0" algn="ctr">
              <a:buNone/>
            </a:pPr>
            <a:r>
              <a:rPr lang="en-US" sz="1200" dirty="0">
                <a:solidFill>
                  <a:srgbClr val="FFFFFF"/>
                </a:solidFill>
                <a:latin typeface="Aptos" panose="020B0004020202020204" pitchFamily="34" charset="0"/>
                <a:ea typeface="Montserrat Bold" pitchFamily="34" charset="-122"/>
                <a:cs typeface="Montserrat Bold" pitchFamily="34" charset="-120"/>
              </a:rPr>
              <a:t>Phase 1: Geology</a:t>
            </a:r>
            <a:endParaRPr lang="en-US" sz="1200" dirty="0">
              <a:latin typeface="Aptos" panose="020B0004020202020204" pitchFamily="34" charset="0"/>
            </a:endParaRPr>
          </a:p>
        </p:txBody>
      </p:sp>
      <p:sp>
        <p:nvSpPr>
          <p:cNvPr id="11" name="Text 5"/>
          <p:cNvSpPr/>
          <p:nvPr/>
        </p:nvSpPr>
        <p:spPr>
          <a:xfrm>
            <a:off x="1167337" y="2121694"/>
            <a:ext cx="594265" cy="153888"/>
          </a:xfrm>
          <a:prstGeom prst="rect">
            <a:avLst/>
          </a:prstGeom>
          <a:noFill/>
          <a:ln/>
        </p:spPr>
        <p:txBody>
          <a:bodyPr wrap="none" lIns="0" tIns="0" rIns="0" bIns="0" rtlCol="0" anchor="t">
            <a:spAutoFit/>
          </a:bodyPr>
          <a:lstStyle/>
          <a:p>
            <a:pPr marL="0" indent="0" algn="ctr">
              <a:buNone/>
            </a:pPr>
            <a:r>
              <a:rPr lang="en-US" sz="1000" kern="0" spc="1" dirty="0">
                <a:solidFill>
                  <a:srgbClr val="00E5FF"/>
                </a:solidFill>
                <a:latin typeface="Aptos" panose="020B0004020202020204" pitchFamily="34" charset="0"/>
                <a:ea typeface="Inter SemiBold" pitchFamily="34" charset="-122"/>
                <a:cs typeface="Inter SemiBold" pitchFamily="34" charset="-120"/>
              </a:rPr>
              <a:t>MONTHS 1–8</a:t>
            </a:r>
            <a:endParaRPr lang="en-US" sz="1000" dirty="0">
              <a:latin typeface="Aptos" panose="020B0004020202020204" pitchFamily="34" charset="0"/>
            </a:endParaRPr>
          </a:p>
        </p:txBody>
      </p:sp>
      <p:sp>
        <p:nvSpPr>
          <p:cNvPr id="12" name="Shape 6"/>
          <p:cNvSpPr/>
          <p:nvPr/>
        </p:nvSpPr>
        <p:spPr>
          <a:xfrm>
            <a:off x="571500" y="2350293"/>
            <a:ext cx="1785938" cy="2199985"/>
          </a:xfrm>
          <a:prstGeom prst="rect">
            <a:avLst/>
          </a:prstGeom>
          <a:solidFill>
            <a:srgbClr val="FFFFFF">
              <a:alpha val="5000"/>
            </a:srgbClr>
          </a:solidFill>
          <a:ln/>
        </p:spPr>
        <p:txBody>
          <a:bodyPr/>
          <a:lstStyle/>
          <a:p>
            <a:endParaRPr lang="en-US" sz="2400">
              <a:latin typeface="Aptos" panose="020B0004020202020204" pitchFamily="34" charset="0"/>
            </a:endParaRPr>
          </a:p>
        </p:txBody>
      </p:sp>
      <p:sp>
        <p:nvSpPr>
          <p:cNvPr id="13" name="Shape 7"/>
          <p:cNvSpPr/>
          <p:nvPr/>
        </p:nvSpPr>
        <p:spPr>
          <a:xfrm>
            <a:off x="571500" y="2350294"/>
            <a:ext cx="1785938" cy="14288"/>
          </a:xfrm>
          <a:prstGeom prst="rect">
            <a:avLst/>
          </a:prstGeom>
          <a:solidFill>
            <a:srgbClr val="334155"/>
          </a:solidFill>
          <a:ln/>
        </p:spPr>
        <p:txBody>
          <a:bodyPr/>
          <a:lstStyle/>
          <a:p>
            <a:endParaRPr lang="en-US" sz="3600">
              <a:latin typeface="Aptos" panose="020B0004020202020204" pitchFamily="34" charset="0"/>
            </a:endParaRPr>
          </a:p>
        </p:txBody>
      </p:sp>
      <p:sp>
        <p:nvSpPr>
          <p:cNvPr id="14" name="Text 8"/>
          <p:cNvSpPr/>
          <p:nvPr/>
        </p:nvSpPr>
        <p:spPr>
          <a:xfrm>
            <a:off x="678656" y="2457450"/>
            <a:ext cx="1571625" cy="370871"/>
          </a:xfrm>
          <a:prstGeom prst="rect">
            <a:avLst/>
          </a:prstGeom>
          <a:noFill/>
          <a:ln/>
        </p:spPr>
        <p:txBody>
          <a:bodyPr wrap="square" lIns="127508" tIns="0" rIns="0" bIns="0" rtlCol="0" anchor="t">
            <a:spAutoFit/>
          </a:bodyPr>
          <a:lstStyle/>
          <a:p>
            <a:pPr marL="0" indent="0" algn="l">
              <a:lnSpc>
                <a:spcPct val="112000"/>
              </a:lnSpc>
              <a:buNone/>
            </a:pPr>
            <a:r>
              <a:rPr lang="en-US" sz="1100" dirty="0">
                <a:solidFill>
                  <a:srgbClr val="A0AABF"/>
                </a:solidFill>
                <a:latin typeface="Aptos" panose="020B0004020202020204" pitchFamily="34" charset="0"/>
                <a:ea typeface="Inter" pitchFamily="34" charset="-122"/>
                <a:cs typeface="Inter" pitchFamily="34" charset="-120"/>
              </a:rPr>
              <a:t>Building the AI-based geocellular model</a:t>
            </a:r>
            <a:endParaRPr lang="en-US" sz="1100" dirty="0">
              <a:latin typeface="Aptos" panose="020B0004020202020204" pitchFamily="34" charset="0"/>
            </a:endParaRPr>
          </a:p>
        </p:txBody>
      </p:sp>
      <p:sp>
        <p:nvSpPr>
          <p:cNvPr id="15" name="Text 9"/>
          <p:cNvSpPr/>
          <p:nvPr/>
        </p:nvSpPr>
        <p:spPr>
          <a:xfrm>
            <a:off x="678656" y="2883810"/>
            <a:ext cx="1571625" cy="370871"/>
          </a:xfrm>
          <a:prstGeom prst="rect">
            <a:avLst/>
          </a:prstGeom>
          <a:noFill/>
          <a:ln/>
        </p:spPr>
        <p:txBody>
          <a:bodyPr wrap="square" lIns="127508" tIns="0" rIns="0" bIns="0" rtlCol="0" anchor="t">
            <a:spAutoFit/>
          </a:bodyPr>
          <a:lstStyle/>
          <a:p>
            <a:pPr marL="0" indent="0" algn="l">
              <a:lnSpc>
                <a:spcPct val="112000"/>
              </a:lnSpc>
              <a:buNone/>
            </a:pPr>
            <a:r>
              <a:rPr lang="en-US" sz="1100" dirty="0">
                <a:solidFill>
                  <a:srgbClr val="A0AABF"/>
                </a:solidFill>
                <a:latin typeface="Aptos" panose="020B0004020202020204" pitchFamily="34" charset="0"/>
                <a:ea typeface="Inter" pitchFamily="34" charset="-122"/>
                <a:cs typeface="Inter" pitchFamily="34" charset="-120"/>
              </a:rPr>
              <a:t>Laboratory geomechanical testing</a:t>
            </a:r>
            <a:endParaRPr lang="en-US" sz="1100" dirty="0">
              <a:latin typeface="Aptos" panose="020B0004020202020204" pitchFamily="34" charset="0"/>
            </a:endParaRPr>
          </a:p>
        </p:txBody>
      </p:sp>
      <p:sp>
        <p:nvSpPr>
          <p:cNvPr id="16" name="Text 10"/>
          <p:cNvSpPr/>
          <p:nvPr/>
        </p:nvSpPr>
        <p:spPr>
          <a:xfrm>
            <a:off x="678656" y="3517741"/>
            <a:ext cx="1571625" cy="338554"/>
          </a:xfrm>
          <a:prstGeom prst="rect">
            <a:avLst/>
          </a:prstGeom>
          <a:noFill/>
          <a:ln/>
        </p:spPr>
        <p:txBody>
          <a:bodyPr wrap="square" lIns="68072" tIns="0" rIns="0" bIns="0" rtlCol="0" anchor="t">
            <a:spAutoFit/>
          </a:bodyPr>
          <a:lstStyle/>
          <a:p>
            <a:pPr marL="0" indent="0" algn="l">
              <a:buNone/>
            </a:pPr>
            <a:r>
              <a:rPr lang="en-US" sz="1100" dirty="0">
                <a:solidFill>
                  <a:srgbClr val="FFFFFF"/>
                </a:solidFill>
                <a:latin typeface="Aptos" panose="020B0004020202020204" pitchFamily="34" charset="0"/>
                <a:ea typeface="Inter SemiBold" pitchFamily="34" charset="-122"/>
                <a:cs typeface="Inter SemiBold" pitchFamily="34" charset="-120"/>
              </a:rPr>
              <a:t>Milestone: Validated Static Model</a:t>
            </a:r>
            <a:endParaRPr lang="en-US" sz="1100" dirty="0">
              <a:latin typeface="Aptos" panose="020B0004020202020204" pitchFamily="34" charset="0"/>
            </a:endParaRPr>
          </a:p>
        </p:txBody>
      </p:sp>
      <p:sp>
        <p:nvSpPr>
          <p:cNvPr id="18" name="Text 12"/>
          <p:cNvSpPr/>
          <p:nvPr/>
        </p:nvSpPr>
        <p:spPr>
          <a:xfrm>
            <a:off x="678656" y="4081962"/>
            <a:ext cx="745012" cy="253403"/>
          </a:xfrm>
          <a:prstGeom prst="rect">
            <a:avLst/>
          </a:prstGeom>
          <a:noFill/>
          <a:ln/>
        </p:spPr>
        <p:txBody>
          <a:bodyPr wrap="none" lIns="68072" tIns="34036" rIns="68072" bIns="34036" rtlCol="0" anchor="t">
            <a:spAutoFit/>
          </a:bodyPr>
          <a:lstStyle/>
          <a:p>
            <a:pPr marL="0" indent="0" algn="l">
              <a:buNone/>
            </a:pPr>
            <a:r>
              <a:rPr lang="en-US" sz="1200" b="1" dirty="0">
                <a:solidFill>
                  <a:srgbClr val="00E5FF"/>
                </a:solidFill>
                <a:latin typeface="Aptos" panose="020B0004020202020204" pitchFamily="34" charset="0"/>
                <a:ea typeface="Inter SemiBold" pitchFamily="34" charset="-122"/>
                <a:cs typeface="Inter SemiBold" pitchFamily="34" charset="-120"/>
              </a:rPr>
              <a:t>TRL 3 → 4</a:t>
            </a:r>
            <a:endParaRPr lang="en-US" sz="1200" b="1" dirty="0">
              <a:latin typeface="Aptos" panose="020B0004020202020204" pitchFamily="34" charset="0"/>
            </a:endParaRPr>
          </a:p>
        </p:txBody>
      </p:sp>
      <p:sp>
        <p:nvSpPr>
          <p:cNvPr id="19" name="Text 13"/>
          <p:cNvSpPr/>
          <p:nvPr/>
        </p:nvSpPr>
        <p:spPr>
          <a:xfrm>
            <a:off x="678656" y="2457450"/>
            <a:ext cx="33664" cy="181268"/>
          </a:xfrm>
          <a:prstGeom prst="rect">
            <a:avLst/>
          </a:prstGeom>
          <a:noFill/>
          <a:ln/>
        </p:spPr>
        <p:txBody>
          <a:bodyPr wrap="none" lIns="0" tIns="0" rIns="0" bIns="0" rtlCol="0" anchor="t">
            <a:spAutoFit/>
          </a:bodyPr>
          <a:lstStyle/>
          <a:p>
            <a:pPr marL="0" indent="0" algn="l">
              <a:lnSpc>
                <a:spcPct val="112000"/>
              </a:lnSpc>
              <a:buNone/>
            </a:pPr>
            <a:r>
              <a:rPr lang="en-US" sz="1100" dirty="0">
                <a:solidFill>
                  <a:srgbClr val="00E5FF"/>
                </a:solidFill>
                <a:latin typeface="Aptos" panose="020B0004020202020204" pitchFamily="34" charset="0"/>
                <a:ea typeface="Inter" pitchFamily="34" charset="-122"/>
                <a:cs typeface="Inter" pitchFamily="34" charset="-120"/>
              </a:rPr>
              <a:t>›</a:t>
            </a:r>
            <a:endParaRPr lang="en-US" sz="1100" dirty="0">
              <a:latin typeface="Aptos" panose="020B0004020202020204" pitchFamily="34" charset="0"/>
            </a:endParaRPr>
          </a:p>
        </p:txBody>
      </p:sp>
      <p:sp>
        <p:nvSpPr>
          <p:cNvPr id="20" name="Text 14"/>
          <p:cNvSpPr/>
          <p:nvPr/>
        </p:nvSpPr>
        <p:spPr>
          <a:xfrm>
            <a:off x="678656" y="2980452"/>
            <a:ext cx="33664" cy="181268"/>
          </a:xfrm>
          <a:prstGeom prst="rect">
            <a:avLst/>
          </a:prstGeom>
          <a:noFill/>
          <a:ln/>
        </p:spPr>
        <p:txBody>
          <a:bodyPr wrap="none" lIns="0" tIns="0" rIns="0" bIns="0" rtlCol="0" anchor="t">
            <a:spAutoFit/>
          </a:bodyPr>
          <a:lstStyle/>
          <a:p>
            <a:pPr marL="0" indent="0" algn="l">
              <a:lnSpc>
                <a:spcPct val="112000"/>
              </a:lnSpc>
              <a:buNone/>
            </a:pPr>
            <a:r>
              <a:rPr lang="en-US" sz="1100" dirty="0">
                <a:solidFill>
                  <a:srgbClr val="00E5FF"/>
                </a:solidFill>
                <a:latin typeface="Aptos" panose="020B0004020202020204" pitchFamily="34" charset="0"/>
                <a:ea typeface="Inter" pitchFamily="34" charset="-122"/>
                <a:cs typeface="Inter" pitchFamily="34" charset="-120"/>
              </a:rPr>
              <a:t>›</a:t>
            </a:r>
            <a:endParaRPr lang="en-US" sz="1100" dirty="0">
              <a:latin typeface="Aptos" panose="020B0004020202020204" pitchFamily="34" charset="0"/>
            </a:endParaRPr>
          </a:p>
        </p:txBody>
      </p:sp>
      <p:sp>
        <p:nvSpPr>
          <p:cNvPr id="21" name="Shape 15"/>
          <p:cNvSpPr/>
          <p:nvPr/>
        </p:nvSpPr>
        <p:spPr>
          <a:xfrm>
            <a:off x="3307556" y="1312664"/>
            <a:ext cx="457200" cy="457200"/>
          </a:xfrm>
          <a:prstGeom prst="ellipse">
            <a:avLst/>
          </a:prstGeom>
          <a:solidFill>
            <a:srgbClr val="1A2542"/>
          </a:solidFill>
          <a:ln w="27432">
            <a:solidFill>
              <a:srgbClr val="00E5FF"/>
            </a:solidFill>
            <a:prstDash val="solid"/>
          </a:ln>
        </p:spPr>
        <p:txBody>
          <a:bodyPr/>
          <a:lstStyle/>
          <a:p>
            <a:endParaRPr lang="en-US"/>
          </a:p>
        </p:txBody>
      </p:sp>
      <p:pic>
        <p:nvPicPr>
          <p:cNvPr id="22" name="Image 3" descr="preencoded.png"/>
          <p:cNvPicPr>
            <a:picLocks noChangeAspect="1"/>
          </p:cNvPicPr>
          <p:nvPr/>
        </p:nvPicPr>
        <p:blipFill>
          <a:blip r:embed="rId6"/>
          <a:stretch>
            <a:fillRect/>
          </a:stretch>
        </p:blipFill>
        <p:spPr>
          <a:xfrm>
            <a:off x="3450431" y="1455539"/>
            <a:ext cx="171450" cy="171450"/>
          </a:xfrm>
          <a:prstGeom prst="rect">
            <a:avLst/>
          </a:prstGeom>
        </p:spPr>
      </p:pic>
      <p:sp>
        <p:nvSpPr>
          <p:cNvPr id="23" name="Text 16"/>
          <p:cNvSpPr/>
          <p:nvPr/>
        </p:nvSpPr>
        <p:spPr>
          <a:xfrm>
            <a:off x="2985140" y="1912739"/>
            <a:ext cx="1102033" cy="184666"/>
          </a:xfrm>
          <a:prstGeom prst="rect">
            <a:avLst/>
          </a:prstGeom>
          <a:noFill/>
          <a:ln/>
        </p:spPr>
        <p:txBody>
          <a:bodyPr wrap="none" lIns="0" tIns="0" rIns="0" bIns="0" rtlCol="0" anchor="t">
            <a:spAutoFit/>
          </a:bodyPr>
          <a:lstStyle/>
          <a:p>
            <a:pPr marL="0" indent="0" algn="ctr">
              <a:buNone/>
            </a:pPr>
            <a:r>
              <a:rPr lang="en-US" sz="1200" dirty="0">
                <a:solidFill>
                  <a:srgbClr val="FFFFFF"/>
                </a:solidFill>
                <a:latin typeface="Aptos" panose="020B0004020202020204" pitchFamily="34" charset="0"/>
                <a:ea typeface="Montserrat Bold" pitchFamily="34" charset="-122"/>
                <a:cs typeface="Montserrat Bold" pitchFamily="34" charset="-120"/>
              </a:rPr>
              <a:t>Phase 2: AI &amp; Twin</a:t>
            </a:r>
            <a:endParaRPr lang="en-US" sz="1200" dirty="0">
              <a:latin typeface="Aptos" panose="020B0004020202020204" pitchFamily="34" charset="0"/>
            </a:endParaRPr>
          </a:p>
        </p:txBody>
      </p:sp>
      <p:sp>
        <p:nvSpPr>
          <p:cNvPr id="24" name="Text 17"/>
          <p:cNvSpPr/>
          <p:nvPr/>
        </p:nvSpPr>
        <p:spPr>
          <a:xfrm>
            <a:off x="3204495" y="2121694"/>
            <a:ext cx="663323" cy="153888"/>
          </a:xfrm>
          <a:prstGeom prst="rect">
            <a:avLst/>
          </a:prstGeom>
          <a:noFill/>
          <a:ln/>
        </p:spPr>
        <p:txBody>
          <a:bodyPr wrap="none" lIns="0" tIns="0" rIns="0" bIns="0" rtlCol="0" anchor="t">
            <a:spAutoFit/>
          </a:bodyPr>
          <a:lstStyle/>
          <a:p>
            <a:pPr marL="0" indent="0" algn="ctr">
              <a:buNone/>
            </a:pPr>
            <a:r>
              <a:rPr lang="en-US" sz="1000" kern="0" spc="1" dirty="0">
                <a:solidFill>
                  <a:srgbClr val="00E5FF"/>
                </a:solidFill>
                <a:latin typeface="Aptos" panose="020B0004020202020204" pitchFamily="34" charset="0"/>
                <a:ea typeface="Inter SemiBold" pitchFamily="34" charset="-122"/>
                <a:cs typeface="Inter SemiBold" pitchFamily="34" charset="-120"/>
              </a:rPr>
              <a:t>MONTHS 9–15</a:t>
            </a:r>
            <a:endParaRPr lang="en-US" sz="1000" dirty="0">
              <a:latin typeface="Aptos" panose="020B0004020202020204" pitchFamily="34" charset="0"/>
            </a:endParaRPr>
          </a:p>
        </p:txBody>
      </p:sp>
      <p:sp>
        <p:nvSpPr>
          <p:cNvPr id="25" name="Shape 18"/>
          <p:cNvSpPr/>
          <p:nvPr/>
        </p:nvSpPr>
        <p:spPr>
          <a:xfrm>
            <a:off x="2643188" y="2350294"/>
            <a:ext cx="1785938" cy="2199984"/>
          </a:xfrm>
          <a:prstGeom prst="rect">
            <a:avLst/>
          </a:prstGeom>
          <a:solidFill>
            <a:srgbClr val="FFFFFF">
              <a:alpha val="5000"/>
            </a:srgbClr>
          </a:solidFill>
          <a:ln/>
        </p:spPr>
        <p:txBody>
          <a:bodyPr/>
          <a:lstStyle/>
          <a:p>
            <a:endParaRPr lang="en-US" sz="2400">
              <a:latin typeface="Aptos" panose="020B0004020202020204" pitchFamily="34" charset="0"/>
            </a:endParaRPr>
          </a:p>
        </p:txBody>
      </p:sp>
      <p:sp>
        <p:nvSpPr>
          <p:cNvPr id="26" name="Shape 19"/>
          <p:cNvSpPr/>
          <p:nvPr/>
        </p:nvSpPr>
        <p:spPr>
          <a:xfrm>
            <a:off x="2643188" y="2350294"/>
            <a:ext cx="1785938" cy="14288"/>
          </a:xfrm>
          <a:prstGeom prst="rect">
            <a:avLst/>
          </a:prstGeom>
          <a:solidFill>
            <a:srgbClr val="334155"/>
          </a:solidFill>
          <a:ln/>
        </p:spPr>
        <p:txBody>
          <a:bodyPr/>
          <a:lstStyle/>
          <a:p>
            <a:endParaRPr lang="en-US" sz="3600">
              <a:latin typeface="Aptos" panose="020B0004020202020204" pitchFamily="34" charset="0"/>
            </a:endParaRPr>
          </a:p>
        </p:txBody>
      </p:sp>
      <p:sp>
        <p:nvSpPr>
          <p:cNvPr id="27" name="Text 20"/>
          <p:cNvSpPr/>
          <p:nvPr/>
        </p:nvSpPr>
        <p:spPr>
          <a:xfrm>
            <a:off x="2750344" y="2457450"/>
            <a:ext cx="1571625" cy="560474"/>
          </a:xfrm>
          <a:prstGeom prst="rect">
            <a:avLst/>
          </a:prstGeom>
          <a:noFill/>
          <a:ln/>
        </p:spPr>
        <p:txBody>
          <a:bodyPr wrap="square" lIns="127508" tIns="0" rIns="0" bIns="0" rtlCol="0" anchor="t">
            <a:spAutoFit/>
          </a:bodyPr>
          <a:lstStyle/>
          <a:p>
            <a:pPr marL="0" indent="0" algn="l">
              <a:lnSpc>
                <a:spcPct val="112000"/>
              </a:lnSpc>
              <a:buNone/>
            </a:pPr>
            <a:r>
              <a:rPr lang="en-US" sz="1100" dirty="0">
                <a:solidFill>
                  <a:srgbClr val="A0AABF"/>
                </a:solidFill>
                <a:latin typeface="Aptos" panose="020B0004020202020204" pitchFamily="34" charset="0"/>
                <a:ea typeface="Inter" pitchFamily="34" charset="-122"/>
                <a:cs typeface="Inter" pitchFamily="34" charset="-120"/>
              </a:rPr>
              <a:t>Training algorithms with historical data</a:t>
            </a:r>
            <a:endParaRPr lang="en-US" sz="1100" dirty="0">
              <a:latin typeface="Aptos" panose="020B0004020202020204" pitchFamily="34" charset="0"/>
            </a:endParaRPr>
          </a:p>
        </p:txBody>
      </p:sp>
      <p:sp>
        <p:nvSpPr>
          <p:cNvPr id="28" name="Text 21"/>
          <p:cNvSpPr/>
          <p:nvPr/>
        </p:nvSpPr>
        <p:spPr>
          <a:xfrm>
            <a:off x="2750344" y="2980452"/>
            <a:ext cx="1726948" cy="181268"/>
          </a:xfrm>
          <a:prstGeom prst="rect">
            <a:avLst/>
          </a:prstGeom>
          <a:noFill/>
          <a:ln/>
        </p:spPr>
        <p:txBody>
          <a:bodyPr wrap="none" lIns="127508" tIns="0" rIns="0" bIns="0" rtlCol="0" anchor="t">
            <a:spAutoFit/>
          </a:bodyPr>
          <a:lstStyle/>
          <a:p>
            <a:pPr marL="0" indent="0" algn="l">
              <a:lnSpc>
                <a:spcPct val="112000"/>
              </a:lnSpc>
              <a:buNone/>
            </a:pPr>
            <a:r>
              <a:rPr lang="en-US" sz="1100" dirty="0">
                <a:solidFill>
                  <a:srgbClr val="A0AABF"/>
                </a:solidFill>
                <a:latin typeface="Aptos" panose="020B0004020202020204" pitchFamily="34" charset="0"/>
                <a:ea typeface="Inter" pitchFamily="34" charset="-122"/>
                <a:cs typeface="Inter" pitchFamily="34" charset="-120"/>
              </a:rPr>
              <a:t>Digital Twin architecture</a:t>
            </a:r>
            <a:endParaRPr lang="en-US" sz="1100" dirty="0">
              <a:latin typeface="Aptos" panose="020B0004020202020204" pitchFamily="34" charset="0"/>
            </a:endParaRPr>
          </a:p>
        </p:txBody>
      </p:sp>
      <p:sp>
        <p:nvSpPr>
          <p:cNvPr id="29" name="Text 22"/>
          <p:cNvSpPr/>
          <p:nvPr/>
        </p:nvSpPr>
        <p:spPr>
          <a:xfrm>
            <a:off x="2750344" y="3504119"/>
            <a:ext cx="1571625" cy="338554"/>
          </a:xfrm>
          <a:prstGeom prst="rect">
            <a:avLst/>
          </a:prstGeom>
          <a:noFill/>
          <a:ln/>
        </p:spPr>
        <p:txBody>
          <a:bodyPr wrap="square" lIns="68072" tIns="0" rIns="0" bIns="0" rtlCol="0" anchor="t">
            <a:spAutoFit/>
          </a:bodyPr>
          <a:lstStyle/>
          <a:p>
            <a:pPr marL="0" indent="0" algn="l">
              <a:buNone/>
            </a:pPr>
            <a:r>
              <a:rPr lang="en-US" sz="1100" dirty="0">
                <a:solidFill>
                  <a:srgbClr val="FFFFFF"/>
                </a:solidFill>
                <a:latin typeface="Aptos" panose="020B0004020202020204" pitchFamily="34" charset="0"/>
                <a:ea typeface="Inter SemiBold" pitchFamily="34" charset="-122"/>
                <a:cs typeface="Inter SemiBold" pitchFamily="34" charset="-120"/>
              </a:rPr>
              <a:t>Milestone: Trained Predictive Algorithm</a:t>
            </a:r>
            <a:endParaRPr lang="en-US" sz="1100" dirty="0">
              <a:latin typeface="Aptos" panose="020B0004020202020204" pitchFamily="34" charset="0"/>
            </a:endParaRPr>
          </a:p>
        </p:txBody>
      </p:sp>
      <p:sp>
        <p:nvSpPr>
          <p:cNvPr id="31" name="Text 24"/>
          <p:cNvSpPr/>
          <p:nvPr/>
        </p:nvSpPr>
        <p:spPr>
          <a:xfrm>
            <a:off x="2750344" y="4081962"/>
            <a:ext cx="745012" cy="253403"/>
          </a:xfrm>
          <a:prstGeom prst="rect">
            <a:avLst/>
          </a:prstGeom>
          <a:noFill/>
          <a:ln/>
        </p:spPr>
        <p:txBody>
          <a:bodyPr wrap="none" lIns="68072" tIns="34036" rIns="68072" bIns="34036" rtlCol="0" anchor="t">
            <a:spAutoFit/>
          </a:bodyPr>
          <a:lstStyle/>
          <a:p>
            <a:pPr marL="0" indent="0" algn="l">
              <a:buNone/>
            </a:pPr>
            <a:r>
              <a:rPr lang="en-US" sz="1200" b="1" dirty="0">
                <a:solidFill>
                  <a:srgbClr val="00E5FF"/>
                </a:solidFill>
                <a:latin typeface="Aptos" panose="020B0004020202020204" pitchFamily="34" charset="0"/>
                <a:ea typeface="Inter SemiBold" pitchFamily="34" charset="-122"/>
                <a:cs typeface="Inter SemiBold" pitchFamily="34" charset="-120"/>
              </a:rPr>
              <a:t>TRL 4 → 5</a:t>
            </a:r>
            <a:endParaRPr lang="en-US" sz="1200" b="1" dirty="0">
              <a:latin typeface="Aptos" panose="020B0004020202020204" pitchFamily="34" charset="0"/>
            </a:endParaRPr>
          </a:p>
        </p:txBody>
      </p:sp>
      <p:sp>
        <p:nvSpPr>
          <p:cNvPr id="32" name="Text 25"/>
          <p:cNvSpPr/>
          <p:nvPr/>
        </p:nvSpPr>
        <p:spPr>
          <a:xfrm>
            <a:off x="2750344" y="2457450"/>
            <a:ext cx="33664" cy="181268"/>
          </a:xfrm>
          <a:prstGeom prst="rect">
            <a:avLst/>
          </a:prstGeom>
          <a:noFill/>
          <a:ln/>
        </p:spPr>
        <p:txBody>
          <a:bodyPr wrap="none" lIns="0" tIns="0" rIns="0" bIns="0" rtlCol="0" anchor="t">
            <a:spAutoFit/>
          </a:bodyPr>
          <a:lstStyle/>
          <a:p>
            <a:pPr marL="0" indent="0" algn="l">
              <a:lnSpc>
                <a:spcPct val="112000"/>
              </a:lnSpc>
              <a:buNone/>
            </a:pPr>
            <a:r>
              <a:rPr lang="en-US" sz="1100" dirty="0">
                <a:solidFill>
                  <a:srgbClr val="00E5FF"/>
                </a:solidFill>
                <a:latin typeface="Aptos" panose="020B0004020202020204" pitchFamily="34" charset="0"/>
                <a:ea typeface="Inter" pitchFamily="34" charset="-122"/>
                <a:cs typeface="Inter" pitchFamily="34" charset="-120"/>
              </a:rPr>
              <a:t>›</a:t>
            </a:r>
            <a:endParaRPr lang="en-US" sz="1100" dirty="0">
              <a:latin typeface="Aptos" panose="020B0004020202020204" pitchFamily="34" charset="0"/>
            </a:endParaRPr>
          </a:p>
        </p:txBody>
      </p:sp>
      <p:sp>
        <p:nvSpPr>
          <p:cNvPr id="33" name="Text 26"/>
          <p:cNvSpPr/>
          <p:nvPr/>
        </p:nvSpPr>
        <p:spPr>
          <a:xfrm>
            <a:off x="2750344" y="2980452"/>
            <a:ext cx="33664" cy="181268"/>
          </a:xfrm>
          <a:prstGeom prst="rect">
            <a:avLst/>
          </a:prstGeom>
          <a:noFill/>
          <a:ln/>
        </p:spPr>
        <p:txBody>
          <a:bodyPr wrap="none" lIns="0" tIns="0" rIns="0" bIns="0" rtlCol="0" anchor="t">
            <a:spAutoFit/>
          </a:bodyPr>
          <a:lstStyle/>
          <a:p>
            <a:pPr marL="0" indent="0" algn="l">
              <a:lnSpc>
                <a:spcPct val="112000"/>
              </a:lnSpc>
              <a:buNone/>
            </a:pPr>
            <a:r>
              <a:rPr lang="en-US" sz="1100" dirty="0">
                <a:solidFill>
                  <a:srgbClr val="00E5FF"/>
                </a:solidFill>
                <a:latin typeface="Aptos" panose="020B0004020202020204" pitchFamily="34" charset="0"/>
                <a:ea typeface="Inter" pitchFamily="34" charset="-122"/>
                <a:cs typeface="Inter" pitchFamily="34" charset="-120"/>
              </a:rPr>
              <a:t>›</a:t>
            </a:r>
            <a:endParaRPr lang="en-US" sz="1100" dirty="0">
              <a:latin typeface="Aptos" panose="020B0004020202020204" pitchFamily="34" charset="0"/>
            </a:endParaRPr>
          </a:p>
        </p:txBody>
      </p:sp>
      <p:sp>
        <p:nvSpPr>
          <p:cNvPr id="34" name="Shape 27"/>
          <p:cNvSpPr/>
          <p:nvPr/>
        </p:nvSpPr>
        <p:spPr>
          <a:xfrm>
            <a:off x="5379244" y="1312664"/>
            <a:ext cx="457200" cy="457200"/>
          </a:xfrm>
          <a:prstGeom prst="ellipse">
            <a:avLst/>
          </a:prstGeom>
          <a:solidFill>
            <a:srgbClr val="1A2542"/>
          </a:solidFill>
          <a:ln w="27432">
            <a:solidFill>
              <a:srgbClr val="10B981"/>
            </a:solidFill>
            <a:prstDash val="solid"/>
          </a:ln>
        </p:spPr>
        <p:txBody>
          <a:bodyPr/>
          <a:lstStyle/>
          <a:p>
            <a:endParaRPr lang="en-US"/>
          </a:p>
        </p:txBody>
      </p:sp>
      <p:pic>
        <p:nvPicPr>
          <p:cNvPr id="35" name="Image 4" descr="preencoded.png"/>
          <p:cNvPicPr>
            <a:picLocks noChangeAspect="1"/>
          </p:cNvPicPr>
          <p:nvPr/>
        </p:nvPicPr>
        <p:blipFill>
          <a:blip r:embed="rId7"/>
          <a:stretch>
            <a:fillRect/>
          </a:stretch>
        </p:blipFill>
        <p:spPr>
          <a:xfrm>
            <a:off x="5500688" y="1455539"/>
            <a:ext cx="214313" cy="171450"/>
          </a:xfrm>
          <a:prstGeom prst="rect">
            <a:avLst/>
          </a:prstGeom>
        </p:spPr>
      </p:pic>
      <p:sp>
        <p:nvSpPr>
          <p:cNvPr id="36" name="Text 28"/>
          <p:cNvSpPr/>
          <p:nvPr/>
        </p:nvSpPr>
        <p:spPr>
          <a:xfrm>
            <a:off x="4905970" y="1912739"/>
            <a:ext cx="1403747" cy="184666"/>
          </a:xfrm>
          <a:prstGeom prst="rect">
            <a:avLst/>
          </a:prstGeom>
          <a:noFill/>
          <a:ln/>
        </p:spPr>
        <p:txBody>
          <a:bodyPr wrap="square" lIns="0" tIns="0" rIns="0" bIns="0" rtlCol="0" anchor="t">
            <a:spAutoFit/>
          </a:bodyPr>
          <a:lstStyle/>
          <a:p>
            <a:pPr marL="0" indent="0" algn="ctr">
              <a:buNone/>
            </a:pPr>
            <a:r>
              <a:rPr lang="en-US" sz="1200" dirty="0">
                <a:solidFill>
                  <a:srgbClr val="FFFFFF"/>
                </a:solidFill>
                <a:latin typeface="Aptos" panose="020B0004020202020204" pitchFamily="34" charset="0"/>
                <a:ea typeface="Montserrat Bold" pitchFamily="34" charset="-122"/>
                <a:cs typeface="Montserrat Bold" pitchFamily="34" charset="-120"/>
              </a:rPr>
              <a:t>Phase 3: Engineering</a:t>
            </a:r>
            <a:endParaRPr lang="en-US" sz="1200" dirty="0">
              <a:latin typeface="Aptos" panose="020B0004020202020204" pitchFamily="34" charset="0"/>
            </a:endParaRPr>
          </a:p>
        </p:txBody>
      </p:sp>
      <p:sp>
        <p:nvSpPr>
          <p:cNvPr id="37" name="Text 29"/>
          <p:cNvSpPr/>
          <p:nvPr/>
        </p:nvSpPr>
        <p:spPr>
          <a:xfrm>
            <a:off x="5241654" y="2121694"/>
            <a:ext cx="732380" cy="153888"/>
          </a:xfrm>
          <a:prstGeom prst="rect">
            <a:avLst/>
          </a:prstGeom>
          <a:noFill/>
          <a:ln/>
        </p:spPr>
        <p:txBody>
          <a:bodyPr wrap="none" lIns="0" tIns="0" rIns="0" bIns="0" rtlCol="0" anchor="t">
            <a:spAutoFit/>
          </a:bodyPr>
          <a:lstStyle/>
          <a:p>
            <a:pPr marL="0" indent="0" algn="ctr">
              <a:buNone/>
            </a:pPr>
            <a:r>
              <a:rPr lang="en-US" sz="1000" kern="0" spc="1" dirty="0">
                <a:solidFill>
                  <a:srgbClr val="10B981"/>
                </a:solidFill>
                <a:latin typeface="Aptos" panose="020B0004020202020204" pitchFamily="34" charset="0"/>
                <a:ea typeface="Inter SemiBold" pitchFamily="34" charset="-122"/>
                <a:cs typeface="Inter SemiBold" pitchFamily="34" charset="-120"/>
              </a:rPr>
              <a:t>MONTHS 16–19</a:t>
            </a:r>
            <a:endParaRPr lang="en-US" sz="1000" dirty="0">
              <a:latin typeface="Aptos" panose="020B0004020202020204" pitchFamily="34" charset="0"/>
            </a:endParaRPr>
          </a:p>
        </p:txBody>
      </p:sp>
      <p:sp>
        <p:nvSpPr>
          <p:cNvPr id="38" name="Shape 30"/>
          <p:cNvSpPr/>
          <p:nvPr/>
        </p:nvSpPr>
        <p:spPr>
          <a:xfrm>
            <a:off x="4714875" y="2350293"/>
            <a:ext cx="1785938" cy="2171408"/>
          </a:xfrm>
          <a:prstGeom prst="rect">
            <a:avLst/>
          </a:prstGeom>
          <a:solidFill>
            <a:srgbClr val="FFFFFF">
              <a:alpha val="5000"/>
            </a:srgbClr>
          </a:solidFill>
          <a:ln/>
        </p:spPr>
        <p:txBody>
          <a:bodyPr/>
          <a:lstStyle/>
          <a:p>
            <a:endParaRPr lang="en-US" sz="2400">
              <a:latin typeface="Aptos" panose="020B0004020202020204" pitchFamily="34" charset="0"/>
            </a:endParaRPr>
          </a:p>
        </p:txBody>
      </p:sp>
      <p:sp>
        <p:nvSpPr>
          <p:cNvPr id="39" name="Shape 31"/>
          <p:cNvSpPr/>
          <p:nvPr/>
        </p:nvSpPr>
        <p:spPr>
          <a:xfrm>
            <a:off x="4714875" y="2350294"/>
            <a:ext cx="1785938" cy="14288"/>
          </a:xfrm>
          <a:prstGeom prst="rect">
            <a:avLst/>
          </a:prstGeom>
          <a:solidFill>
            <a:srgbClr val="334155"/>
          </a:solidFill>
          <a:ln/>
        </p:spPr>
        <p:txBody>
          <a:bodyPr/>
          <a:lstStyle/>
          <a:p>
            <a:endParaRPr lang="en-US" sz="3600">
              <a:latin typeface="Aptos" panose="020B0004020202020204" pitchFamily="34" charset="0"/>
            </a:endParaRPr>
          </a:p>
        </p:txBody>
      </p:sp>
      <p:sp>
        <p:nvSpPr>
          <p:cNvPr id="40" name="Text 32"/>
          <p:cNvSpPr/>
          <p:nvPr/>
        </p:nvSpPr>
        <p:spPr>
          <a:xfrm>
            <a:off x="4822031" y="2457450"/>
            <a:ext cx="1571625" cy="370871"/>
          </a:xfrm>
          <a:prstGeom prst="rect">
            <a:avLst/>
          </a:prstGeom>
          <a:noFill/>
          <a:ln/>
        </p:spPr>
        <p:txBody>
          <a:bodyPr wrap="square" lIns="127508" tIns="0" rIns="0" bIns="0" rtlCol="0" anchor="t">
            <a:spAutoFit/>
          </a:bodyPr>
          <a:lstStyle/>
          <a:p>
            <a:pPr marL="0" indent="0" algn="l">
              <a:lnSpc>
                <a:spcPct val="112000"/>
              </a:lnSpc>
              <a:buNone/>
            </a:pPr>
            <a:r>
              <a:rPr lang="en-US" sz="1100" dirty="0">
                <a:solidFill>
                  <a:srgbClr val="A0AABF"/>
                </a:solidFill>
                <a:latin typeface="Aptos" panose="020B0004020202020204" pitchFamily="34" charset="0"/>
                <a:ea typeface="Inter" pitchFamily="34" charset="-122"/>
                <a:cs typeface="Inter" pitchFamily="34" charset="-120"/>
              </a:rPr>
              <a:t>Coupling the simulator with AI</a:t>
            </a:r>
            <a:endParaRPr lang="en-US" sz="1100" dirty="0">
              <a:latin typeface="Aptos" panose="020B0004020202020204" pitchFamily="34" charset="0"/>
            </a:endParaRPr>
          </a:p>
        </p:txBody>
      </p:sp>
      <p:sp>
        <p:nvSpPr>
          <p:cNvPr id="41" name="Text 33"/>
          <p:cNvSpPr/>
          <p:nvPr/>
        </p:nvSpPr>
        <p:spPr>
          <a:xfrm>
            <a:off x="4822031" y="2883810"/>
            <a:ext cx="1571625" cy="370871"/>
          </a:xfrm>
          <a:prstGeom prst="rect">
            <a:avLst/>
          </a:prstGeom>
          <a:noFill/>
          <a:ln/>
        </p:spPr>
        <p:txBody>
          <a:bodyPr wrap="square" lIns="127508" tIns="0" rIns="0" bIns="0" rtlCol="0" anchor="t">
            <a:spAutoFit/>
          </a:bodyPr>
          <a:lstStyle/>
          <a:p>
            <a:pPr marL="0" indent="0" algn="l">
              <a:lnSpc>
                <a:spcPct val="112000"/>
              </a:lnSpc>
              <a:buNone/>
            </a:pPr>
            <a:r>
              <a:rPr lang="en-US" sz="1100" dirty="0">
                <a:solidFill>
                  <a:srgbClr val="A0AABF"/>
                </a:solidFill>
                <a:latin typeface="Aptos" panose="020B0004020202020204" pitchFamily="34" charset="0"/>
                <a:ea typeface="Inter" pitchFamily="34" charset="-122"/>
                <a:cs typeface="Inter" pitchFamily="34" charset="-120"/>
              </a:rPr>
              <a:t>Injection optimization module</a:t>
            </a:r>
            <a:endParaRPr lang="en-US" sz="1100" dirty="0">
              <a:latin typeface="Aptos" panose="020B0004020202020204" pitchFamily="34" charset="0"/>
            </a:endParaRPr>
          </a:p>
        </p:txBody>
      </p:sp>
      <p:sp>
        <p:nvSpPr>
          <p:cNvPr id="42" name="Text 34"/>
          <p:cNvSpPr/>
          <p:nvPr/>
        </p:nvSpPr>
        <p:spPr>
          <a:xfrm>
            <a:off x="4822031" y="3517741"/>
            <a:ext cx="1571625" cy="338554"/>
          </a:xfrm>
          <a:prstGeom prst="rect">
            <a:avLst/>
          </a:prstGeom>
          <a:noFill/>
          <a:ln/>
        </p:spPr>
        <p:txBody>
          <a:bodyPr wrap="square" lIns="68072" tIns="0" rIns="0" bIns="0" rtlCol="0" anchor="t">
            <a:spAutoFit/>
          </a:bodyPr>
          <a:lstStyle/>
          <a:p>
            <a:pPr marL="0" indent="0" algn="l">
              <a:buNone/>
            </a:pPr>
            <a:r>
              <a:rPr lang="en-US" sz="1100" dirty="0">
                <a:solidFill>
                  <a:srgbClr val="FFFFFF"/>
                </a:solidFill>
                <a:latin typeface="Aptos" panose="020B0004020202020204" pitchFamily="34" charset="0"/>
                <a:ea typeface="Inter SemiBold" pitchFamily="34" charset="-122"/>
                <a:cs typeface="Inter SemiBold" pitchFamily="34" charset="-120"/>
              </a:rPr>
              <a:t>Milestone: Integrated Prototype</a:t>
            </a:r>
            <a:endParaRPr lang="en-US" sz="1100" dirty="0">
              <a:latin typeface="Aptos" panose="020B0004020202020204" pitchFamily="34" charset="0"/>
            </a:endParaRPr>
          </a:p>
        </p:txBody>
      </p:sp>
      <p:sp>
        <p:nvSpPr>
          <p:cNvPr id="44" name="Text 36"/>
          <p:cNvSpPr/>
          <p:nvPr/>
        </p:nvSpPr>
        <p:spPr>
          <a:xfrm>
            <a:off x="4822031" y="4081962"/>
            <a:ext cx="506164" cy="253403"/>
          </a:xfrm>
          <a:prstGeom prst="rect">
            <a:avLst/>
          </a:prstGeom>
          <a:noFill/>
          <a:ln/>
        </p:spPr>
        <p:txBody>
          <a:bodyPr wrap="none" lIns="68072" tIns="34036" rIns="68072" bIns="34036" rtlCol="0" anchor="t">
            <a:spAutoFit/>
          </a:bodyPr>
          <a:lstStyle/>
          <a:p>
            <a:pPr marL="0" indent="0" algn="l">
              <a:buNone/>
            </a:pPr>
            <a:r>
              <a:rPr lang="en-US" sz="1200" b="1" dirty="0">
                <a:solidFill>
                  <a:srgbClr val="10B981"/>
                </a:solidFill>
                <a:latin typeface="Aptos" panose="020B0004020202020204" pitchFamily="34" charset="0"/>
                <a:ea typeface="Inter SemiBold" pitchFamily="34" charset="-122"/>
                <a:cs typeface="Inter SemiBold" pitchFamily="34" charset="-120"/>
              </a:rPr>
              <a:t>TRL 5</a:t>
            </a:r>
            <a:endParaRPr lang="en-US" sz="1200" b="1" dirty="0">
              <a:latin typeface="Aptos" panose="020B0004020202020204" pitchFamily="34" charset="0"/>
            </a:endParaRPr>
          </a:p>
        </p:txBody>
      </p:sp>
      <p:sp>
        <p:nvSpPr>
          <p:cNvPr id="45" name="Text 37"/>
          <p:cNvSpPr/>
          <p:nvPr/>
        </p:nvSpPr>
        <p:spPr>
          <a:xfrm>
            <a:off x="4822031" y="2457450"/>
            <a:ext cx="33664" cy="181268"/>
          </a:xfrm>
          <a:prstGeom prst="rect">
            <a:avLst/>
          </a:prstGeom>
          <a:noFill/>
          <a:ln/>
        </p:spPr>
        <p:txBody>
          <a:bodyPr wrap="none" lIns="0" tIns="0" rIns="0" bIns="0" rtlCol="0" anchor="t">
            <a:spAutoFit/>
          </a:bodyPr>
          <a:lstStyle/>
          <a:p>
            <a:pPr marL="0" indent="0" algn="l">
              <a:lnSpc>
                <a:spcPct val="112000"/>
              </a:lnSpc>
              <a:buNone/>
            </a:pPr>
            <a:r>
              <a:rPr lang="en-US" sz="1100" dirty="0">
                <a:solidFill>
                  <a:srgbClr val="00E5FF"/>
                </a:solidFill>
                <a:latin typeface="Aptos" panose="020B0004020202020204" pitchFamily="34" charset="0"/>
                <a:ea typeface="Inter" pitchFamily="34" charset="-122"/>
                <a:cs typeface="Inter" pitchFamily="34" charset="-120"/>
              </a:rPr>
              <a:t>›</a:t>
            </a:r>
            <a:endParaRPr lang="en-US" sz="1100" dirty="0">
              <a:latin typeface="Aptos" panose="020B0004020202020204" pitchFamily="34" charset="0"/>
            </a:endParaRPr>
          </a:p>
        </p:txBody>
      </p:sp>
      <p:sp>
        <p:nvSpPr>
          <p:cNvPr id="46" name="Text 38"/>
          <p:cNvSpPr/>
          <p:nvPr/>
        </p:nvSpPr>
        <p:spPr>
          <a:xfrm>
            <a:off x="4822031" y="2969988"/>
            <a:ext cx="33664" cy="181268"/>
          </a:xfrm>
          <a:prstGeom prst="rect">
            <a:avLst/>
          </a:prstGeom>
          <a:noFill/>
          <a:ln/>
        </p:spPr>
        <p:txBody>
          <a:bodyPr wrap="none" lIns="0" tIns="0" rIns="0" bIns="0" rtlCol="0" anchor="t">
            <a:spAutoFit/>
          </a:bodyPr>
          <a:lstStyle/>
          <a:p>
            <a:pPr marL="0" indent="0" algn="l">
              <a:lnSpc>
                <a:spcPct val="112000"/>
              </a:lnSpc>
              <a:buNone/>
            </a:pPr>
            <a:r>
              <a:rPr lang="en-US" sz="1100" dirty="0">
                <a:solidFill>
                  <a:srgbClr val="00E5FF"/>
                </a:solidFill>
                <a:latin typeface="Aptos" panose="020B0004020202020204" pitchFamily="34" charset="0"/>
                <a:ea typeface="Inter" pitchFamily="34" charset="-122"/>
                <a:cs typeface="Inter" pitchFamily="34" charset="-120"/>
              </a:rPr>
              <a:t>›</a:t>
            </a:r>
            <a:endParaRPr lang="en-US" sz="1100" dirty="0">
              <a:latin typeface="Aptos" panose="020B0004020202020204" pitchFamily="34" charset="0"/>
            </a:endParaRPr>
          </a:p>
        </p:txBody>
      </p:sp>
      <p:sp>
        <p:nvSpPr>
          <p:cNvPr id="47" name="Shape 39"/>
          <p:cNvSpPr/>
          <p:nvPr/>
        </p:nvSpPr>
        <p:spPr>
          <a:xfrm>
            <a:off x="7450931" y="1312664"/>
            <a:ext cx="457200" cy="457200"/>
          </a:xfrm>
          <a:prstGeom prst="ellipse">
            <a:avLst/>
          </a:prstGeom>
          <a:solidFill>
            <a:srgbClr val="1A2542"/>
          </a:solidFill>
          <a:ln w="27432">
            <a:solidFill>
              <a:srgbClr val="10B981"/>
            </a:solidFill>
            <a:prstDash val="solid"/>
          </a:ln>
        </p:spPr>
        <p:txBody>
          <a:bodyPr/>
          <a:lstStyle/>
          <a:p>
            <a:endParaRPr lang="en-US"/>
          </a:p>
        </p:txBody>
      </p:sp>
      <p:pic>
        <p:nvPicPr>
          <p:cNvPr id="48" name="Image 5" descr="preencoded.png"/>
          <p:cNvPicPr>
            <a:picLocks noChangeAspect="1"/>
          </p:cNvPicPr>
          <p:nvPr/>
        </p:nvPicPr>
        <p:blipFill>
          <a:blip r:embed="rId8"/>
          <a:stretch>
            <a:fillRect/>
          </a:stretch>
        </p:blipFill>
        <p:spPr>
          <a:xfrm>
            <a:off x="7593806" y="1455539"/>
            <a:ext cx="171450" cy="171450"/>
          </a:xfrm>
          <a:prstGeom prst="rect">
            <a:avLst/>
          </a:prstGeom>
        </p:spPr>
      </p:pic>
      <p:sp>
        <p:nvSpPr>
          <p:cNvPr id="49" name="Text 40"/>
          <p:cNvSpPr/>
          <p:nvPr/>
        </p:nvSpPr>
        <p:spPr>
          <a:xfrm>
            <a:off x="7098956" y="1912739"/>
            <a:ext cx="1161152" cy="184666"/>
          </a:xfrm>
          <a:prstGeom prst="rect">
            <a:avLst/>
          </a:prstGeom>
          <a:noFill/>
          <a:ln/>
        </p:spPr>
        <p:txBody>
          <a:bodyPr wrap="none" lIns="0" tIns="0" rIns="0" bIns="0" rtlCol="0" anchor="t">
            <a:spAutoFit/>
          </a:bodyPr>
          <a:lstStyle/>
          <a:p>
            <a:pPr marL="0" indent="0" algn="ctr">
              <a:buNone/>
            </a:pPr>
            <a:r>
              <a:rPr lang="en-US" sz="1200" dirty="0">
                <a:solidFill>
                  <a:srgbClr val="FFFFFF"/>
                </a:solidFill>
                <a:latin typeface="Aptos" panose="020B0004020202020204" pitchFamily="34" charset="0"/>
                <a:ea typeface="Montserrat Bold" pitchFamily="34" charset="-122"/>
                <a:cs typeface="Montserrat Bold" pitchFamily="34" charset="-120"/>
              </a:rPr>
              <a:t>Phase 4: Validation</a:t>
            </a:r>
            <a:endParaRPr lang="en-US" sz="1200" dirty="0">
              <a:latin typeface="Aptos" panose="020B0004020202020204" pitchFamily="34" charset="0"/>
            </a:endParaRPr>
          </a:p>
        </p:txBody>
      </p:sp>
      <p:sp>
        <p:nvSpPr>
          <p:cNvPr id="50" name="Text 41"/>
          <p:cNvSpPr/>
          <p:nvPr/>
        </p:nvSpPr>
        <p:spPr>
          <a:xfrm>
            <a:off x="7313342" y="2121694"/>
            <a:ext cx="732380" cy="153888"/>
          </a:xfrm>
          <a:prstGeom prst="rect">
            <a:avLst/>
          </a:prstGeom>
          <a:noFill/>
          <a:ln/>
        </p:spPr>
        <p:txBody>
          <a:bodyPr wrap="none" lIns="0" tIns="0" rIns="0" bIns="0" rtlCol="0" anchor="t">
            <a:spAutoFit/>
          </a:bodyPr>
          <a:lstStyle/>
          <a:p>
            <a:pPr marL="0" indent="0" algn="ctr">
              <a:buNone/>
            </a:pPr>
            <a:r>
              <a:rPr lang="en-US" sz="1000" kern="0" spc="1" dirty="0">
                <a:solidFill>
                  <a:srgbClr val="10B981"/>
                </a:solidFill>
                <a:latin typeface="Aptos" panose="020B0004020202020204" pitchFamily="34" charset="0"/>
                <a:ea typeface="Inter SemiBold" pitchFamily="34" charset="-122"/>
                <a:cs typeface="Inter SemiBold" pitchFamily="34" charset="-120"/>
              </a:rPr>
              <a:t>MONTHS 20–24</a:t>
            </a:r>
            <a:endParaRPr lang="en-US" sz="1000" dirty="0">
              <a:latin typeface="Aptos" panose="020B0004020202020204" pitchFamily="34" charset="0"/>
            </a:endParaRPr>
          </a:p>
        </p:txBody>
      </p:sp>
      <p:sp>
        <p:nvSpPr>
          <p:cNvPr id="51" name="Shape 42"/>
          <p:cNvSpPr/>
          <p:nvPr/>
        </p:nvSpPr>
        <p:spPr>
          <a:xfrm>
            <a:off x="6786563" y="2350293"/>
            <a:ext cx="1785938" cy="2171407"/>
          </a:xfrm>
          <a:prstGeom prst="rect">
            <a:avLst/>
          </a:prstGeom>
          <a:solidFill>
            <a:srgbClr val="FFFFFF">
              <a:alpha val="5000"/>
            </a:srgbClr>
          </a:solidFill>
          <a:ln/>
        </p:spPr>
        <p:txBody>
          <a:bodyPr/>
          <a:lstStyle/>
          <a:p>
            <a:endParaRPr lang="en-US" sz="2400">
              <a:latin typeface="Aptos" panose="020B0004020202020204" pitchFamily="34" charset="0"/>
            </a:endParaRPr>
          </a:p>
        </p:txBody>
      </p:sp>
      <p:sp>
        <p:nvSpPr>
          <p:cNvPr id="52" name="Shape 43"/>
          <p:cNvSpPr/>
          <p:nvPr/>
        </p:nvSpPr>
        <p:spPr>
          <a:xfrm>
            <a:off x="6786563" y="2350294"/>
            <a:ext cx="1785938" cy="14288"/>
          </a:xfrm>
          <a:prstGeom prst="rect">
            <a:avLst/>
          </a:prstGeom>
          <a:solidFill>
            <a:srgbClr val="334155"/>
          </a:solidFill>
          <a:ln/>
        </p:spPr>
        <p:txBody>
          <a:bodyPr/>
          <a:lstStyle/>
          <a:p>
            <a:endParaRPr lang="en-US" sz="3600">
              <a:latin typeface="Aptos" panose="020B0004020202020204" pitchFamily="34" charset="0"/>
            </a:endParaRPr>
          </a:p>
        </p:txBody>
      </p:sp>
      <p:sp>
        <p:nvSpPr>
          <p:cNvPr id="53" name="Text 44"/>
          <p:cNvSpPr/>
          <p:nvPr/>
        </p:nvSpPr>
        <p:spPr>
          <a:xfrm>
            <a:off x="6893719" y="2457450"/>
            <a:ext cx="1571625" cy="370871"/>
          </a:xfrm>
          <a:prstGeom prst="rect">
            <a:avLst/>
          </a:prstGeom>
          <a:noFill/>
          <a:ln/>
        </p:spPr>
        <p:txBody>
          <a:bodyPr wrap="square" lIns="127508" tIns="0" rIns="0" bIns="0" rtlCol="0" anchor="t">
            <a:spAutoFit/>
          </a:bodyPr>
          <a:lstStyle/>
          <a:p>
            <a:pPr marL="0" indent="0" algn="l">
              <a:lnSpc>
                <a:spcPct val="112000"/>
              </a:lnSpc>
              <a:buNone/>
            </a:pPr>
            <a:r>
              <a:rPr lang="en-US" sz="1100" dirty="0">
                <a:solidFill>
                  <a:srgbClr val="A0AABF"/>
                </a:solidFill>
                <a:latin typeface="Aptos" panose="020B0004020202020204" pitchFamily="34" charset="0"/>
                <a:ea typeface="Inter" pitchFamily="34" charset="-122"/>
                <a:cs typeface="Inter" pitchFamily="34" charset="-120"/>
              </a:rPr>
              <a:t>Testing with real operational or pilot data</a:t>
            </a:r>
            <a:endParaRPr lang="en-US" sz="1100" dirty="0">
              <a:latin typeface="Aptos" panose="020B0004020202020204" pitchFamily="34" charset="0"/>
            </a:endParaRPr>
          </a:p>
        </p:txBody>
      </p:sp>
      <p:sp>
        <p:nvSpPr>
          <p:cNvPr id="54" name="Text 45"/>
          <p:cNvSpPr/>
          <p:nvPr/>
        </p:nvSpPr>
        <p:spPr>
          <a:xfrm>
            <a:off x="6893719" y="2969988"/>
            <a:ext cx="1601913" cy="181268"/>
          </a:xfrm>
          <a:prstGeom prst="rect">
            <a:avLst/>
          </a:prstGeom>
          <a:noFill/>
          <a:ln/>
        </p:spPr>
        <p:txBody>
          <a:bodyPr wrap="none" lIns="127508" tIns="0" rIns="0" bIns="0" rtlCol="0" anchor="t">
            <a:spAutoFit/>
          </a:bodyPr>
          <a:lstStyle/>
          <a:p>
            <a:pPr marL="0" indent="0" algn="l">
              <a:lnSpc>
                <a:spcPct val="112000"/>
              </a:lnSpc>
              <a:buNone/>
            </a:pPr>
            <a:r>
              <a:rPr lang="en-US" sz="1100" dirty="0">
                <a:solidFill>
                  <a:srgbClr val="A0AABF"/>
                </a:solidFill>
                <a:latin typeface="Aptos" panose="020B0004020202020204" pitchFamily="34" charset="0"/>
                <a:ea typeface="Inter" pitchFamily="34" charset="-122"/>
                <a:cs typeface="Inter" pitchFamily="34" charset="-120"/>
              </a:rPr>
              <a:t>Sensitivity analysis</a:t>
            </a:r>
            <a:endParaRPr lang="en-US" sz="1100" dirty="0">
              <a:latin typeface="Aptos" panose="020B0004020202020204" pitchFamily="34" charset="0"/>
            </a:endParaRPr>
          </a:p>
        </p:txBody>
      </p:sp>
      <p:sp>
        <p:nvSpPr>
          <p:cNvPr id="55" name="Text 46"/>
          <p:cNvSpPr/>
          <p:nvPr/>
        </p:nvSpPr>
        <p:spPr>
          <a:xfrm>
            <a:off x="6893719" y="3459517"/>
            <a:ext cx="1571625" cy="338554"/>
          </a:xfrm>
          <a:prstGeom prst="rect">
            <a:avLst/>
          </a:prstGeom>
          <a:noFill/>
          <a:ln/>
        </p:spPr>
        <p:txBody>
          <a:bodyPr wrap="square" lIns="68072" tIns="0" rIns="0" bIns="0" rtlCol="0" anchor="t">
            <a:spAutoFit/>
          </a:bodyPr>
          <a:lstStyle/>
          <a:p>
            <a:pPr marL="0" indent="0" algn="l">
              <a:buNone/>
            </a:pPr>
            <a:r>
              <a:rPr lang="en-US" sz="1100" dirty="0">
                <a:solidFill>
                  <a:srgbClr val="FFFFFF"/>
                </a:solidFill>
                <a:latin typeface="Aptos" panose="020B0004020202020204" pitchFamily="34" charset="0"/>
                <a:ea typeface="Inter SemiBold" pitchFamily="34" charset="-122"/>
                <a:cs typeface="Inter SemiBold" pitchFamily="34" charset="-120"/>
              </a:rPr>
              <a:t>Milestone: Final Validation &amp; Contract</a:t>
            </a:r>
            <a:endParaRPr lang="en-US" sz="1100" dirty="0">
              <a:latin typeface="Aptos" panose="020B0004020202020204" pitchFamily="34" charset="0"/>
            </a:endParaRPr>
          </a:p>
        </p:txBody>
      </p:sp>
      <p:sp>
        <p:nvSpPr>
          <p:cNvPr id="57" name="Text 48"/>
          <p:cNvSpPr/>
          <p:nvPr/>
        </p:nvSpPr>
        <p:spPr>
          <a:xfrm>
            <a:off x="6893719" y="4081962"/>
            <a:ext cx="506164" cy="253403"/>
          </a:xfrm>
          <a:prstGeom prst="rect">
            <a:avLst/>
          </a:prstGeom>
          <a:noFill/>
          <a:ln/>
        </p:spPr>
        <p:txBody>
          <a:bodyPr wrap="none" lIns="68072" tIns="34036" rIns="68072" bIns="34036" rtlCol="0" anchor="t">
            <a:spAutoFit/>
          </a:bodyPr>
          <a:lstStyle/>
          <a:p>
            <a:pPr marL="0" indent="0" algn="l">
              <a:buNone/>
            </a:pPr>
            <a:r>
              <a:rPr lang="en-US" sz="1200" b="1" dirty="0">
                <a:solidFill>
                  <a:srgbClr val="10B981"/>
                </a:solidFill>
                <a:latin typeface="Aptos" panose="020B0004020202020204" pitchFamily="34" charset="0"/>
                <a:ea typeface="Inter SemiBold" pitchFamily="34" charset="-122"/>
                <a:cs typeface="Inter SemiBold" pitchFamily="34" charset="-120"/>
              </a:rPr>
              <a:t>TRL 6</a:t>
            </a:r>
            <a:endParaRPr lang="en-US" sz="1200" b="1" dirty="0">
              <a:latin typeface="Aptos" panose="020B0004020202020204" pitchFamily="34" charset="0"/>
            </a:endParaRPr>
          </a:p>
        </p:txBody>
      </p:sp>
      <p:sp>
        <p:nvSpPr>
          <p:cNvPr id="58" name="Text 49"/>
          <p:cNvSpPr/>
          <p:nvPr/>
        </p:nvSpPr>
        <p:spPr>
          <a:xfrm>
            <a:off x="6893719" y="2457450"/>
            <a:ext cx="33664" cy="181268"/>
          </a:xfrm>
          <a:prstGeom prst="rect">
            <a:avLst/>
          </a:prstGeom>
          <a:noFill/>
          <a:ln/>
        </p:spPr>
        <p:txBody>
          <a:bodyPr wrap="none" lIns="0" tIns="0" rIns="0" bIns="0" rtlCol="0" anchor="t">
            <a:spAutoFit/>
          </a:bodyPr>
          <a:lstStyle/>
          <a:p>
            <a:pPr marL="0" indent="0" algn="l">
              <a:lnSpc>
                <a:spcPct val="112000"/>
              </a:lnSpc>
              <a:buNone/>
            </a:pPr>
            <a:r>
              <a:rPr lang="en-US" sz="1100" dirty="0">
                <a:solidFill>
                  <a:srgbClr val="00E5FF"/>
                </a:solidFill>
                <a:latin typeface="Aptos" panose="020B0004020202020204" pitchFamily="34" charset="0"/>
                <a:ea typeface="Inter" pitchFamily="34" charset="-122"/>
                <a:cs typeface="Inter" pitchFamily="34" charset="-120"/>
              </a:rPr>
              <a:t>›</a:t>
            </a:r>
            <a:endParaRPr lang="en-US" sz="1100" dirty="0">
              <a:latin typeface="Aptos" panose="020B0004020202020204" pitchFamily="34" charset="0"/>
            </a:endParaRPr>
          </a:p>
        </p:txBody>
      </p:sp>
      <p:sp>
        <p:nvSpPr>
          <p:cNvPr id="59" name="Text 50"/>
          <p:cNvSpPr/>
          <p:nvPr/>
        </p:nvSpPr>
        <p:spPr>
          <a:xfrm>
            <a:off x="6893719" y="2969988"/>
            <a:ext cx="33664" cy="181268"/>
          </a:xfrm>
          <a:prstGeom prst="rect">
            <a:avLst/>
          </a:prstGeom>
          <a:noFill/>
          <a:ln/>
        </p:spPr>
        <p:txBody>
          <a:bodyPr wrap="none" lIns="0" tIns="0" rIns="0" bIns="0" rtlCol="0" anchor="t">
            <a:spAutoFit/>
          </a:bodyPr>
          <a:lstStyle/>
          <a:p>
            <a:pPr marL="0" indent="0" algn="l">
              <a:lnSpc>
                <a:spcPct val="112000"/>
              </a:lnSpc>
              <a:buNone/>
            </a:pPr>
            <a:r>
              <a:rPr lang="en-US" sz="1100" dirty="0">
                <a:solidFill>
                  <a:srgbClr val="00E5FF"/>
                </a:solidFill>
                <a:latin typeface="Aptos" panose="020B0004020202020204" pitchFamily="34" charset="0"/>
                <a:ea typeface="Inter" pitchFamily="34" charset="-122"/>
                <a:cs typeface="Inter" pitchFamily="34" charset="-120"/>
              </a:rPr>
              <a:t>›</a:t>
            </a:r>
            <a:endParaRPr lang="en-US" sz="1100" dirty="0">
              <a:latin typeface="Aptos" panose="020B00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77220"/>
    </mc:Choice>
    <mc:Fallback xmlns="">
      <p:transition spd="slow" advTm="7722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1346</TotalTime>
  <Words>987</Words>
  <Application>Microsoft Office PowerPoint</Application>
  <PresentationFormat>Apresentação na tela (16:9)</PresentationFormat>
  <Paragraphs>94</Paragraphs>
  <Slides>5</Slides>
  <Notes>5</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vt:i4>
      </vt:variant>
    </vt:vector>
  </HeadingPairs>
  <TitlesOfParts>
    <vt:vector size="12" baseType="lpstr">
      <vt:lpstr>Aptos</vt:lpstr>
      <vt:lpstr>Arial</vt:lpstr>
      <vt:lpstr>Inter Light</vt:lpstr>
      <vt:lpstr>Inter SemiBold</vt:lpstr>
      <vt:lpstr>Montserrat Bold</vt:lpstr>
      <vt:lpstr>Montserrat ExtraBold</vt:lpstr>
      <vt:lpstr>Office Theme</vt:lpstr>
      <vt:lpstr>Apresentação do PowerPoint</vt:lpstr>
      <vt:lpstr>Apresentação do PowerPoint</vt:lpstr>
      <vt:lpstr>Apresentação do PowerPoint</vt:lpstr>
      <vt:lpstr>Apresentação do PowerPoint</vt:lpstr>
      <vt:lpstr>Apresentação do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Marcos Mendes</cp:lastModifiedBy>
  <cp:revision>3</cp:revision>
  <dcterms:created xsi:type="dcterms:W3CDTF">2026-06-05T15:08:02Z</dcterms:created>
  <dcterms:modified xsi:type="dcterms:W3CDTF">2026-07-21T20:00:45Z</dcterms:modified>
</cp:coreProperties>
</file>