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1" r:id="rId6"/>
    <p:sldId id="260" r:id="rId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3507CE-1FD4-4606-B508-8023F7A667DF}" v="2" dt="2026-04-28T19:15:07.5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6" autoAdjust="0"/>
    <p:restoredTop sz="94610"/>
  </p:normalViewPr>
  <p:slideViewPr>
    <p:cSldViewPr snapToGrid="0" snapToObjects="1">
      <p:cViewPr varScale="1">
        <p:scale>
          <a:sx n="146" d="100"/>
          <a:sy n="146" d="100"/>
        </p:scale>
        <p:origin x="46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0651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EA3BD-CEA5-F5AA-12BD-C51975323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4233F4-D10C-44D3-8D73-2C47924E26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D02D1D-9099-E891-88BD-78AF74BD17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41711-C273-F0A3-9253-D97F22BF2F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2758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8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15.png"/><Relationship Id="rId4" Type="http://schemas.openxmlformats.org/officeDocument/2006/relationships/image" Target="../media/image12.png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754880" cy="5143500"/>
          </a:xfrm>
          <a:prstGeom prst="rect">
            <a:avLst/>
          </a:prstGeom>
          <a:solidFill>
            <a:srgbClr val="0A1628"/>
          </a:solidFill>
          <a:ln w="12700">
            <a:solidFill>
              <a:srgbClr val="0A16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4754880" cy="5143500"/>
          </a:xfrm>
          <a:prstGeom prst="rect">
            <a:avLst/>
          </a:prstGeom>
          <a:solidFill>
            <a:srgbClr val="0A1628">
              <a:alpha val="45000"/>
            </a:srgbClr>
          </a:solidFill>
          <a:ln w="12700">
            <a:solidFill>
              <a:srgbClr val="0A16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389120" y="0"/>
            <a:ext cx="4754880" cy="5143500"/>
          </a:xfrm>
          <a:prstGeom prst="rect">
            <a:avLst/>
          </a:prstGeom>
          <a:solidFill>
            <a:srgbClr val="0F2240"/>
          </a:solidFill>
          <a:ln w="12700">
            <a:solidFill>
              <a:srgbClr val="0F224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4389120" y="0"/>
            <a:ext cx="45720" cy="5143500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320040" y="1413804"/>
            <a:ext cx="39319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GH2 FROM MATURE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FIELDS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320040" y="3059724"/>
            <a:ext cx="1645920" cy="45720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20040" y="3242604"/>
            <a:ext cx="3931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dirty="0">
                <a:solidFill>
                  <a:srgbClr val="E8EF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Turning the water liability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rgbClr val="E8EF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the oil industry into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rgbClr val="E8EF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certified Green Hydrogen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709160" y="502920"/>
            <a:ext cx="4069080" cy="1234440"/>
          </a:xfrm>
          <a:prstGeom prst="rect">
            <a:avLst/>
          </a:prstGeom>
          <a:solidFill>
            <a:srgbClr val="132035"/>
          </a:solidFill>
          <a:ln w="12700">
            <a:solidFill>
              <a:srgbClr val="1E3A5F"/>
            </a:solidFill>
            <a:prstDash val="solid"/>
          </a:ln>
          <a:effectLst>
            <a:outerShdw blurRad="101600" dist="38100" dir="81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6048" y="850392"/>
            <a:ext cx="502920" cy="50292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5577840" y="612648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F5C8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2M m³/day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5577840" y="109728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produced water generated</a:t>
            </a:r>
            <a:endParaRPr lang="en-US" sz="1200" dirty="0">
              <a:solidFill>
                <a:schemeClr val="bg1"/>
              </a:solidFill>
            </a:endParaRPr>
          </a:p>
          <a:p>
            <a:pPr marL="0" indent="0" algn="l">
              <a:buNone/>
            </a:pP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Brazil's mature fields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4" name="Shape 11"/>
          <p:cNvSpPr/>
          <p:nvPr/>
        </p:nvSpPr>
        <p:spPr>
          <a:xfrm>
            <a:off x="4709160" y="1965960"/>
            <a:ext cx="4069080" cy="1234440"/>
          </a:xfrm>
          <a:prstGeom prst="rect">
            <a:avLst/>
          </a:prstGeom>
          <a:solidFill>
            <a:srgbClr val="132035"/>
          </a:solidFill>
          <a:ln w="12700">
            <a:solidFill>
              <a:srgbClr val="1E3A5F"/>
            </a:solidFill>
            <a:prstDash val="solid"/>
          </a:ln>
          <a:effectLst>
            <a:outerShdw blurRad="101600" dist="38100" dir="81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6048" y="2313432"/>
            <a:ext cx="502920" cy="50292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5577840" y="2075688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pt-BR" sz="2800" b="1" dirty="0">
                <a:solidFill>
                  <a:srgbClr val="F5C8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</a:t>
            </a:r>
            <a:r>
              <a:rPr lang="en-US" sz="2800" b="1" dirty="0">
                <a:solidFill>
                  <a:srgbClr val="F5C8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H2</a:t>
            </a:r>
            <a:endParaRPr lang="en-US" sz="2800" dirty="0"/>
          </a:p>
        </p:txBody>
      </p:sp>
      <p:sp>
        <p:nvSpPr>
          <p:cNvPr id="17" name="Text 13"/>
          <p:cNvSpPr/>
          <p:nvPr/>
        </p:nvSpPr>
        <p:spPr>
          <a:xfrm>
            <a:off x="5577840" y="256032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Green Hydrogen </a:t>
            </a:r>
            <a:r>
              <a:rPr lang="en-US" sz="1200" dirty="0" err="1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certified</a:t>
            </a:r>
            <a:endParaRPr lang="en-US" sz="1200" dirty="0">
              <a:solidFill>
                <a:schemeClr val="bg1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&lt; 1.5 kg CO₂eq / kg H₂</a:t>
            </a:r>
          </a:p>
        </p:txBody>
      </p:sp>
      <p:sp>
        <p:nvSpPr>
          <p:cNvPr id="18" name="Shape 14"/>
          <p:cNvSpPr/>
          <p:nvPr/>
        </p:nvSpPr>
        <p:spPr>
          <a:xfrm>
            <a:off x="4709160" y="3429000"/>
            <a:ext cx="4069080" cy="1234440"/>
          </a:xfrm>
          <a:prstGeom prst="rect">
            <a:avLst/>
          </a:prstGeom>
          <a:solidFill>
            <a:srgbClr val="132035"/>
          </a:solidFill>
          <a:ln w="12700">
            <a:solidFill>
              <a:srgbClr val="1E3A5F"/>
            </a:solidFill>
            <a:prstDash val="solid"/>
          </a:ln>
          <a:effectLst>
            <a:outerShdw blurRad="101600" dist="38100" dir="81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6048" y="3776472"/>
            <a:ext cx="502920" cy="50292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5577840" y="3538728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F5C8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400+</a:t>
            </a:r>
            <a:endParaRPr lang="en-US" sz="2800" dirty="0"/>
          </a:p>
        </p:txBody>
      </p:sp>
      <p:sp>
        <p:nvSpPr>
          <p:cNvPr id="21" name="Text 16"/>
          <p:cNvSpPr/>
          <p:nvPr/>
        </p:nvSpPr>
        <p:spPr>
          <a:xfrm>
            <a:off x="5577840" y="402336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onshore mature fields</a:t>
            </a:r>
          </a:p>
          <a:p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Brazil — potential for </a:t>
            </a:r>
            <a:r>
              <a:rPr lang="en-US" sz="1200" dirty="0" err="1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</a:t>
            </a:r>
            <a:endParaRPr lang="en-US" sz="1200" dirty="0">
              <a:solidFill>
                <a:schemeClr val="bg1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22" name="Shape 17"/>
          <p:cNvSpPr/>
          <p:nvPr/>
        </p:nvSpPr>
        <p:spPr>
          <a:xfrm>
            <a:off x="0" y="4818888"/>
            <a:ext cx="9144000" cy="320040"/>
          </a:xfrm>
          <a:prstGeom prst="rect">
            <a:avLst/>
          </a:prstGeom>
          <a:solidFill>
            <a:srgbClr val="006B58"/>
          </a:solidFill>
          <a:ln w="12700">
            <a:solidFill>
              <a:srgbClr val="006B5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09B2D53D-1E1F-E100-67C8-5116F998C0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2289" y="250958"/>
            <a:ext cx="1676545" cy="79864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F2240"/>
          </a:solidFill>
          <a:ln w="12700">
            <a:solidFill>
              <a:srgbClr val="0F224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40080"/>
            <a:ext cx="9144000" cy="36576"/>
          </a:xfrm>
          <a:prstGeom prst="rect">
            <a:avLst/>
          </a:prstGeom>
          <a:solidFill>
            <a:srgbClr val="FF5252"/>
          </a:solidFill>
          <a:ln w="12700">
            <a:solidFill>
              <a:srgbClr val="FF525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118872"/>
            <a:ext cx="384048" cy="3840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04672" y="128016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4572000" y="164592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Mature oil fields — a massive water liability with no strategic destination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9" name="Text 6"/>
          <p:cNvSpPr/>
          <p:nvPr/>
        </p:nvSpPr>
        <p:spPr>
          <a:xfrm>
            <a:off x="457200" y="731520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000" b="1" dirty="0">
                <a:solidFill>
                  <a:srgbClr val="FF52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10:1</a:t>
            </a:r>
            <a:endParaRPr lang="en-US" sz="6000" dirty="0"/>
          </a:p>
        </p:txBody>
      </p:sp>
      <p:sp>
        <p:nvSpPr>
          <p:cNvPr id="10" name="Text 7"/>
          <p:cNvSpPr/>
          <p:nvPr/>
        </p:nvSpPr>
        <p:spPr>
          <a:xfrm>
            <a:off x="411480" y="1651841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barrels of water per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barrel of oil produced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(advanced mature fields)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4434840" y="841248"/>
            <a:ext cx="4389120" cy="841248"/>
          </a:xfrm>
          <a:prstGeom prst="rect">
            <a:avLst/>
          </a:prstGeom>
          <a:solidFill>
            <a:srgbClr val="132035"/>
          </a:solidFill>
          <a:ln w="12700">
            <a:solidFill>
              <a:srgbClr val="1E3A5F"/>
            </a:solidFill>
            <a:prstDash val="solid"/>
          </a:ln>
          <a:effectLst>
            <a:outerShdw blurRad="101600" dist="38100" dir="81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 sz="1600"/>
          </a:p>
        </p:txBody>
      </p:sp>
      <p:sp>
        <p:nvSpPr>
          <p:cNvPr id="12" name="Shape 9"/>
          <p:cNvSpPr/>
          <p:nvPr/>
        </p:nvSpPr>
        <p:spPr>
          <a:xfrm>
            <a:off x="4434840" y="841248"/>
            <a:ext cx="45720" cy="841248"/>
          </a:xfrm>
          <a:prstGeom prst="rect">
            <a:avLst/>
          </a:prstGeom>
          <a:solidFill>
            <a:srgbClr val="FF5252"/>
          </a:solidFill>
          <a:ln w="12700">
            <a:solidFill>
              <a:srgbClr val="FF5252"/>
            </a:solidFill>
            <a:prstDash val="solid"/>
          </a:ln>
        </p:spPr>
        <p:txBody>
          <a:bodyPr/>
          <a:lstStyle/>
          <a:p>
            <a:endParaRPr lang="en-US" sz="1600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024128"/>
            <a:ext cx="438912" cy="43891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120640" y="932688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operating cost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5" name="Text 11"/>
          <p:cNvSpPr/>
          <p:nvPr/>
        </p:nvSpPr>
        <p:spPr>
          <a:xfrm>
            <a:off x="5120640" y="1234440"/>
            <a:ext cx="3520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Produced water management accounts for 20–35% of total OPEX in mature fields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16" name="Shape 12"/>
          <p:cNvSpPr/>
          <p:nvPr/>
        </p:nvSpPr>
        <p:spPr>
          <a:xfrm>
            <a:off x="4434840" y="1810512"/>
            <a:ext cx="4389120" cy="841248"/>
          </a:xfrm>
          <a:prstGeom prst="rect">
            <a:avLst/>
          </a:prstGeom>
          <a:solidFill>
            <a:srgbClr val="132035"/>
          </a:solidFill>
          <a:ln w="12700">
            <a:solidFill>
              <a:srgbClr val="1E3A5F"/>
            </a:solidFill>
            <a:prstDash val="solid"/>
          </a:ln>
          <a:effectLst>
            <a:outerShdw blurRad="101600" dist="38100" dir="81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 sz="1600"/>
          </a:p>
        </p:txBody>
      </p:sp>
      <p:sp>
        <p:nvSpPr>
          <p:cNvPr id="17" name="Shape 13"/>
          <p:cNvSpPr/>
          <p:nvPr/>
        </p:nvSpPr>
        <p:spPr>
          <a:xfrm>
            <a:off x="4434840" y="1810512"/>
            <a:ext cx="45720" cy="841248"/>
          </a:xfrm>
          <a:prstGeom prst="rect">
            <a:avLst/>
          </a:prstGeom>
          <a:solidFill>
            <a:srgbClr val="FF5252"/>
          </a:solidFill>
          <a:ln w="12700">
            <a:solidFill>
              <a:srgbClr val="FF5252"/>
            </a:solidFill>
            <a:prstDash val="solid"/>
          </a:ln>
        </p:spPr>
        <p:txBody>
          <a:bodyPr/>
          <a:lstStyle/>
          <a:p>
            <a:endParaRPr lang="en-US" sz="1600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993392"/>
            <a:ext cx="438912" cy="43891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5120640" y="1901952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Growing environmental liability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0" name="Text 15"/>
          <p:cNvSpPr/>
          <p:nvPr/>
        </p:nvSpPr>
        <p:spPr>
          <a:xfrm>
            <a:off x="5120640" y="2203704"/>
            <a:ext cx="3520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Stricter ANP/IBAMA regulation makes reinjection and surface disposal increasingly costly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21" name="Shape 16"/>
          <p:cNvSpPr/>
          <p:nvPr/>
        </p:nvSpPr>
        <p:spPr>
          <a:xfrm>
            <a:off x="4434840" y="2779776"/>
            <a:ext cx="4389120" cy="841248"/>
          </a:xfrm>
          <a:prstGeom prst="rect">
            <a:avLst/>
          </a:prstGeom>
          <a:solidFill>
            <a:srgbClr val="132035"/>
          </a:solidFill>
          <a:ln w="12700">
            <a:solidFill>
              <a:srgbClr val="1E3A5F"/>
            </a:solidFill>
            <a:prstDash val="solid"/>
          </a:ln>
          <a:effectLst>
            <a:outerShdw blurRad="101600" dist="38100" dir="81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 sz="1600"/>
          </a:p>
        </p:txBody>
      </p:sp>
      <p:sp>
        <p:nvSpPr>
          <p:cNvPr id="22" name="Shape 17"/>
          <p:cNvSpPr/>
          <p:nvPr/>
        </p:nvSpPr>
        <p:spPr>
          <a:xfrm>
            <a:off x="4434840" y="2779776"/>
            <a:ext cx="45720" cy="841248"/>
          </a:xfrm>
          <a:prstGeom prst="rect">
            <a:avLst/>
          </a:prstGeom>
          <a:solidFill>
            <a:srgbClr val="FF5252"/>
          </a:solidFill>
          <a:ln w="12700">
            <a:solidFill>
              <a:srgbClr val="FF5252"/>
            </a:solidFill>
            <a:prstDash val="solid"/>
          </a:ln>
        </p:spPr>
        <p:txBody>
          <a:bodyPr/>
          <a:lstStyle/>
          <a:p>
            <a:endParaRPr lang="en-US" sz="1600"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2962656"/>
            <a:ext cx="438912" cy="43891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5120640" y="2871216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Disposal wells at capacity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5" name="Text 19"/>
          <p:cNvSpPr/>
          <p:nvPr/>
        </p:nvSpPr>
        <p:spPr>
          <a:xfrm>
            <a:off x="5120640" y="3172968"/>
            <a:ext cx="3520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Limited reinjection capacity creates operational bottlenecks that force production cuts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26" name="Shape 20"/>
          <p:cNvSpPr/>
          <p:nvPr/>
        </p:nvSpPr>
        <p:spPr>
          <a:xfrm>
            <a:off x="4434840" y="3749040"/>
            <a:ext cx="4389120" cy="841248"/>
          </a:xfrm>
          <a:prstGeom prst="rect">
            <a:avLst/>
          </a:prstGeom>
          <a:solidFill>
            <a:srgbClr val="132035"/>
          </a:solidFill>
          <a:ln w="12700">
            <a:solidFill>
              <a:srgbClr val="1E3A5F"/>
            </a:solidFill>
            <a:prstDash val="solid"/>
          </a:ln>
          <a:effectLst>
            <a:outerShdw blurRad="101600" dist="38100" dir="81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 sz="1600"/>
          </a:p>
        </p:txBody>
      </p:sp>
      <p:sp>
        <p:nvSpPr>
          <p:cNvPr id="27" name="Shape 21"/>
          <p:cNvSpPr/>
          <p:nvPr/>
        </p:nvSpPr>
        <p:spPr>
          <a:xfrm>
            <a:off x="4434840" y="3749040"/>
            <a:ext cx="45720" cy="841248"/>
          </a:xfrm>
          <a:prstGeom prst="rect">
            <a:avLst/>
          </a:prstGeom>
          <a:solidFill>
            <a:srgbClr val="FF5252"/>
          </a:solidFill>
          <a:ln w="12700">
            <a:solidFill>
              <a:srgbClr val="FF5252"/>
            </a:solidFill>
            <a:prstDash val="solid"/>
          </a:ln>
        </p:spPr>
        <p:txBody>
          <a:bodyPr/>
          <a:lstStyle/>
          <a:p>
            <a:endParaRPr lang="en-US" sz="1600"/>
          </a:p>
        </p:txBody>
      </p:sp>
      <p:pic>
        <p:nvPicPr>
          <p:cNvPr id="28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3931920"/>
            <a:ext cx="438912" cy="438912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5120640" y="384048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 value generated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0" name="Text 23"/>
          <p:cNvSpPr/>
          <p:nvPr/>
        </p:nvSpPr>
        <p:spPr>
          <a:xfrm>
            <a:off x="5120640" y="4142232"/>
            <a:ext cx="3520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million m³/day of water discarded in Brazil with no productive use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31" name="Shape 24"/>
          <p:cNvSpPr/>
          <p:nvPr/>
        </p:nvSpPr>
        <p:spPr>
          <a:xfrm>
            <a:off x="0" y="4818888"/>
            <a:ext cx="9144000" cy="320040"/>
          </a:xfrm>
          <a:prstGeom prst="rect">
            <a:avLst/>
          </a:prstGeom>
          <a:solidFill>
            <a:srgbClr val="0F2240"/>
          </a:solidFill>
          <a:ln w="12700">
            <a:solidFill>
              <a:srgbClr val="0F224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25"/>
          <p:cNvSpPr/>
          <p:nvPr/>
        </p:nvSpPr>
        <p:spPr>
          <a:xfrm>
            <a:off x="274320" y="4832604"/>
            <a:ext cx="8595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00C9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Meanwhile, the industry pays a high price to dispose of a resource that could be turned into clean energy.</a:t>
            </a:r>
            <a:endParaRPr lang="en-US" sz="1200" dirty="0"/>
          </a:p>
        </p:txBody>
      </p:sp>
      <p:pic>
        <p:nvPicPr>
          <p:cNvPr id="36" name="Imagem 35">
            <a:extLst>
              <a:ext uri="{FF2B5EF4-FFF2-40B4-BE49-F238E27FC236}">
                <a16:creationId xmlns:a16="http://schemas.microsoft.com/office/drawing/2014/main" id="{1BE382A0-5344-1773-CCFE-E40D2FB995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148" y="2611426"/>
            <a:ext cx="4117589" cy="2030503"/>
          </a:xfrm>
          <a:prstGeom prst="rect">
            <a:avLst/>
          </a:prstGeom>
        </p:spPr>
      </p:pic>
      <p:sp>
        <p:nvSpPr>
          <p:cNvPr id="37" name="CaixaDeTexto 36">
            <a:extLst>
              <a:ext uri="{FF2B5EF4-FFF2-40B4-BE49-F238E27FC236}">
                <a16:creationId xmlns:a16="http://schemas.microsoft.com/office/drawing/2014/main" id="{CBF69C4F-3984-A958-3034-7AAA6847508C}"/>
              </a:ext>
            </a:extLst>
          </p:cNvPr>
          <p:cNvSpPr txBox="1"/>
          <p:nvPr/>
        </p:nvSpPr>
        <p:spPr>
          <a:xfrm>
            <a:off x="2194560" y="3279124"/>
            <a:ext cx="5634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b="1" dirty="0"/>
              <a:t>WATER</a:t>
            </a:r>
            <a:endParaRPr lang="en-US" sz="1200" b="1" dirty="0"/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278A718C-4EC8-EB29-7D59-DAD8D1447854}"/>
              </a:ext>
            </a:extLst>
          </p:cNvPr>
          <p:cNvSpPr txBox="1"/>
          <p:nvPr/>
        </p:nvSpPr>
        <p:spPr>
          <a:xfrm>
            <a:off x="2351760" y="4195756"/>
            <a:ext cx="8506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b="1" dirty="0"/>
              <a:t>OIL</a:t>
            </a:r>
            <a:endParaRPr lang="en-US" sz="12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F2240"/>
          </a:solidFill>
          <a:ln w="12700">
            <a:solidFill>
              <a:srgbClr val="0F224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40080"/>
            <a:ext cx="9144000" cy="36576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118872"/>
            <a:ext cx="384048" cy="3840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04672" y="128016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SOLUTION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201168" y="804672"/>
            <a:ext cx="1920240" cy="2194560"/>
          </a:xfrm>
          <a:prstGeom prst="rect">
            <a:avLst/>
          </a:prstGeom>
          <a:solidFill>
            <a:srgbClr val="1A3A5C"/>
          </a:solidFill>
          <a:ln w="12700">
            <a:solidFill>
              <a:srgbClr val="00C9A7"/>
            </a:solidFill>
            <a:prstDash val="solid"/>
          </a:ln>
          <a:effectLst>
            <a:outerShdw blurRad="101600" dist="38100" dir="81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201168" y="804672"/>
            <a:ext cx="1920240" cy="54864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968" y="932688"/>
            <a:ext cx="548640" cy="54864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246888" y="150876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PRODUCED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WATER</a:t>
            </a:r>
            <a:endParaRPr lang="en-US" sz="1300" dirty="0"/>
          </a:p>
        </p:txBody>
      </p:sp>
      <p:sp>
        <p:nvSpPr>
          <p:cNvPr id="10" name="Text 6"/>
          <p:cNvSpPr/>
          <p:nvPr/>
        </p:nvSpPr>
        <p:spPr>
          <a:xfrm>
            <a:off x="246888" y="228600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Mature fields</a:t>
            </a:r>
            <a:endParaRPr lang="en-US" sz="14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1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(10–250k mg/L TDS)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1" name="Shape 7"/>
          <p:cNvSpPr/>
          <p:nvPr/>
        </p:nvSpPr>
        <p:spPr>
          <a:xfrm>
            <a:off x="2487168" y="804672"/>
            <a:ext cx="1920240" cy="2194560"/>
          </a:xfrm>
          <a:prstGeom prst="rect">
            <a:avLst/>
          </a:prstGeom>
          <a:solidFill>
            <a:srgbClr val="0B3B2D"/>
          </a:solidFill>
          <a:ln w="12700">
            <a:solidFill>
              <a:srgbClr val="00C9A7"/>
            </a:solidFill>
            <a:prstDash val="solid"/>
          </a:ln>
          <a:effectLst>
            <a:outerShdw blurRad="101600" dist="38100" dir="81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8"/>
          <p:cNvSpPr/>
          <p:nvPr/>
        </p:nvSpPr>
        <p:spPr>
          <a:xfrm>
            <a:off x="2487168" y="804672"/>
            <a:ext cx="1920240" cy="54864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2968" y="932688"/>
            <a:ext cx="548640" cy="54864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2532888" y="150876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TREATMENT</a:t>
            </a:r>
            <a:endParaRPr lang="en-US" sz="1300" dirty="0"/>
          </a:p>
        </p:txBody>
      </p:sp>
      <p:sp>
        <p:nvSpPr>
          <p:cNvPr id="15" name="Text 10"/>
          <p:cNvSpPr/>
          <p:nvPr/>
        </p:nvSpPr>
        <p:spPr>
          <a:xfrm>
            <a:off x="2532888" y="228600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DAF + Filtration</a:t>
            </a:r>
            <a:endParaRPr lang="en-US" sz="14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1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Selective RO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6" name="Shape 11"/>
          <p:cNvSpPr/>
          <p:nvPr/>
        </p:nvSpPr>
        <p:spPr>
          <a:xfrm>
            <a:off x="4773168" y="804672"/>
            <a:ext cx="1920240" cy="2194560"/>
          </a:xfrm>
          <a:prstGeom prst="rect">
            <a:avLst/>
          </a:prstGeom>
          <a:solidFill>
            <a:srgbClr val="0B2B3B"/>
          </a:solidFill>
          <a:ln w="12700">
            <a:solidFill>
              <a:srgbClr val="00C9A7"/>
            </a:solidFill>
            <a:prstDash val="solid"/>
          </a:ln>
          <a:effectLst>
            <a:outerShdw blurRad="101600" dist="38100" dir="81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2"/>
          <p:cNvSpPr/>
          <p:nvPr/>
        </p:nvSpPr>
        <p:spPr>
          <a:xfrm>
            <a:off x="4773168" y="804672"/>
            <a:ext cx="1920240" cy="54864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58968" y="932688"/>
            <a:ext cx="548640" cy="54864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4818888" y="150876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ELECTROLYSIS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AWE / PEM</a:t>
            </a:r>
            <a:endParaRPr lang="en-US" sz="1300" dirty="0"/>
          </a:p>
        </p:txBody>
      </p:sp>
      <p:sp>
        <p:nvSpPr>
          <p:cNvPr id="20" name="Text 14"/>
          <p:cNvSpPr/>
          <p:nvPr/>
        </p:nvSpPr>
        <p:spPr>
          <a:xfrm>
            <a:off x="4818888" y="228600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Renewable energy</a:t>
            </a:r>
            <a:endParaRPr lang="en-US" sz="14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1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(solar + wind)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1" name="Shape 15"/>
          <p:cNvSpPr/>
          <p:nvPr/>
        </p:nvSpPr>
        <p:spPr>
          <a:xfrm>
            <a:off x="7059168" y="804672"/>
            <a:ext cx="1920240" cy="2194560"/>
          </a:xfrm>
          <a:prstGeom prst="rect">
            <a:avLst/>
          </a:prstGeom>
          <a:solidFill>
            <a:srgbClr val="0B3B1A"/>
          </a:solidFill>
          <a:ln w="12700">
            <a:solidFill>
              <a:srgbClr val="00C9A7"/>
            </a:solidFill>
            <a:prstDash val="solid"/>
          </a:ln>
          <a:effectLst>
            <a:outerShdw blurRad="101600" dist="38100" dir="81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16"/>
          <p:cNvSpPr/>
          <p:nvPr/>
        </p:nvSpPr>
        <p:spPr>
          <a:xfrm>
            <a:off x="7059168" y="804672"/>
            <a:ext cx="1920240" cy="54864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44968" y="932688"/>
            <a:ext cx="548640" cy="548640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7104888" y="150876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H₂V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CERTIFIED</a:t>
            </a:r>
            <a:endParaRPr lang="en-US" sz="1300" dirty="0"/>
          </a:p>
        </p:txBody>
      </p:sp>
      <p:sp>
        <p:nvSpPr>
          <p:cNvPr id="25" name="Text 18"/>
          <p:cNvSpPr/>
          <p:nvPr/>
        </p:nvSpPr>
        <p:spPr>
          <a:xfrm>
            <a:off x="7104888" y="228600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Purity ≥ 99.5%</a:t>
            </a:r>
            <a:endParaRPr lang="en-US" sz="14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1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&lt; 1.5 kg CO₂eq/kg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6" name="Shape 19"/>
          <p:cNvSpPr/>
          <p:nvPr/>
        </p:nvSpPr>
        <p:spPr>
          <a:xfrm>
            <a:off x="2148840" y="1847088"/>
            <a:ext cx="301752" cy="54864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  <p:txBody>
          <a:bodyPr/>
          <a:lstStyle/>
          <a:p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27" name="Text 20"/>
          <p:cNvSpPr/>
          <p:nvPr/>
        </p:nvSpPr>
        <p:spPr>
          <a:xfrm>
            <a:off x="2350008" y="1764792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8" name="Shape 21"/>
          <p:cNvSpPr/>
          <p:nvPr/>
        </p:nvSpPr>
        <p:spPr>
          <a:xfrm>
            <a:off x="4434840" y="1847088"/>
            <a:ext cx="301752" cy="54864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  <p:txBody>
          <a:bodyPr/>
          <a:lstStyle/>
          <a:p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29" name="Text 22"/>
          <p:cNvSpPr/>
          <p:nvPr/>
        </p:nvSpPr>
        <p:spPr>
          <a:xfrm>
            <a:off x="4636008" y="1764792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0" name="Shape 23"/>
          <p:cNvSpPr/>
          <p:nvPr/>
        </p:nvSpPr>
        <p:spPr>
          <a:xfrm>
            <a:off x="6720840" y="1847088"/>
            <a:ext cx="301752" cy="54864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  <p:txBody>
          <a:bodyPr/>
          <a:lstStyle/>
          <a:p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31" name="Text 24"/>
          <p:cNvSpPr/>
          <p:nvPr/>
        </p:nvSpPr>
        <p:spPr>
          <a:xfrm>
            <a:off x="6922008" y="1764792"/>
            <a:ext cx="182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2" name="Shape 25"/>
          <p:cNvSpPr/>
          <p:nvPr/>
        </p:nvSpPr>
        <p:spPr>
          <a:xfrm>
            <a:off x="228600" y="3273552"/>
            <a:ext cx="2743200" cy="1508760"/>
          </a:xfrm>
          <a:prstGeom prst="rect">
            <a:avLst/>
          </a:prstGeom>
          <a:solidFill>
            <a:srgbClr val="132035"/>
          </a:solidFill>
          <a:ln w="12700">
            <a:solidFill>
              <a:srgbClr val="1E3A5F"/>
            </a:solidFill>
            <a:prstDash val="solid"/>
          </a:ln>
          <a:effectLst>
            <a:outerShdw blurRad="101600" dist="38100" dir="81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26"/>
          <p:cNvSpPr/>
          <p:nvPr/>
        </p:nvSpPr>
        <p:spPr>
          <a:xfrm>
            <a:off x="228600" y="3273552"/>
            <a:ext cx="2743200" cy="45720"/>
          </a:xfrm>
          <a:prstGeom prst="rect">
            <a:avLst/>
          </a:prstGeom>
          <a:solidFill>
            <a:srgbClr val="F5C842"/>
          </a:solidFill>
          <a:ln w="12700">
            <a:solidFill>
              <a:srgbClr val="F5C8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6616" y="3401568"/>
            <a:ext cx="457200" cy="457200"/>
          </a:xfrm>
          <a:prstGeom prst="rect">
            <a:avLst/>
          </a:prstGeom>
        </p:spPr>
      </p:pic>
      <p:sp>
        <p:nvSpPr>
          <p:cNvPr id="35" name="Text 27"/>
          <p:cNvSpPr/>
          <p:nvPr/>
        </p:nvSpPr>
        <p:spPr>
          <a:xfrm>
            <a:off x="886968" y="3364992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5C8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Circular Economy</a:t>
            </a:r>
            <a:endParaRPr lang="en-US" sz="1200" dirty="0"/>
          </a:p>
        </p:txBody>
      </p:sp>
      <p:sp>
        <p:nvSpPr>
          <p:cNvPr id="36" name="Text 28"/>
          <p:cNvSpPr/>
          <p:nvPr/>
        </p:nvSpPr>
        <p:spPr>
          <a:xfrm>
            <a:off x="356616" y="3858768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8EF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Liability (produced water) becomes an asset (feedstock for H₂V) — unique worldwide</a:t>
            </a:r>
            <a:endParaRPr lang="en-US" sz="1200" dirty="0"/>
          </a:p>
        </p:txBody>
      </p:sp>
      <p:sp>
        <p:nvSpPr>
          <p:cNvPr id="37" name="Shape 29"/>
          <p:cNvSpPr/>
          <p:nvPr/>
        </p:nvSpPr>
        <p:spPr>
          <a:xfrm>
            <a:off x="3246120" y="3273552"/>
            <a:ext cx="2743200" cy="1508760"/>
          </a:xfrm>
          <a:prstGeom prst="rect">
            <a:avLst/>
          </a:prstGeom>
          <a:solidFill>
            <a:srgbClr val="132035"/>
          </a:solidFill>
          <a:ln w="12700">
            <a:solidFill>
              <a:srgbClr val="1E3A5F"/>
            </a:solidFill>
            <a:prstDash val="solid"/>
          </a:ln>
          <a:effectLst>
            <a:outerShdw blurRad="101600" dist="38100" dir="81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8" name="Shape 30"/>
          <p:cNvSpPr/>
          <p:nvPr/>
        </p:nvSpPr>
        <p:spPr>
          <a:xfrm>
            <a:off x="3246120" y="3273552"/>
            <a:ext cx="2743200" cy="45720"/>
          </a:xfrm>
          <a:prstGeom prst="rect">
            <a:avLst/>
          </a:prstGeom>
          <a:solidFill>
            <a:srgbClr val="F5C842"/>
          </a:solidFill>
          <a:ln w="12700">
            <a:solidFill>
              <a:srgbClr val="F5C8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9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74136" y="3401568"/>
            <a:ext cx="457200" cy="457200"/>
          </a:xfrm>
          <a:prstGeom prst="rect">
            <a:avLst/>
          </a:prstGeom>
        </p:spPr>
      </p:pic>
      <p:sp>
        <p:nvSpPr>
          <p:cNvPr id="40" name="Text 31"/>
          <p:cNvSpPr/>
          <p:nvPr/>
        </p:nvSpPr>
        <p:spPr>
          <a:xfrm>
            <a:off x="3904488" y="3364992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5C8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Adaptive Pre-treatment</a:t>
            </a:r>
            <a:endParaRPr lang="en-US" sz="1200" dirty="0"/>
          </a:p>
        </p:txBody>
      </p:sp>
      <p:sp>
        <p:nvSpPr>
          <p:cNvPr id="41" name="Text 32"/>
          <p:cNvSpPr/>
          <p:nvPr/>
        </p:nvSpPr>
        <p:spPr>
          <a:xfrm>
            <a:off x="3374136" y="3858768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8EF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Modular system calibrated to the physicochemical variability of each mature field</a:t>
            </a:r>
            <a:endParaRPr lang="en-US" sz="1200" dirty="0"/>
          </a:p>
        </p:txBody>
      </p:sp>
      <p:sp>
        <p:nvSpPr>
          <p:cNvPr id="42" name="Shape 33"/>
          <p:cNvSpPr/>
          <p:nvPr/>
        </p:nvSpPr>
        <p:spPr>
          <a:xfrm>
            <a:off x="6263640" y="3273552"/>
            <a:ext cx="2743200" cy="1508760"/>
          </a:xfrm>
          <a:prstGeom prst="rect">
            <a:avLst/>
          </a:prstGeom>
          <a:solidFill>
            <a:srgbClr val="132035"/>
          </a:solidFill>
          <a:ln w="12700">
            <a:solidFill>
              <a:srgbClr val="1E3A5F"/>
            </a:solidFill>
            <a:prstDash val="solid"/>
          </a:ln>
          <a:effectLst>
            <a:outerShdw blurRad="101600" dist="38100" dir="81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3" name="Shape 34"/>
          <p:cNvSpPr/>
          <p:nvPr/>
        </p:nvSpPr>
        <p:spPr>
          <a:xfrm>
            <a:off x="6263640" y="3273552"/>
            <a:ext cx="2743200" cy="45720"/>
          </a:xfrm>
          <a:prstGeom prst="rect">
            <a:avLst/>
          </a:prstGeom>
          <a:solidFill>
            <a:srgbClr val="F5C842"/>
          </a:solidFill>
          <a:ln w="12700">
            <a:solidFill>
              <a:srgbClr val="F5C8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4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91656" y="3401568"/>
            <a:ext cx="457200" cy="457200"/>
          </a:xfrm>
          <a:prstGeom prst="rect">
            <a:avLst/>
          </a:prstGeom>
        </p:spPr>
      </p:pic>
      <p:sp>
        <p:nvSpPr>
          <p:cNvPr id="45" name="Text 35"/>
          <p:cNvSpPr/>
          <p:nvPr/>
        </p:nvSpPr>
        <p:spPr>
          <a:xfrm>
            <a:off x="6922008" y="3364992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5C8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Scale</a:t>
            </a:r>
            <a:endParaRPr lang="en-US" sz="1200" dirty="0"/>
          </a:p>
        </p:txBody>
      </p:sp>
      <p:sp>
        <p:nvSpPr>
          <p:cNvPr id="46" name="Text 36"/>
          <p:cNvSpPr/>
          <p:nvPr/>
        </p:nvSpPr>
        <p:spPr>
          <a:xfrm>
            <a:off x="6391656" y="3858768"/>
            <a:ext cx="2514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8EF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Replicable across 400+ onshore mature fields in Brazil and the international O&amp;G market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F2240"/>
          </a:solidFill>
          <a:ln w="12700">
            <a:solidFill>
              <a:srgbClr val="0F224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40080"/>
            <a:ext cx="9144000" cy="36576"/>
          </a:xfrm>
          <a:prstGeom prst="rect">
            <a:avLst/>
          </a:prstGeom>
          <a:solidFill>
            <a:srgbClr val="4DB8FF"/>
          </a:solidFill>
          <a:ln w="12700">
            <a:solidFill>
              <a:srgbClr val="4DB8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118872"/>
            <a:ext cx="384048" cy="3840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04672" y="128016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 &amp; IMPACT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274320" y="804672"/>
            <a:ext cx="3931920" cy="2395728"/>
          </a:xfrm>
          <a:prstGeom prst="rect">
            <a:avLst/>
          </a:prstGeom>
          <a:solidFill>
            <a:srgbClr val="0B2B3B"/>
          </a:solidFill>
          <a:ln w="12700">
            <a:solidFill>
              <a:srgbClr val="00C9A7"/>
            </a:solidFill>
            <a:prstDash val="solid"/>
          </a:ln>
          <a:effectLst>
            <a:outerShdw blurRad="101600" dist="38100" dir="81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274320" y="804672"/>
            <a:ext cx="3931920" cy="54864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960120"/>
            <a:ext cx="1280160" cy="128016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47472" y="2331720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C9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MODULAR PRE-TREATMENT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347472" y="265176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E8EF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DAF · Filtration · Selective NF/RO · UV Polishing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E8EF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Adaptive to the composition of each mature field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274320" y="3337560"/>
            <a:ext cx="3931920" cy="1481328"/>
          </a:xfrm>
          <a:prstGeom prst="rect">
            <a:avLst/>
          </a:prstGeom>
          <a:solidFill>
            <a:srgbClr val="0B3B2D"/>
          </a:solidFill>
          <a:ln w="12700">
            <a:solidFill>
              <a:srgbClr val="F5C842"/>
            </a:solidFill>
            <a:prstDash val="solid"/>
          </a:ln>
          <a:effectLst>
            <a:outerShdw blurRad="101600" dist="38100" dir="81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8"/>
          <p:cNvSpPr/>
          <p:nvPr/>
        </p:nvSpPr>
        <p:spPr>
          <a:xfrm>
            <a:off x="274320" y="3337560"/>
            <a:ext cx="3931920" cy="54864"/>
          </a:xfrm>
          <a:prstGeom prst="rect">
            <a:avLst/>
          </a:prstGeom>
          <a:solidFill>
            <a:srgbClr val="F5C842"/>
          </a:solidFill>
          <a:ln w="12700">
            <a:solidFill>
              <a:srgbClr val="F5C8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3493008"/>
            <a:ext cx="594360" cy="59436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207008" y="3610827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5C8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AWE + PEM ELECTROLYSIS</a:t>
            </a:r>
            <a:endParaRPr lang="en-US" sz="1200" dirty="0"/>
          </a:p>
        </p:txBody>
      </p:sp>
      <p:sp>
        <p:nvSpPr>
          <p:cNvPr id="15" name="Text 10"/>
          <p:cNvSpPr/>
          <p:nvPr/>
        </p:nvSpPr>
        <p:spPr>
          <a:xfrm>
            <a:off x="384048" y="3999447"/>
            <a:ext cx="3703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Bench units at SENAI CIMATEC (AWE)</a:t>
            </a:r>
            <a:endParaRPr lang="en-US" sz="12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SENAI-ER (PEM) facilities · Solar + wind energy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6" name="Shape 11"/>
          <p:cNvSpPr/>
          <p:nvPr/>
        </p:nvSpPr>
        <p:spPr>
          <a:xfrm>
            <a:off x="4434840" y="822960"/>
            <a:ext cx="2148840" cy="1298448"/>
          </a:xfrm>
          <a:prstGeom prst="rect">
            <a:avLst/>
          </a:prstGeom>
          <a:solidFill>
            <a:srgbClr val="132035"/>
          </a:solidFill>
          <a:ln w="12700">
            <a:solidFill>
              <a:srgbClr val="1E3A5F"/>
            </a:solidFill>
            <a:prstDash val="solid"/>
          </a:ln>
          <a:effectLst>
            <a:outerShdw blurRad="101600" dist="38100" dir="81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4568" y="932688"/>
            <a:ext cx="384048" cy="384048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5020056" y="914400"/>
            <a:ext cx="1508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C9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TRL 3→5</a:t>
            </a:r>
            <a:endParaRPr lang="en-US" sz="2000" dirty="0"/>
          </a:p>
        </p:txBody>
      </p:sp>
      <p:sp>
        <p:nvSpPr>
          <p:cNvPr id="19" name="Text 13"/>
          <p:cNvSpPr/>
          <p:nvPr/>
        </p:nvSpPr>
        <p:spPr>
          <a:xfrm>
            <a:off x="4526280" y="1463040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</a:t>
            </a:r>
            <a:r>
              <a:rPr lang="en-US" sz="1200" dirty="0" err="1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kickoff</a:t>
            </a: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</a:t>
            </a:r>
            <a:r>
              <a:rPr lang="en-US" sz="1200" dirty="0" err="1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bench scale</a:t>
            </a: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to be</a:t>
            </a:r>
            <a:endParaRPr lang="en-US" sz="12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validated over 24 months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0" name="Shape 14"/>
          <p:cNvSpPr/>
          <p:nvPr/>
        </p:nvSpPr>
        <p:spPr>
          <a:xfrm>
            <a:off x="6766560" y="822960"/>
            <a:ext cx="2148840" cy="1298448"/>
          </a:xfrm>
          <a:prstGeom prst="rect">
            <a:avLst/>
          </a:prstGeom>
          <a:solidFill>
            <a:srgbClr val="132035"/>
          </a:solidFill>
          <a:ln w="12700">
            <a:solidFill>
              <a:srgbClr val="1E3A5F"/>
            </a:solidFill>
            <a:prstDash val="solid"/>
          </a:ln>
          <a:effectLst>
            <a:outerShdw blurRad="101600" dist="38100" dir="81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6288" y="932688"/>
            <a:ext cx="384048" cy="384048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7351776" y="914400"/>
            <a:ext cx="1508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C9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99.5%</a:t>
            </a:r>
            <a:endParaRPr lang="en-US" sz="2000" dirty="0"/>
          </a:p>
        </p:txBody>
      </p:sp>
      <p:sp>
        <p:nvSpPr>
          <p:cNvPr id="23" name="Text 16"/>
          <p:cNvSpPr/>
          <p:nvPr/>
        </p:nvSpPr>
        <p:spPr>
          <a:xfrm>
            <a:off x="6858000" y="1463040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purity of the H₂ to be </a:t>
            </a:r>
            <a:r>
              <a:rPr lang="en-US" sz="1200" dirty="0" err="1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produced</a:t>
            </a:r>
            <a:endParaRPr lang="en-US" sz="12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(ISO 14687)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4" name="Shape 17"/>
          <p:cNvSpPr/>
          <p:nvPr/>
        </p:nvSpPr>
        <p:spPr>
          <a:xfrm>
            <a:off x="4434840" y="2286000"/>
            <a:ext cx="2148840" cy="1298448"/>
          </a:xfrm>
          <a:prstGeom prst="rect">
            <a:avLst/>
          </a:prstGeom>
          <a:solidFill>
            <a:srgbClr val="132035"/>
          </a:solidFill>
          <a:ln w="12700">
            <a:solidFill>
              <a:srgbClr val="1E3A5F"/>
            </a:solidFill>
            <a:prstDash val="solid"/>
          </a:ln>
          <a:effectLst>
            <a:outerShdw blurRad="101600" dist="38100" dir="81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pic>
        <p:nvPicPr>
          <p:cNvPr id="25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44568" y="2395728"/>
            <a:ext cx="384048" cy="384048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5020056" y="2377440"/>
            <a:ext cx="1508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&lt; 1.5 kg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7" name="Text 19"/>
          <p:cNvSpPr/>
          <p:nvPr/>
        </p:nvSpPr>
        <p:spPr>
          <a:xfrm>
            <a:off x="4526280" y="2926080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CO₂eq per kg of H₂</a:t>
            </a:r>
            <a:endParaRPr lang="en-US" sz="12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1200" dirty="0" err="1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minimal</a:t>
            </a: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carbon footprint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8" name="Shape 20"/>
          <p:cNvSpPr/>
          <p:nvPr/>
        </p:nvSpPr>
        <p:spPr>
          <a:xfrm>
            <a:off x="6766560" y="2286000"/>
            <a:ext cx="2148840" cy="1298448"/>
          </a:xfrm>
          <a:prstGeom prst="rect">
            <a:avLst/>
          </a:prstGeom>
          <a:solidFill>
            <a:srgbClr val="132035"/>
          </a:solidFill>
          <a:ln w="12700">
            <a:solidFill>
              <a:srgbClr val="1E3A5F"/>
            </a:solidFill>
            <a:prstDash val="solid"/>
          </a:ln>
          <a:effectLst>
            <a:outerShdw blurRad="101600" dist="38100" dir="81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pic>
        <p:nvPicPr>
          <p:cNvPr id="29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6288" y="2395728"/>
            <a:ext cx="384048" cy="384048"/>
          </a:xfrm>
          <a:prstGeom prst="rect">
            <a:avLst/>
          </a:prstGeom>
        </p:spPr>
      </p:pic>
      <p:sp>
        <p:nvSpPr>
          <p:cNvPr id="30" name="Text 21"/>
          <p:cNvSpPr/>
          <p:nvPr/>
        </p:nvSpPr>
        <p:spPr>
          <a:xfrm>
            <a:off x="7351776" y="2377440"/>
            <a:ext cx="1508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fields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31" name="Text 22"/>
          <p:cNvSpPr/>
          <p:nvPr/>
        </p:nvSpPr>
        <p:spPr>
          <a:xfrm>
            <a:off x="6858000" y="2926080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be analyzed in</a:t>
            </a:r>
            <a:endParaRPr lang="en-US" sz="12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 (BA, RN, ES)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2" name="Shape 23"/>
          <p:cNvSpPr/>
          <p:nvPr/>
        </p:nvSpPr>
        <p:spPr>
          <a:xfrm>
            <a:off x="4434840" y="3749040"/>
            <a:ext cx="2148840" cy="1298448"/>
          </a:xfrm>
          <a:prstGeom prst="rect">
            <a:avLst/>
          </a:prstGeom>
          <a:solidFill>
            <a:srgbClr val="132035"/>
          </a:solidFill>
          <a:ln w="12700">
            <a:solidFill>
              <a:srgbClr val="1E3A5F"/>
            </a:solidFill>
            <a:prstDash val="solid"/>
          </a:ln>
          <a:effectLst>
            <a:outerShdw blurRad="101600" dist="38100" dir="81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pic>
        <p:nvPicPr>
          <p:cNvPr id="33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44568" y="3858768"/>
            <a:ext cx="384048" cy="384048"/>
          </a:xfrm>
          <a:prstGeom prst="rect">
            <a:avLst/>
          </a:prstGeom>
        </p:spPr>
      </p:pic>
      <p:sp>
        <p:nvSpPr>
          <p:cNvPr id="34" name="Text 24"/>
          <p:cNvSpPr/>
          <p:nvPr/>
        </p:nvSpPr>
        <p:spPr>
          <a:xfrm>
            <a:off x="5020056" y="3840480"/>
            <a:ext cx="1508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AWE + PEM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35" name="Text 25"/>
          <p:cNvSpPr/>
          <p:nvPr/>
        </p:nvSpPr>
        <p:spPr>
          <a:xfrm>
            <a:off x="4526280" y="4389120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technologies to be </a:t>
            </a:r>
            <a:r>
              <a:rPr lang="en-US" sz="1200" dirty="0" err="1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evaluated</a:t>
            </a:r>
            <a:endParaRPr lang="en-US" sz="12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bench scale in parallel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6" name="Shape 26"/>
          <p:cNvSpPr/>
          <p:nvPr/>
        </p:nvSpPr>
        <p:spPr>
          <a:xfrm>
            <a:off x="6766560" y="3749040"/>
            <a:ext cx="2148840" cy="1298448"/>
          </a:xfrm>
          <a:prstGeom prst="rect">
            <a:avLst/>
          </a:prstGeom>
          <a:solidFill>
            <a:srgbClr val="132035"/>
          </a:solidFill>
          <a:ln w="12700">
            <a:solidFill>
              <a:srgbClr val="1E3A5F"/>
            </a:solidFill>
            <a:prstDash val="solid"/>
          </a:ln>
          <a:effectLst>
            <a:outerShdw blurRad="101600" dist="38100" dir="81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pic>
        <p:nvPicPr>
          <p:cNvPr id="37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76288" y="3858768"/>
            <a:ext cx="384048" cy="384048"/>
          </a:xfrm>
          <a:prstGeom prst="rect">
            <a:avLst/>
          </a:prstGeom>
        </p:spPr>
      </p:pic>
      <p:sp>
        <p:nvSpPr>
          <p:cNvPr id="38" name="Text 27"/>
          <p:cNvSpPr/>
          <p:nvPr/>
        </p:nvSpPr>
        <p:spPr>
          <a:xfrm>
            <a:off x="7351776" y="3840480"/>
            <a:ext cx="1508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patents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39" name="Text 28"/>
          <p:cNvSpPr/>
          <p:nvPr/>
        </p:nvSpPr>
        <p:spPr>
          <a:xfrm>
            <a:off x="6858000" y="4389120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INPI filings planned</a:t>
            </a:r>
            <a:endParaRPr lang="en-US" sz="12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PCT evaluation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62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90122C-3A1D-F9D2-61AA-A12D2B4B0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DB54AFB-1921-700C-E7F1-3D475038A7C0}"/>
              </a:ext>
            </a:extLst>
          </p:cNvPr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F2240"/>
          </a:solidFill>
          <a:ln w="12700">
            <a:solidFill>
              <a:srgbClr val="0F224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12E7285F-EF82-DF3F-F6E7-52150DD22410}"/>
              </a:ext>
            </a:extLst>
          </p:cNvPr>
          <p:cNvSpPr/>
          <p:nvPr/>
        </p:nvSpPr>
        <p:spPr>
          <a:xfrm>
            <a:off x="0" y="640080"/>
            <a:ext cx="9144000" cy="36576"/>
          </a:xfrm>
          <a:prstGeom prst="rect">
            <a:avLst/>
          </a:prstGeom>
          <a:solidFill>
            <a:srgbClr val="F5C842"/>
          </a:solidFill>
          <a:ln w="12700">
            <a:solidFill>
              <a:srgbClr val="F5C8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>
            <a:extLst>
              <a:ext uri="{FF2B5EF4-FFF2-40B4-BE49-F238E27FC236}">
                <a16:creationId xmlns:a16="http://schemas.microsoft.com/office/drawing/2014/main" id="{8D9B5286-2AF8-7C67-6FB0-B7E52178BF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118872"/>
            <a:ext cx="384048" cy="384048"/>
          </a:xfrm>
          <a:prstGeom prst="rect">
            <a:avLst/>
          </a:prstGeom>
        </p:spPr>
      </p:pic>
      <p:sp>
        <p:nvSpPr>
          <p:cNvPr id="5" name="Text 2">
            <a:extLst>
              <a:ext uri="{FF2B5EF4-FFF2-40B4-BE49-F238E27FC236}">
                <a16:creationId xmlns:a16="http://schemas.microsoft.com/office/drawing/2014/main" id="{71FF65C3-9961-F24F-3981-863DEED2EA66}"/>
              </a:ext>
            </a:extLst>
          </p:cNvPr>
          <p:cNvSpPr/>
          <p:nvPr/>
        </p:nvSpPr>
        <p:spPr>
          <a:xfrm>
            <a:off x="804672" y="128016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OPPORTUNITY &amp; NEXT STEPS</a:t>
            </a:r>
            <a:endParaRPr lang="en-US" sz="2200" dirty="0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11D044D4-9AD4-FE2B-1A83-671941D806C8}"/>
              </a:ext>
            </a:extLst>
          </p:cNvPr>
          <p:cNvSpPr/>
          <p:nvPr/>
        </p:nvSpPr>
        <p:spPr>
          <a:xfrm>
            <a:off x="228600" y="804672"/>
            <a:ext cx="4160520" cy="1261872"/>
          </a:xfrm>
          <a:prstGeom prst="rect">
            <a:avLst/>
          </a:prstGeom>
          <a:solidFill>
            <a:srgbClr val="132035"/>
          </a:solidFill>
          <a:ln w="12700">
            <a:solidFill>
              <a:srgbClr val="1E3A5F"/>
            </a:solidFill>
            <a:prstDash val="solid"/>
          </a:ln>
          <a:effectLst>
            <a:outerShdw blurRad="101600" dist="38100" dir="81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CD114F1D-8FA6-2245-737C-64DB7A9C898A}"/>
              </a:ext>
            </a:extLst>
          </p:cNvPr>
          <p:cNvSpPr/>
          <p:nvPr/>
        </p:nvSpPr>
        <p:spPr>
          <a:xfrm>
            <a:off x="228600" y="804672"/>
            <a:ext cx="54864" cy="1261872"/>
          </a:xfrm>
          <a:prstGeom prst="rect">
            <a:avLst/>
          </a:prstGeom>
          <a:solidFill>
            <a:srgbClr val="F5C842"/>
          </a:solidFill>
          <a:ln w="12700">
            <a:solidFill>
              <a:srgbClr val="F5C8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1" descr="preencoded.png">
            <a:extLst>
              <a:ext uri="{FF2B5EF4-FFF2-40B4-BE49-F238E27FC236}">
                <a16:creationId xmlns:a16="http://schemas.microsoft.com/office/drawing/2014/main" id="{51F6CD5B-FF61-DE53-CC58-712F69C847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" y="896112"/>
            <a:ext cx="457200" cy="457200"/>
          </a:xfrm>
          <a:prstGeom prst="rect">
            <a:avLst/>
          </a:prstGeom>
        </p:spPr>
      </p:pic>
      <p:sp>
        <p:nvSpPr>
          <p:cNvPr id="9" name="Text 5">
            <a:extLst>
              <a:ext uri="{FF2B5EF4-FFF2-40B4-BE49-F238E27FC236}">
                <a16:creationId xmlns:a16="http://schemas.microsoft.com/office/drawing/2014/main" id="{8D0F8FD7-74F9-9173-A48B-E1D287FE843D}"/>
              </a:ext>
            </a:extLst>
          </p:cNvPr>
          <p:cNvSpPr/>
          <p:nvPr/>
        </p:nvSpPr>
        <p:spPr>
          <a:xfrm>
            <a:off x="914400" y="877824"/>
            <a:ext cx="3337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5C8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Immediate Market</a:t>
            </a:r>
            <a:endParaRPr lang="en-US" sz="1000" dirty="0"/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4A0EF004-482A-F474-406C-E8593607C541}"/>
              </a:ext>
            </a:extLst>
          </p:cNvPr>
          <p:cNvSpPr/>
          <p:nvPr/>
        </p:nvSpPr>
        <p:spPr>
          <a:xfrm>
            <a:off x="914400" y="1133856"/>
            <a:ext cx="3337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400+ mature fields</a:t>
            </a:r>
            <a:endParaRPr lang="en-US" sz="2000" dirty="0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669FF301-9BB6-84B2-03BF-2B7F196482CC}"/>
              </a:ext>
            </a:extLst>
          </p:cNvPr>
          <p:cNvSpPr/>
          <p:nvPr/>
        </p:nvSpPr>
        <p:spPr>
          <a:xfrm>
            <a:off x="914400" y="1133856"/>
            <a:ext cx="3337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Brazil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D0128A7C-F0AD-0331-82DB-8C032F947DF6}"/>
              </a:ext>
            </a:extLst>
          </p:cNvPr>
          <p:cNvSpPr/>
          <p:nvPr/>
        </p:nvSpPr>
        <p:spPr>
          <a:xfrm>
            <a:off x="338328" y="1572768"/>
            <a:ext cx="3931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8EF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Operators pay R$ 2–8/barrel to dispose of produced water — a cost that can become GH2 revenue</a:t>
            </a:r>
            <a:endParaRPr lang="en-US" sz="900" dirty="0"/>
          </a:p>
        </p:txBody>
      </p:sp>
      <p:sp>
        <p:nvSpPr>
          <p:cNvPr id="13" name="Shape 9">
            <a:extLst>
              <a:ext uri="{FF2B5EF4-FFF2-40B4-BE49-F238E27FC236}">
                <a16:creationId xmlns:a16="http://schemas.microsoft.com/office/drawing/2014/main" id="{3CBAB4AD-6ECA-4057-27F0-2EC86045597A}"/>
              </a:ext>
            </a:extLst>
          </p:cNvPr>
          <p:cNvSpPr/>
          <p:nvPr/>
        </p:nvSpPr>
        <p:spPr>
          <a:xfrm>
            <a:off x="228600" y="2231136"/>
            <a:ext cx="4160520" cy="1261872"/>
          </a:xfrm>
          <a:prstGeom prst="rect">
            <a:avLst/>
          </a:prstGeom>
          <a:solidFill>
            <a:srgbClr val="132035"/>
          </a:solidFill>
          <a:ln w="12700">
            <a:solidFill>
              <a:srgbClr val="1E3A5F"/>
            </a:solidFill>
            <a:prstDash val="solid"/>
          </a:ln>
          <a:effectLst>
            <a:outerShdw blurRad="101600" dist="38100" dir="81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 sz="1600"/>
          </a:p>
        </p:txBody>
      </p:sp>
      <p:sp>
        <p:nvSpPr>
          <p:cNvPr id="14" name="Shape 10">
            <a:extLst>
              <a:ext uri="{FF2B5EF4-FFF2-40B4-BE49-F238E27FC236}">
                <a16:creationId xmlns:a16="http://schemas.microsoft.com/office/drawing/2014/main" id="{6B52B360-D26F-BDA7-A22F-2DC0DD8AA0A4}"/>
              </a:ext>
            </a:extLst>
          </p:cNvPr>
          <p:cNvSpPr/>
          <p:nvPr/>
        </p:nvSpPr>
        <p:spPr>
          <a:xfrm>
            <a:off x="228600" y="2231136"/>
            <a:ext cx="54864" cy="1261872"/>
          </a:xfrm>
          <a:prstGeom prst="rect">
            <a:avLst/>
          </a:prstGeom>
          <a:solidFill>
            <a:srgbClr val="F5C842"/>
          </a:solidFill>
          <a:ln w="12700">
            <a:solidFill>
              <a:srgbClr val="F5C842"/>
            </a:solidFill>
            <a:prstDash val="solid"/>
          </a:ln>
        </p:spPr>
        <p:txBody>
          <a:bodyPr/>
          <a:lstStyle/>
          <a:p>
            <a:endParaRPr lang="en-US" sz="1600"/>
          </a:p>
        </p:txBody>
      </p:sp>
      <p:pic>
        <p:nvPicPr>
          <p:cNvPr id="15" name="Image 2" descr="preencoded.png">
            <a:extLst>
              <a:ext uri="{FF2B5EF4-FFF2-40B4-BE49-F238E27FC236}">
                <a16:creationId xmlns:a16="http://schemas.microsoft.com/office/drawing/2014/main" id="{DCF63ACE-D4A7-3FCF-2869-D07406A394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760" y="2322576"/>
            <a:ext cx="457200" cy="457200"/>
          </a:xfrm>
          <a:prstGeom prst="rect">
            <a:avLst/>
          </a:prstGeom>
        </p:spPr>
      </p:pic>
      <p:sp>
        <p:nvSpPr>
          <p:cNvPr id="16" name="Text 11">
            <a:extLst>
              <a:ext uri="{FF2B5EF4-FFF2-40B4-BE49-F238E27FC236}">
                <a16:creationId xmlns:a16="http://schemas.microsoft.com/office/drawing/2014/main" id="{0E614F5E-48B0-D2ED-E8E2-8A8EA94F9812}"/>
              </a:ext>
            </a:extLst>
          </p:cNvPr>
          <p:cNvSpPr/>
          <p:nvPr/>
        </p:nvSpPr>
        <p:spPr>
          <a:xfrm>
            <a:off x="914400" y="2304288"/>
            <a:ext cx="3337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5C8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Market</a:t>
            </a:r>
            <a:endParaRPr lang="en-US" sz="900" dirty="0"/>
          </a:p>
        </p:txBody>
      </p:sp>
      <p:sp>
        <p:nvSpPr>
          <p:cNvPr id="17" name="Text 12">
            <a:extLst>
              <a:ext uri="{FF2B5EF4-FFF2-40B4-BE49-F238E27FC236}">
                <a16:creationId xmlns:a16="http://schemas.microsoft.com/office/drawing/2014/main" id="{B623B8B6-68BA-9B3D-AC6E-0448513BCF29}"/>
              </a:ext>
            </a:extLst>
          </p:cNvPr>
          <p:cNvSpPr/>
          <p:nvPr/>
        </p:nvSpPr>
        <p:spPr>
          <a:xfrm>
            <a:off x="914400" y="2560320"/>
            <a:ext cx="3337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USD 8.2 Bn</a:t>
            </a:r>
            <a:endParaRPr lang="en-US" sz="2000" dirty="0"/>
          </a:p>
        </p:txBody>
      </p:sp>
      <p:sp>
        <p:nvSpPr>
          <p:cNvPr id="18" name="Text 13">
            <a:extLst>
              <a:ext uri="{FF2B5EF4-FFF2-40B4-BE49-F238E27FC236}">
                <a16:creationId xmlns:a16="http://schemas.microsoft.com/office/drawing/2014/main" id="{9F34AA1D-5A93-3795-AEBE-ED417CBD1173}"/>
              </a:ext>
            </a:extLst>
          </p:cNvPr>
          <p:cNvSpPr/>
          <p:nvPr/>
        </p:nvSpPr>
        <p:spPr>
          <a:xfrm>
            <a:off x="914400" y="2560320"/>
            <a:ext cx="3337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produced water management (2025</a:t>
            </a:r>
            <a:r>
              <a:rPr lang="en-US" sz="900" dirty="0">
                <a:solidFill>
                  <a:srgbClr val="7A8F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900" dirty="0"/>
          </a:p>
        </p:txBody>
      </p:sp>
      <p:sp>
        <p:nvSpPr>
          <p:cNvPr id="19" name="Text 14">
            <a:extLst>
              <a:ext uri="{FF2B5EF4-FFF2-40B4-BE49-F238E27FC236}">
                <a16:creationId xmlns:a16="http://schemas.microsoft.com/office/drawing/2014/main" id="{4B6D1423-BF19-AA62-A544-D25BEAC36B2C}"/>
              </a:ext>
            </a:extLst>
          </p:cNvPr>
          <p:cNvSpPr/>
          <p:nvPr/>
        </p:nvSpPr>
        <p:spPr>
          <a:xfrm>
            <a:off x="338328" y="2999232"/>
            <a:ext cx="3931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E8EF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Argentina, Colombia, Mexico, Angola — countries with significant mature fields and growing H₂V demand</a:t>
            </a:r>
            <a:endParaRPr lang="en-US" sz="900" dirty="0"/>
          </a:p>
        </p:txBody>
      </p:sp>
      <p:sp>
        <p:nvSpPr>
          <p:cNvPr id="20" name="Shape 15">
            <a:extLst>
              <a:ext uri="{FF2B5EF4-FFF2-40B4-BE49-F238E27FC236}">
                <a16:creationId xmlns:a16="http://schemas.microsoft.com/office/drawing/2014/main" id="{177C84DD-9975-BD87-2474-D17B38D24435}"/>
              </a:ext>
            </a:extLst>
          </p:cNvPr>
          <p:cNvSpPr/>
          <p:nvPr/>
        </p:nvSpPr>
        <p:spPr>
          <a:xfrm>
            <a:off x="228600" y="3657600"/>
            <a:ext cx="4160520" cy="1261872"/>
          </a:xfrm>
          <a:prstGeom prst="rect">
            <a:avLst/>
          </a:prstGeom>
          <a:solidFill>
            <a:srgbClr val="132035"/>
          </a:solidFill>
          <a:ln w="12700">
            <a:solidFill>
              <a:srgbClr val="1E3A5F"/>
            </a:solidFill>
            <a:prstDash val="solid"/>
          </a:ln>
          <a:effectLst>
            <a:outerShdw blurRad="101600" dist="38100" dir="81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6">
            <a:extLst>
              <a:ext uri="{FF2B5EF4-FFF2-40B4-BE49-F238E27FC236}">
                <a16:creationId xmlns:a16="http://schemas.microsoft.com/office/drawing/2014/main" id="{96FB1478-8DB8-011F-ACD3-E066E3823EC7}"/>
              </a:ext>
            </a:extLst>
          </p:cNvPr>
          <p:cNvSpPr/>
          <p:nvPr/>
        </p:nvSpPr>
        <p:spPr>
          <a:xfrm>
            <a:off x="228600" y="3657600"/>
            <a:ext cx="54864" cy="1261872"/>
          </a:xfrm>
          <a:prstGeom prst="rect">
            <a:avLst/>
          </a:prstGeom>
          <a:solidFill>
            <a:srgbClr val="F5C842"/>
          </a:solidFill>
          <a:ln w="12700">
            <a:solidFill>
              <a:srgbClr val="F5C8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2" name="Image 3" descr="preencoded.png">
            <a:extLst>
              <a:ext uri="{FF2B5EF4-FFF2-40B4-BE49-F238E27FC236}">
                <a16:creationId xmlns:a16="http://schemas.microsoft.com/office/drawing/2014/main" id="{BDE93885-8A47-1858-10D0-ABC481580D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760" y="3749040"/>
            <a:ext cx="457200" cy="457200"/>
          </a:xfrm>
          <a:prstGeom prst="rect">
            <a:avLst/>
          </a:prstGeom>
        </p:spPr>
      </p:pic>
      <p:sp>
        <p:nvSpPr>
          <p:cNvPr id="23" name="Text 17">
            <a:extLst>
              <a:ext uri="{FF2B5EF4-FFF2-40B4-BE49-F238E27FC236}">
                <a16:creationId xmlns:a16="http://schemas.microsoft.com/office/drawing/2014/main" id="{DCC3217C-B942-3EAA-3DF1-3E5B8882FDB1}"/>
              </a:ext>
            </a:extLst>
          </p:cNvPr>
          <p:cNvSpPr/>
          <p:nvPr/>
        </p:nvSpPr>
        <p:spPr>
          <a:xfrm>
            <a:off x="914400" y="3730752"/>
            <a:ext cx="3337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5C8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Strategic Partners</a:t>
            </a:r>
            <a:endParaRPr lang="en-US" sz="900" dirty="0"/>
          </a:p>
        </p:txBody>
      </p:sp>
      <p:sp>
        <p:nvSpPr>
          <p:cNvPr id="24" name="Text 18">
            <a:extLst>
              <a:ext uri="{FF2B5EF4-FFF2-40B4-BE49-F238E27FC236}">
                <a16:creationId xmlns:a16="http://schemas.microsoft.com/office/drawing/2014/main" id="{F4492374-38DE-BB63-0FDA-49ED7DFF267D}"/>
              </a:ext>
            </a:extLst>
          </p:cNvPr>
          <p:cNvSpPr/>
          <p:nvPr/>
        </p:nvSpPr>
        <p:spPr>
          <a:xfrm>
            <a:off x="914400" y="3986784"/>
            <a:ext cx="3337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Petrobras</a:t>
            </a:r>
            <a:endParaRPr lang="en-US" sz="2000" dirty="0"/>
          </a:p>
        </p:txBody>
      </p:sp>
      <p:sp>
        <p:nvSpPr>
          <p:cNvPr id="25" name="Text 19">
            <a:extLst>
              <a:ext uri="{FF2B5EF4-FFF2-40B4-BE49-F238E27FC236}">
                <a16:creationId xmlns:a16="http://schemas.microsoft.com/office/drawing/2014/main" id="{50401B31-BD3C-4031-1DF9-0976A81C4B8B}"/>
              </a:ext>
            </a:extLst>
          </p:cNvPr>
          <p:cNvSpPr/>
          <p:nvPr/>
        </p:nvSpPr>
        <p:spPr>
          <a:xfrm>
            <a:off x="914400" y="3986784"/>
            <a:ext cx="3337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independent operators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26" name="Text 20">
            <a:extLst>
              <a:ext uri="{FF2B5EF4-FFF2-40B4-BE49-F238E27FC236}">
                <a16:creationId xmlns:a16="http://schemas.microsoft.com/office/drawing/2014/main" id="{CE3B7210-D2FB-67DF-EFAA-82F0E000F3C8}"/>
              </a:ext>
            </a:extLst>
          </p:cNvPr>
          <p:cNvSpPr/>
          <p:nvPr/>
        </p:nvSpPr>
        <p:spPr>
          <a:xfrm>
            <a:off x="338328" y="4425696"/>
            <a:ext cx="3931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E8EF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to field data, existing infrastructure, and H₂V offtake for refining and green fertilizers</a:t>
            </a:r>
            <a:endParaRPr lang="en-US" sz="950" dirty="0"/>
          </a:p>
        </p:txBody>
      </p:sp>
      <p:sp>
        <p:nvSpPr>
          <p:cNvPr id="27" name="Text 21">
            <a:extLst>
              <a:ext uri="{FF2B5EF4-FFF2-40B4-BE49-F238E27FC236}">
                <a16:creationId xmlns:a16="http://schemas.microsoft.com/office/drawing/2014/main" id="{B59226E1-981E-8BDA-38C0-3B7111BB937C}"/>
              </a:ext>
            </a:extLst>
          </p:cNvPr>
          <p:cNvSpPr/>
          <p:nvPr/>
        </p:nvSpPr>
        <p:spPr>
          <a:xfrm>
            <a:off x="4663440" y="749808"/>
            <a:ext cx="4206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00C9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ROADMAP</a:t>
            </a:r>
            <a:endParaRPr lang="en-US" sz="1300" dirty="0"/>
          </a:p>
        </p:txBody>
      </p:sp>
      <p:sp>
        <p:nvSpPr>
          <p:cNvPr id="28" name="Shape 22">
            <a:extLst>
              <a:ext uri="{FF2B5EF4-FFF2-40B4-BE49-F238E27FC236}">
                <a16:creationId xmlns:a16="http://schemas.microsoft.com/office/drawing/2014/main" id="{DD50AF59-3836-A94A-B1A1-E5C1EECD168C}"/>
              </a:ext>
            </a:extLst>
          </p:cNvPr>
          <p:cNvSpPr/>
          <p:nvPr/>
        </p:nvSpPr>
        <p:spPr>
          <a:xfrm>
            <a:off x="5047488" y="1170432"/>
            <a:ext cx="45720" cy="365760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  <p:txBody>
          <a:bodyPr/>
          <a:lstStyle/>
          <a:p>
            <a:endParaRPr lang="en-US" sz="1600"/>
          </a:p>
        </p:txBody>
      </p:sp>
      <p:sp>
        <p:nvSpPr>
          <p:cNvPr id="29" name="Shape 23">
            <a:extLst>
              <a:ext uri="{FF2B5EF4-FFF2-40B4-BE49-F238E27FC236}">
                <a16:creationId xmlns:a16="http://schemas.microsoft.com/office/drawing/2014/main" id="{62C015FD-15BF-B5EF-E278-76F117C2F953}"/>
              </a:ext>
            </a:extLst>
          </p:cNvPr>
          <p:cNvSpPr/>
          <p:nvPr/>
        </p:nvSpPr>
        <p:spPr>
          <a:xfrm>
            <a:off x="4919472" y="1325880"/>
            <a:ext cx="292608" cy="292608"/>
          </a:xfrm>
          <a:prstGeom prst="ellipse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  <p:txBody>
          <a:bodyPr/>
          <a:lstStyle/>
          <a:p>
            <a:endParaRPr lang="en-US" sz="1600"/>
          </a:p>
        </p:txBody>
      </p:sp>
      <p:sp>
        <p:nvSpPr>
          <p:cNvPr id="30" name="Shape 24">
            <a:extLst>
              <a:ext uri="{FF2B5EF4-FFF2-40B4-BE49-F238E27FC236}">
                <a16:creationId xmlns:a16="http://schemas.microsoft.com/office/drawing/2014/main" id="{1C19505B-A3F7-C54C-0C0C-C6B504E235DD}"/>
              </a:ext>
            </a:extLst>
          </p:cNvPr>
          <p:cNvSpPr/>
          <p:nvPr/>
        </p:nvSpPr>
        <p:spPr>
          <a:xfrm>
            <a:off x="5349240" y="1170432"/>
            <a:ext cx="3520440" cy="1115568"/>
          </a:xfrm>
          <a:prstGeom prst="rect">
            <a:avLst/>
          </a:prstGeom>
          <a:solidFill>
            <a:srgbClr val="132035"/>
          </a:solidFill>
          <a:ln w="12700">
            <a:solidFill>
              <a:srgbClr val="1E3A5F"/>
            </a:solidFill>
            <a:prstDash val="solid"/>
          </a:ln>
          <a:effectLst>
            <a:outerShdw blurRad="101600" dist="38100" dir="81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 sz="1600"/>
          </a:p>
        </p:txBody>
      </p:sp>
      <p:sp>
        <p:nvSpPr>
          <p:cNvPr id="31" name="Text 25">
            <a:extLst>
              <a:ext uri="{FF2B5EF4-FFF2-40B4-BE49-F238E27FC236}">
                <a16:creationId xmlns:a16="http://schemas.microsoft.com/office/drawing/2014/main" id="{F656FDDD-3FDE-D46B-B924-01965E0B7172}"/>
              </a:ext>
            </a:extLst>
          </p:cNvPr>
          <p:cNvSpPr/>
          <p:nvPr/>
        </p:nvSpPr>
        <p:spPr>
          <a:xfrm>
            <a:off x="5440680" y="12344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C9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</a:t>
            </a:r>
            <a:endParaRPr lang="en-US" sz="1100" dirty="0"/>
          </a:p>
        </p:txBody>
      </p:sp>
      <p:sp>
        <p:nvSpPr>
          <p:cNvPr id="32" name="Text 26">
            <a:extLst>
              <a:ext uri="{FF2B5EF4-FFF2-40B4-BE49-F238E27FC236}">
                <a16:creationId xmlns:a16="http://schemas.microsoft.com/office/drawing/2014/main" id="{8207EE68-1490-ECC7-08F3-F3C0CE05819E}"/>
              </a:ext>
            </a:extLst>
          </p:cNvPr>
          <p:cNvSpPr/>
          <p:nvPr/>
        </p:nvSpPr>
        <p:spPr>
          <a:xfrm>
            <a:off x="6263640" y="1261872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2026–2027 · 24 months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33" name="Text 27">
            <a:extLst>
              <a:ext uri="{FF2B5EF4-FFF2-40B4-BE49-F238E27FC236}">
                <a16:creationId xmlns:a16="http://schemas.microsoft.com/office/drawing/2014/main" id="{C4BBF059-AB5D-F763-B164-DAD6304CEE9B}"/>
              </a:ext>
            </a:extLst>
          </p:cNvPr>
          <p:cNvSpPr/>
          <p:nvPr/>
        </p:nvSpPr>
        <p:spPr>
          <a:xfrm>
            <a:off x="5440680" y="1517904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R&amp;D&amp;I — Laboratory Bench Scale</a:t>
            </a:r>
            <a:endParaRPr lang="en-US" sz="1100" dirty="0"/>
          </a:p>
        </p:txBody>
      </p:sp>
      <p:sp>
        <p:nvSpPr>
          <p:cNvPr id="34" name="Text 28">
            <a:extLst>
              <a:ext uri="{FF2B5EF4-FFF2-40B4-BE49-F238E27FC236}">
                <a16:creationId xmlns:a16="http://schemas.microsoft.com/office/drawing/2014/main" id="{35AA0337-E06A-A03E-9408-B932C19CB40C}"/>
              </a:ext>
            </a:extLst>
          </p:cNvPr>
          <p:cNvSpPr/>
          <p:nvPr/>
        </p:nvSpPr>
        <p:spPr>
          <a:xfrm>
            <a:off x="5440680" y="1828800"/>
            <a:ext cx="32918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PoC and validation at SENAI CIMATEC + SENAI-ER · Modular pre-treatment · AWE + PEM · LCA · 2 patents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35" name="Shape 29">
            <a:extLst>
              <a:ext uri="{FF2B5EF4-FFF2-40B4-BE49-F238E27FC236}">
                <a16:creationId xmlns:a16="http://schemas.microsoft.com/office/drawing/2014/main" id="{5274460D-9DE9-C861-BC55-BE8B1C1C576B}"/>
              </a:ext>
            </a:extLst>
          </p:cNvPr>
          <p:cNvSpPr/>
          <p:nvPr/>
        </p:nvSpPr>
        <p:spPr>
          <a:xfrm>
            <a:off x="4919472" y="2587752"/>
            <a:ext cx="292608" cy="292608"/>
          </a:xfrm>
          <a:prstGeom prst="ellipse">
            <a:avLst/>
          </a:prstGeom>
          <a:solidFill>
            <a:srgbClr val="4DB8FF"/>
          </a:solidFill>
          <a:ln w="12700">
            <a:solidFill>
              <a:srgbClr val="4DB8FF"/>
            </a:solidFill>
            <a:prstDash val="solid"/>
          </a:ln>
        </p:spPr>
        <p:txBody>
          <a:bodyPr/>
          <a:lstStyle/>
          <a:p>
            <a:endParaRPr lang="en-US" sz="1600"/>
          </a:p>
        </p:txBody>
      </p:sp>
      <p:sp>
        <p:nvSpPr>
          <p:cNvPr id="36" name="Shape 30">
            <a:extLst>
              <a:ext uri="{FF2B5EF4-FFF2-40B4-BE49-F238E27FC236}">
                <a16:creationId xmlns:a16="http://schemas.microsoft.com/office/drawing/2014/main" id="{C00E3C59-5102-9371-63E0-CFBCF09A3300}"/>
              </a:ext>
            </a:extLst>
          </p:cNvPr>
          <p:cNvSpPr/>
          <p:nvPr/>
        </p:nvSpPr>
        <p:spPr>
          <a:xfrm>
            <a:off x="5349240" y="2432304"/>
            <a:ext cx="3520440" cy="1115568"/>
          </a:xfrm>
          <a:prstGeom prst="rect">
            <a:avLst/>
          </a:prstGeom>
          <a:solidFill>
            <a:srgbClr val="132035"/>
          </a:solidFill>
          <a:ln w="12700">
            <a:solidFill>
              <a:srgbClr val="1E3A5F"/>
            </a:solidFill>
            <a:prstDash val="solid"/>
          </a:ln>
          <a:effectLst>
            <a:outerShdw blurRad="101600" dist="38100" dir="81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 sz="1600"/>
          </a:p>
        </p:txBody>
      </p:sp>
      <p:sp>
        <p:nvSpPr>
          <p:cNvPr id="37" name="Text 31">
            <a:extLst>
              <a:ext uri="{FF2B5EF4-FFF2-40B4-BE49-F238E27FC236}">
                <a16:creationId xmlns:a16="http://schemas.microsoft.com/office/drawing/2014/main" id="{657A8D2A-017F-FAB6-F9AA-F52A6B0A199D}"/>
              </a:ext>
            </a:extLst>
          </p:cNvPr>
          <p:cNvSpPr/>
          <p:nvPr/>
        </p:nvSpPr>
        <p:spPr>
          <a:xfrm>
            <a:off x="5440680" y="24963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4DB8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</a:t>
            </a:r>
            <a:endParaRPr lang="en-US" sz="1100" dirty="0"/>
          </a:p>
        </p:txBody>
      </p:sp>
      <p:sp>
        <p:nvSpPr>
          <p:cNvPr id="38" name="Text 32">
            <a:extLst>
              <a:ext uri="{FF2B5EF4-FFF2-40B4-BE49-F238E27FC236}">
                <a16:creationId xmlns:a16="http://schemas.microsoft.com/office/drawing/2014/main" id="{5CB05D65-CA79-7D57-AF25-60CE01961DC2}"/>
              </a:ext>
            </a:extLst>
          </p:cNvPr>
          <p:cNvSpPr/>
          <p:nvPr/>
        </p:nvSpPr>
        <p:spPr>
          <a:xfrm>
            <a:off x="6263640" y="2523744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2028–2029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39" name="Text 33">
            <a:extLst>
              <a:ext uri="{FF2B5EF4-FFF2-40B4-BE49-F238E27FC236}">
                <a16:creationId xmlns:a16="http://schemas.microsoft.com/office/drawing/2014/main" id="{F7BF7F71-65A2-20B0-E645-94C5421345C7}"/>
              </a:ext>
            </a:extLst>
          </p:cNvPr>
          <p:cNvSpPr/>
          <p:nvPr/>
        </p:nvSpPr>
        <p:spPr>
          <a:xfrm>
            <a:off x="5440680" y="2779776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 Pilot</a:t>
            </a:r>
            <a:endParaRPr lang="en-US" sz="1100" dirty="0"/>
          </a:p>
        </p:txBody>
      </p:sp>
      <p:sp>
        <p:nvSpPr>
          <p:cNvPr id="40" name="Text 34">
            <a:extLst>
              <a:ext uri="{FF2B5EF4-FFF2-40B4-BE49-F238E27FC236}">
                <a16:creationId xmlns:a16="http://schemas.microsoft.com/office/drawing/2014/main" id="{67137FF5-C501-B934-AE21-BCFF4B121528}"/>
              </a:ext>
            </a:extLst>
          </p:cNvPr>
          <p:cNvSpPr/>
          <p:nvPr/>
        </p:nvSpPr>
        <p:spPr>
          <a:xfrm>
            <a:off x="5440680" y="3090672"/>
            <a:ext cx="32918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500–1,000 kg H₂/day in-situ · Partnership with a mature-field operator · BNDES + equity financing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41" name="Shape 35">
            <a:extLst>
              <a:ext uri="{FF2B5EF4-FFF2-40B4-BE49-F238E27FC236}">
                <a16:creationId xmlns:a16="http://schemas.microsoft.com/office/drawing/2014/main" id="{84D13E54-D9F9-CD81-30FB-7E429ECDAE8F}"/>
              </a:ext>
            </a:extLst>
          </p:cNvPr>
          <p:cNvSpPr/>
          <p:nvPr/>
        </p:nvSpPr>
        <p:spPr>
          <a:xfrm>
            <a:off x="4919472" y="3849624"/>
            <a:ext cx="292608" cy="292608"/>
          </a:xfrm>
          <a:prstGeom prst="ellipse">
            <a:avLst/>
          </a:prstGeom>
          <a:solidFill>
            <a:srgbClr val="F5C842"/>
          </a:solidFill>
          <a:ln w="12700">
            <a:solidFill>
              <a:srgbClr val="F5C842"/>
            </a:solidFill>
            <a:prstDash val="solid"/>
          </a:ln>
        </p:spPr>
        <p:txBody>
          <a:bodyPr/>
          <a:lstStyle/>
          <a:p>
            <a:endParaRPr lang="en-US" sz="1600"/>
          </a:p>
        </p:txBody>
      </p:sp>
      <p:sp>
        <p:nvSpPr>
          <p:cNvPr id="42" name="Shape 36">
            <a:extLst>
              <a:ext uri="{FF2B5EF4-FFF2-40B4-BE49-F238E27FC236}">
                <a16:creationId xmlns:a16="http://schemas.microsoft.com/office/drawing/2014/main" id="{1DDBD1A0-7D7D-30E3-9029-F2F1119BA8AA}"/>
              </a:ext>
            </a:extLst>
          </p:cNvPr>
          <p:cNvSpPr/>
          <p:nvPr/>
        </p:nvSpPr>
        <p:spPr>
          <a:xfrm>
            <a:off x="5349240" y="3694176"/>
            <a:ext cx="3520440" cy="1115568"/>
          </a:xfrm>
          <a:prstGeom prst="rect">
            <a:avLst/>
          </a:prstGeom>
          <a:solidFill>
            <a:srgbClr val="132035"/>
          </a:solidFill>
          <a:ln w="12700">
            <a:solidFill>
              <a:srgbClr val="1E3A5F"/>
            </a:solidFill>
            <a:prstDash val="solid"/>
          </a:ln>
          <a:effectLst>
            <a:outerShdw blurRad="101600" dist="38100" dir="8100000" algn="bl" rotWithShape="0">
              <a:srgbClr val="000000">
                <a:alpha val="28000"/>
              </a:srgbClr>
            </a:outerShdw>
          </a:effectLst>
        </p:spPr>
        <p:txBody>
          <a:bodyPr/>
          <a:lstStyle/>
          <a:p>
            <a:endParaRPr lang="en-US" sz="1600"/>
          </a:p>
        </p:txBody>
      </p:sp>
      <p:sp>
        <p:nvSpPr>
          <p:cNvPr id="43" name="Text 37">
            <a:extLst>
              <a:ext uri="{FF2B5EF4-FFF2-40B4-BE49-F238E27FC236}">
                <a16:creationId xmlns:a16="http://schemas.microsoft.com/office/drawing/2014/main" id="{03DCA9A4-3831-9594-75B9-4F611AFC2747}"/>
              </a:ext>
            </a:extLst>
          </p:cNvPr>
          <p:cNvSpPr/>
          <p:nvPr/>
        </p:nvSpPr>
        <p:spPr>
          <a:xfrm>
            <a:off x="5440680" y="3758184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5C8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3</a:t>
            </a:r>
            <a:endParaRPr lang="en-US" sz="1100" dirty="0"/>
          </a:p>
        </p:txBody>
      </p:sp>
      <p:sp>
        <p:nvSpPr>
          <p:cNvPr id="44" name="Text 38">
            <a:extLst>
              <a:ext uri="{FF2B5EF4-FFF2-40B4-BE49-F238E27FC236}">
                <a16:creationId xmlns:a16="http://schemas.microsoft.com/office/drawing/2014/main" id="{B594AD5B-5E2B-4CA5-1F64-D3C09E4CA3AF}"/>
              </a:ext>
            </a:extLst>
          </p:cNvPr>
          <p:cNvSpPr/>
          <p:nvPr/>
        </p:nvSpPr>
        <p:spPr>
          <a:xfrm>
            <a:off x="6263640" y="3785616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2030–2031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45" name="Text 39">
            <a:extLst>
              <a:ext uri="{FF2B5EF4-FFF2-40B4-BE49-F238E27FC236}">
                <a16:creationId xmlns:a16="http://schemas.microsoft.com/office/drawing/2014/main" id="{E636FB52-C63F-06ED-7B57-8C0AFA4B00E8}"/>
              </a:ext>
            </a:extLst>
          </p:cNvPr>
          <p:cNvSpPr/>
          <p:nvPr/>
        </p:nvSpPr>
        <p:spPr>
          <a:xfrm>
            <a:off x="5440680" y="404164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Commercialization</a:t>
            </a:r>
            <a:endParaRPr lang="en-US" sz="1100" dirty="0"/>
          </a:p>
        </p:txBody>
      </p:sp>
      <p:sp>
        <p:nvSpPr>
          <p:cNvPr id="46" name="Text 40">
            <a:extLst>
              <a:ext uri="{FF2B5EF4-FFF2-40B4-BE49-F238E27FC236}">
                <a16:creationId xmlns:a16="http://schemas.microsoft.com/office/drawing/2014/main" id="{78F3B6DA-703B-6FD5-7B1D-BAD3D0B6EB63}"/>
              </a:ext>
            </a:extLst>
          </p:cNvPr>
          <p:cNvSpPr/>
          <p:nvPr/>
        </p:nvSpPr>
        <p:spPr>
          <a:xfrm>
            <a:off x="5440680" y="4352544"/>
            <a:ext cx="32918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 plant 10–30 t H₂/day · SPV with industrial partners · IRR 14–18% p.a.</a:t>
            </a:r>
            <a:endParaRPr lang="en-US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915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tângulo 58">
            <a:extLst>
              <a:ext uri="{FF2B5EF4-FFF2-40B4-BE49-F238E27FC236}">
                <a16:creationId xmlns:a16="http://schemas.microsoft.com/office/drawing/2014/main" id="{76575869-9298-53B6-D45F-127515864A4D}"/>
              </a:ext>
            </a:extLst>
          </p:cNvPr>
          <p:cNvSpPr/>
          <p:nvPr/>
        </p:nvSpPr>
        <p:spPr>
          <a:xfrm>
            <a:off x="0" y="640080"/>
            <a:ext cx="9144000" cy="82123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F2240"/>
          </a:solidFill>
          <a:ln w="12700">
            <a:solidFill>
              <a:srgbClr val="0F224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804672" y="128016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OPPORTUNITY &amp; PARTNERSHIPS</a:t>
            </a:r>
            <a:endParaRPr lang="en-US" sz="2200" dirty="0"/>
          </a:p>
        </p:txBody>
      </p:sp>
      <p:sp>
        <p:nvSpPr>
          <p:cNvPr id="26" name="Text 20"/>
          <p:cNvSpPr/>
          <p:nvPr/>
        </p:nvSpPr>
        <p:spPr>
          <a:xfrm>
            <a:off x="295419" y="1022406"/>
            <a:ext cx="7899011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E8EF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to field data, existing infrastructure, and GH2 offtake for refining and green fertilizers</a:t>
            </a:r>
            <a:endParaRPr lang="en-US" sz="1400" dirty="0"/>
          </a:p>
        </p:txBody>
      </p:sp>
      <p:sp>
        <p:nvSpPr>
          <p:cNvPr id="49" name="Text 42"/>
          <p:cNvSpPr/>
          <p:nvPr/>
        </p:nvSpPr>
        <p:spPr>
          <a:xfrm>
            <a:off x="295420" y="715346"/>
            <a:ext cx="8321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are seeking mature-field operator partners, co-investors, and H₂V offtakers</a:t>
            </a:r>
            <a:endParaRPr lang="en-US" dirty="0"/>
          </a:p>
        </p:txBody>
      </p:sp>
      <p:pic>
        <p:nvPicPr>
          <p:cNvPr id="52" name="Image 4" descr="preencoded.png">
            <a:extLst>
              <a:ext uri="{FF2B5EF4-FFF2-40B4-BE49-F238E27FC236}">
                <a16:creationId xmlns:a16="http://schemas.microsoft.com/office/drawing/2014/main" id="{8EB0A5A7-6D48-807B-C989-1B03D017D5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248" y="100584"/>
            <a:ext cx="411480" cy="411480"/>
          </a:xfrm>
          <a:prstGeom prst="rect">
            <a:avLst/>
          </a:prstGeom>
        </p:spPr>
      </p:pic>
      <p:pic>
        <p:nvPicPr>
          <p:cNvPr id="56" name="Imagem 55">
            <a:extLst>
              <a:ext uri="{FF2B5EF4-FFF2-40B4-BE49-F238E27FC236}">
                <a16:creationId xmlns:a16="http://schemas.microsoft.com/office/drawing/2014/main" id="{635D54D3-4956-001A-0740-255B11D5CF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439" y="2038516"/>
            <a:ext cx="4903592" cy="2802735"/>
          </a:xfrm>
          <a:prstGeom prst="rect">
            <a:avLst/>
          </a:prstGeom>
        </p:spPr>
      </p:pic>
      <p:pic>
        <p:nvPicPr>
          <p:cNvPr id="63" name="Imagem 62">
            <a:extLst>
              <a:ext uri="{FF2B5EF4-FFF2-40B4-BE49-F238E27FC236}">
                <a16:creationId xmlns:a16="http://schemas.microsoft.com/office/drawing/2014/main" id="{ADEA1AFC-F05A-1086-C93F-4090860B04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5672" y="2166079"/>
            <a:ext cx="3769876" cy="251085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</TotalTime>
  <Words>603</Words>
  <Application>Microsoft Office PowerPoint</Application>
  <PresentationFormat>Apresentação na tela (16:9)</PresentationFormat>
  <Paragraphs>117</Paragraphs>
  <Slides>6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H2V-MATURE FIELD — Pitch Deck</dc:title>
  <dc:subject>PptxGenJS Presentation</dc:subject>
  <dc:creator>YVY OG.Energia</dc:creator>
  <cp:lastModifiedBy>Marcos Mendes</cp:lastModifiedBy>
  <cp:revision>5</cp:revision>
  <dcterms:created xsi:type="dcterms:W3CDTF">2026-04-20T22:41:39Z</dcterms:created>
  <dcterms:modified xsi:type="dcterms:W3CDTF">2026-07-21T18:27:42Z</dcterms:modified>
</cp:coreProperties>
</file>