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44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C447C"/>
          </a:solidFill>
          <a:ln/>
        </p:spPr>
      </p:sp>
      <p:sp>
        <p:nvSpPr>
          <p:cNvPr id="3" name="Shape 1"/>
          <p:cNvSpPr/>
          <p:nvPr/>
        </p:nvSpPr>
        <p:spPr>
          <a:xfrm>
            <a:off x="7589520" y="822960"/>
            <a:ext cx="4023360" cy="5212080"/>
          </a:xfrm>
          <a:prstGeom prst="roundRect">
            <a:avLst>
              <a:gd name="adj" fmla="val 2727"/>
            </a:avLst>
          </a:prstGeom>
          <a:solidFill>
            <a:srgbClr val="0E5291"/>
          </a:solidFill>
          <a:ln/>
        </p:spPr>
      </p:sp>
      <p:sp>
        <p:nvSpPr>
          <p:cNvPr id="4" name="Shape 2"/>
          <p:cNvSpPr/>
          <p:nvPr/>
        </p:nvSpPr>
        <p:spPr>
          <a:xfrm>
            <a:off x="7909560" y="114300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11609F"/>
          </a:solidFill>
          <a:ln/>
        </p:spPr>
      </p:sp>
      <p:sp>
        <p:nvSpPr>
          <p:cNvPr id="5" name="Text 3"/>
          <p:cNvSpPr/>
          <p:nvPr/>
        </p:nvSpPr>
        <p:spPr>
          <a:xfrm>
            <a:off x="8138160" y="123444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 power &amp; batteries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8138160" y="15270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B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+ remaining life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909560" y="210312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11609F"/>
          </a:solidFill>
          <a:ln/>
        </p:spPr>
      </p:sp>
      <p:sp>
        <p:nvSpPr>
          <p:cNvPr id="8" name="Text 6"/>
          <p:cNvSpPr/>
          <p:nvPr/>
        </p:nvSpPr>
        <p:spPr>
          <a:xfrm>
            <a:off x="8138160" y="219456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Cooling / HVAC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138160" y="248716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B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Setpoint optimization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909560" y="306324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11609F"/>
          </a:solidFill>
          <a:ln/>
        </p:spPr>
      </p:sp>
      <p:sp>
        <p:nvSpPr>
          <p:cNvPr id="11" name="Text 9"/>
          <p:cNvSpPr/>
          <p:nvPr/>
        </p:nvSpPr>
        <p:spPr>
          <a:xfrm>
            <a:off x="8138160" y="315468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UPS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138160" y="344728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B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909560" y="4023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11609F"/>
          </a:solidFill>
          <a:ln/>
        </p:spPr>
      </p:sp>
      <p:sp>
        <p:nvSpPr>
          <p:cNvPr id="14" name="Text 12"/>
          <p:cNvSpPr/>
          <p:nvPr/>
        </p:nvSpPr>
        <p:spPr>
          <a:xfrm>
            <a:off x="8138160" y="41148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Generators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8138160" y="440740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B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Dispatch + fuel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909560" y="498348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11609F"/>
          </a:solidFill>
          <a:ln/>
        </p:spPr>
      </p:sp>
      <p:sp>
        <p:nvSpPr>
          <p:cNvPr id="17" name="Text 15"/>
          <p:cNvSpPr/>
          <p:nvPr/>
        </p:nvSpPr>
        <p:spPr>
          <a:xfrm>
            <a:off x="8138160" y="507492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 / meters (OSOS)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138160" y="53675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B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forecasting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" y="6858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7FC4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ATLANTIS LABS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" y="132588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6000" dirty="0"/>
          </a:p>
        </p:txBody>
      </p:sp>
      <p:sp>
        <p:nvSpPr>
          <p:cNvPr id="21" name="Text 19"/>
          <p:cNvSpPr/>
          <p:nvPr/>
        </p:nvSpPr>
        <p:spPr>
          <a:xfrm>
            <a:off x="640080" y="233172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CFE8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Energy and Asset Management Platform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640080" y="3291840"/>
            <a:ext cx="6492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D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your energy costs, extend hardware life, and secure operational continuity.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0080" y="4572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50,000+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40080" y="513892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FD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devices integrated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2926080" y="4572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500K+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2926080" y="513892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FD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records / day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212080" y="4572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212080" y="513892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FD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cost reduction*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640080" y="59893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7FA9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*Reduce energy costs by up to 30% while increasing service continuity. Based on a large-scale telecom deployment.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challenges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20700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Inefficient devices raise energy costs and late-detected faults cause operational outages; post-failure maintenance is the most expensive kind. Merely monitoring devices prevents none of this.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86000"/>
            <a:ext cx="457200" cy="457200"/>
          </a:xfrm>
          <a:prstGeom prst="ellipse">
            <a:avLst/>
          </a:prstGeom>
          <a:solidFill>
            <a:srgbClr val="E3F1FB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2286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508760" y="231343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energy consumption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08760" y="2834640"/>
            <a:ext cx="4206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setpoints and manual operation create unnecessary consumption.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17920" y="196596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537960" y="2286000"/>
            <a:ext cx="457200" cy="457200"/>
          </a:xfrm>
          <a:prstGeom prst="ellipse">
            <a:avLst/>
          </a:prstGeom>
          <a:solidFill>
            <a:srgbClr val="E2F4F1"/>
          </a:solidFill>
          <a:ln/>
        </p:spPr>
      </p:sp>
      <p:sp>
        <p:nvSpPr>
          <p:cNvPr id="13" name="Text 11"/>
          <p:cNvSpPr/>
          <p:nvPr/>
        </p:nvSpPr>
        <p:spPr>
          <a:xfrm>
            <a:off x="6537960" y="2286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178040" y="231343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Late-detected hardware failures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7178040" y="2834640"/>
            <a:ext cx="4206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Batteries, rectifiers, and cooling systems lose performance unnoticed — until they fail.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416052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68680" y="4480560"/>
            <a:ext cx="457200" cy="457200"/>
          </a:xfrm>
          <a:prstGeom prst="ellipse">
            <a:avLst/>
          </a:prstGeom>
          <a:solidFill>
            <a:srgbClr val="E3F1FB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4480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508760" y="450799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outages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508760" y="5029200"/>
            <a:ext cx="4206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Hundreds of remote sites with limited visibility delay fault detection.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217920" y="416052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537960" y="4480560"/>
            <a:ext cx="457200" cy="457200"/>
          </a:xfrm>
          <a:prstGeom prst="ellipse">
            <a:avLst/>
          </a:prstGeom>
          <a:solidFill>
            <a:srgbClr val="E2F4F1"/>
          </a:solidFill>
          <a:ln/>
        </p:spPr>
      </p:sp>
      <p:sp>
        <p:nvSpPr>
          <p:cNvPr id="23" name="Text 21"/>
          <p:cNvSpPr/>
          <p:nvPr/>
        </p:nvSpPr>
        <p:spPr>
          <a:xfrm>
            <a:off x="6537960" y="4480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178040" y="450799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Rising operations &amp; maintenance cost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7178040" y="5029200"/>
            <a:ext cx="4206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interventions and unplanned site visits drive up O&amp;M spend.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20700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 integrates directly with your existing infrastructure — no additional hardware. AI models run on-premises; your data stays in your own environment. </a:t>
            </a:r>
            <a:pPr indent="0" marL="0">
              <a:buNone/>
            </a:pPr>
            <a:r>
              <a:rPr lang="en-US" sz="1450" b="1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just display data — our models turn it into better decisions and autonomous action.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54406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14400" y="245059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Real-time monitoring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14400" y="2971800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Ranks alarms by severity — fewer false alarms, faster intervention.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17920" y="2148840"/>
            <a:ext cx="54406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583680" y="245059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Anomaly detection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583680" y="2971800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each asset's normal operating behavior; identifies deviations before they become failures.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297680"/>
            <a:ext cx="54406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914400" y="459943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Predictive maintenance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914400" y="5120640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Assesses device health and remaining useful life; predicts faults before they happen.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4297680"/>
            <a:ext cx="54406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583680" y="459943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Energy forecasting &amp; control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83680" y="5120640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Forecasts load and consumption; plans and dispatches energy sources optimally.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 devices &amp; assets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platform integrates 50,000+ devices and processes over half a million real-time records per day — 85+ device types across 14 asset categories. </a:t>
            </a:r>
            <a:pPr indent="0" marL="0">
              <a:buNone/>
            </a:pPr>
            <a:r>
              <a:rPr lang="en-US" sz="1400" b="1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hardware, any vendor, one platform.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5661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04672" y="205740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 power systems &amp; rectifiers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3246120" y="2075688"/>
            <a:ext cx="658368" cy="292608"/>
          </a:xfrm>
          <a:prstGeom prst="roundRect">
            <a:avLst>
              <a:gd name="adj" fmla="val 50000"/>
            </a:avLst>
          </a:prstGeom>
          <a:solidFill>
            <a:srgbClr val="0C447C"/>
          </a:solidFill>
          <a:ln/>
        </p:spPr>
      </p:sp>
      <p:sp>
        <p:nvSpPr>
          <p:cNvPr id="9" name="Text 7"/>
          <p:cNvSpPr/>
          <p:nvPr/>
        </p:nvSpPr>
        <p:spPr>
          <a:xfrm>
            <a:off x="3246120" y="2075688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types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" y="269748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 · Huawei (SMU family) · ZTE · Emerson-Vertiv · Eltek Smartpack · Başarı · Argus · Datakom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343400" y="1874520"/>
            <a:ext cx="35661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99432" y="205740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Cooling — precision AC &amp; free cooling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040880" y="2075688"/>
            <a:ext cx="658368" cy="292608"/>
          </a:xfrm>
          <a:prstGeom prst="roundRect">
            <a:avLst>
              <a:gd name="adj" fmla="val 50000"/>
            </a:avLst>
          </a:prstGeom>
          <a:solidFill>
            <a:srgbClr val="0A6E60"/>
          </a:solidFill>
          <a:ln/>
        </p:spPr>
      </p:sp>
      <p:sp>
        <p:nvSpPr>
          <p:cNvPr id="14" name="Text 12"/>
          <p:cNvSpPr/>
          <p:nvPr/>
        </p:nvSpPr>
        <p:spPr>
          <a:xfrm>
            <a:off x="7040880" y="2075688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types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599432" y="269748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YORK · Johnson Controls · STULZ · Uniflair · Airsys · Airedale · Coolaer · Denco · FläktGroup · Barantech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138160" y="1874520"/>
            <a:ext cx="35661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394192" y="205740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UPS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0835640" y="2075688"/>
            <a:ext cx="658368" cy="292608"/>
          </a:xfrm>
          <a:prstGeom prst="roundRect">
            <a:avLst>
              <a:gd name="adj" fmla="val 50000"/>
            </a:avLst>
          </a:prstGeom>
          <a:solidFill>
            <a:srgbClr val="0C447C"/>
          </a:solidFill>
          <a:ln/>
        </p:spPr>
      </p:sp>
      <p:sp>
        <p:nvSpPr>
          <p:cNvPr id="19" name="Text 17"/>
          <p:cNvSpPr/>
          <p:nvPr/>
        </p:nvSpPr>
        <p:spPr>
          <a:xfrm>
            <a:off x="10835640" y="2075688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types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394192" y="269748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Schneider · Socomec · Makelsan · Huawei · Legrand Keor · Emerson-Liebert · Inform · CET Power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48640" y="3840480"/>
            <a:ext cx="35661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804672" y="402336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Generators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3246120" y="4041648"/>
            <a:ext cx="658368" cy="292608"/>
          </a:xfrm>
          <a:prstGeom prst="roundRect">
            <a:avLst>
              <a:gd name="adj" fmla="val 50000"/>
            </a:avLst>
          </a:prstGeom>
          <a:solidFill>
            <a:srgbClr val="0A6E60"/>
          </a:solidFill>
          <a:ln/>
        </p:spPr>
      </p:sp>
      <p:sp>
        <p:nvSpPr>
          <p:cNvPr id="24" name="Text 22"/>
          <p:cNvSpPr/>
          <p:nvPr/>
        </p:nvSpPr>
        <p:spPr>
          <a:xfrm>
            <a:off x="3246120" y="4041648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types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04672" y="466344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Woodward 3200 · ComAp · Datakom · Telem · PowerWizard · Transam · İlk Adım · Messenger GP — incl. vehicle-mounted units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43400" y="3840480"/>
            <a:ext cx="35661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599432" y="402336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7040880" y="4041648"/>
            <a:ext cx="658368" cy="292608"/>
          </a:xfrm>
          <a:prstGeom prst="roundRect">
            <a:avLst>
              <a:gd name="adj" fmla="val 50000"/>
            </a:avLst>
          </a:prstGeom>
          <a:solidFill>
            <a:srgbClr val="0C447C"/>
          </a:solidFill>
          <a:ln/>
        </p:spPr>
      </p:sp>
      <p:sp>
        <p:nvSpPr>
          <p:cNvPr id="29" name="Text 27"/>
          <p:cNvSpPr/>
          <p:nvPr/>
        </p:nvSpPr>
        <p:spPr>
          <a:xfrm>
            <a:off x="7040880" y="4041648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types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99432" y="466344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 3000 W · DPC 3000 W · Huawei — inverter and controller telemetry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8138160" y="3840480"/>
            <a:ext cx="35661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8394192" y="402336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meters (OSOS)</a:t>
            </a:r>
            <a:endParaRPr lang="en-US" sz="1350" dirty="0"/>
          </a:p>
        </p:txBody>
      </p:sp>
      <p:sp>
        <p:nvSpPr>
          <p:cNvPr id="33" name="Shape 31"/>
          <p:cNvSpPr/>
          <p:nvPr/>
        </p:nvSpPr>
        <p:spPr>
          <a:xfrm>
            <a:off x="10835640" y="4041648"/>
            <a:ext cx="658368" cy="292608"/>
          </a:xfrm>
          <a:prstGeom prst="roundRect">
            <a:avLst>
              <a:gd name="adj" fmla="val 50000"/>
            </a:avLst>
          </a:prstGeom>
          <a:solidFill>
            <a:srgbClr val="0A6E60"/>
          </a:solidFill>
          <a:ln/>
        </p:spPr>
      </p:sp>
      <p:sp>
        <p:nvSpPr>
          <p:cNvPr id="34" name="Text 32"/>
          <p:cNvSpPr/>
          <p:nvPr/>
        </p:nvSpPr>
        <p:spPr>
          <a:xfrm>
            <a:off x="10835640" y="4041648"/>
            <a:ext cx="658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types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8394192" y="466344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Makel · Kohler · Satec (branch-level) · GDZ Elektrik · MQTT-based collection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48640" y="5852160"/>
            <a:ext cx="11109960" cy="658368"/>
          </a:xfrm>
          <a:prstGeom prst="roundRect">
            <a:avLst>
              <a:gd name="adj" fmla="val 11111"/>
            </a:avLst>
          </a:prstGeom>
          <a:solidFill>
            <a:srgbClr val="F3F6F9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868680" y="59618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under management:  </a:t>
            </a:r>
            <a:pPr indent="0" marL="0">
              <a:buNone/>
            </a:pPr>
            <a:r>
              <a:rPr lang="en-US" sz="1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lithium batteries (Orbit) · external alarm monitors (Comet, Baran) · grounding measurement (GESK) · branch energy analyzers (CET) · power analyzers (Janitza) · network switches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 PoC results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20700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six-month PoC we achieved measurable results in energy consumption, operational efficiency, and hardware life. </a:t>
            </a:r>
            <a:pPr indent="0" marL="0">
              <a:buNone/>
            </a:pPr>
            <a:r>
              <a:rPr lang="en-US" sz="1500" b="1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 energy · 33% performance · 4× hardware life.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22402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868680" y="32461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savings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68680" y="374904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Idle HVAC units and generators are shut down automatically; setpoints are optimized by AI.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43400" y="196596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63440" y="22402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33%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4663440" y="32461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gain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663440" y="374904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site visits; teams are guided by system alerts instead of manual checks.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38160" y="196596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458200" y="22402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4×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8458200" y="32461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life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458200" y="374904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and degradation trends are detected early; replacements are planned by actual asset health.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66928" y="55778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from a six-month proof of concept with a tier-1 telecom operator; savings depend on operating conditions, configuration, and usage.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outlook: energy demand is accelerating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11109960" cy="914400"/>
          </a:xfrm>
          <a:prstGeom prst="roundRect">
            <a:avLst>
              <a:gd name="adj" fmla="val 8000"/>
            </a:avLst>
          </a:prstGeom>
          <a:solidFill>
            <a:srgbClr val="E3F1FB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68680" y="1371600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 is shifting away from dashboards that only visualize data — toward autonomous energy software that interprets data, anticipates risk, and generates action.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468880"/>
            <a:ext cx="544068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29260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2651760" y="28346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increase in data center electricity demand by 2030 (IEA)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17920" y="2468880"/>
            <a:ext cx="544068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583680" y="29260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+17%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8321040" y="28346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center power-use growth in 2025 — vs. a global average of just 3%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544068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14400" y="48920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2–3×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2651760" y="48006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in power per telecom site under 5G — energy is 5–10% of OPEX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17920" y="4434840"/>
            <a:ext cx="544068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583680" y="48920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15–30%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8321040" y="48006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AI-driven energy savings proven in real production deployments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Atlantis' position in the market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920240" y="1371600"/>
            <a:ext cx="9692640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AFC9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0" y="1371600"/>
            <a:ext cx="4846320" cy="2331720"/>
          </a:xfrm>
          <a:prstGeom prst="rect">
            <a:avLst/>
          </a:prstGeom>
          <a:solidFill>
            <a:srgbClr val="E3F1FB"/>
          </a:solidFill>
          <a:ln/>
        </p:spPr>
      </p:sp>
      <p:sp>
        <p:nvSpPr>
          <p:cNvPr id="7" name="Shape 5"/>
          <p:cNvSpPr/>
          <p:nvPr/>
        </p:nvSpPr>
        <p:spPr>
          <a:xfrm>
            <a:off x="1920240" y="3703320"/>
            <a:ext cx="9692640" cy="0"/>
          </a:xfrm>
          <a:prstGeom prst="line">
            <a:avLst/>
          </a:prstGeom>
          <a:noFill/>
          <a:ln w="12700">
            <a:solidFill>
              <a:srgbClr val="AFC9D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766560" y="1371600"/>
            <a:ext cx="0" cy="4663440"/>
          </a:xfrm>
          <a:prstGeom prst="line">
            <a:avLst/>
          </a:prstGeom>
          <a:noFill/>
          <a:ln w="12700">
            <a:solidFill>
              <a:srgbClr val="AFC9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14630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Multi-vertical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20040" y="5532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Single-vertical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2194560" y="614476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Rule-based monitoring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223760" y="6144768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AI-driven autonomous optimization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108960" y="1691640"/>
            <a:ext cx="141732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08960" y="169164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Schneider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074920" y="1600200"/>
            <a:ext cx="91440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74920" y="160020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423160" y="2194560"/>
            <a:ext cx="141732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423160" y="219456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Honeywell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160520" y="2194560"/>
            <a:ext cx="123444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160520" y="21945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Siemens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880360" y="2724912"/>
            <a:ext cx="192024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880360" y="272491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Johnson Controls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2240280" y="3246120"/>
            <a:ext cx="160020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240280" y="324612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Vertiv / Eaton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120640" y="4069080"/>
            <a:ext cx="137160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120640" y="406908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Nokia AVA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572000" y="4617720"/>
            <a:ext cx="123444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0" y="461772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Ericsson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114800" y="5166360"/>
            <a:ext cx="109728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0" y="516636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Huawei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7818120" y="4069080"/>
            <a:ext cx="109728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818120" y="406908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Galooli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9464040" y="4434840"/>
            <a:ext cx="146304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464040" y="443484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BrainBox AI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7498080" y="4846320"/>
            <a:ext cx="132588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498080" y="484632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GridPoint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9052560" y="5212080"/>
            <a:ext cx="137160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A8FD4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052560" y="521208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EkkoSense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8549640" y="2148840"/>
            <a:ext cx="2377440" cy="475488"/>
          </a:xfrm>
          <a:prstGeom prst="roundRect">
            <a:avLst>
              <a:gd name="adj" fmla="val 17308"/>
            </a:avLst>
          </a:prstGeom>
          <a:solidFill>
            <a:srgbClr val="0C447C"/>
          </a:solidFill>
          <a:ln/>
          <a:effectLst>
            <a:outerShdw sx="100000" sy="100000" kx="0" ky="0" algn="bl" rotWithShape="0" blurRad="76200" dist="25400" dir="5400000">
              <a:srgbClr val="5B7B99">
                <a:alpha val="4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8549640" y="2148840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Atlantis AEMP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Head-to-head: capability scorecard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competitor combines autonomy, multi-vertical coverage, and hardware independence in one platform.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109960" cy="914400"/>
        </p:xfrm>
        <a:graphic>
          <a:graphicData uri="http://schemas.openxmlformats.org/drawingml/2006/table">
            <a:tbl>
              <a:tblPr/>
              <a:tblGrid>
                <a:gridCol w="2514600"/>
                <a:gridCol w="1600200"/>
                <a:gridCol w="1325880"/>
                <a:gridCol w="1965960"/>
                <a:gridCol w="2103120"/>
                <a:gridCol w="1600200"/>
              </a:tblGrid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Company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8FD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autonomy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8FD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Verticals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8FD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HW-independent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8FD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Deployment speed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8FD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Savings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8FD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0A6E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Atlantis AEMP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0A6E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0A6E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4/4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0A6E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0A6E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0A6E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30%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4F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Schneider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10–20%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Honeywell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10–20%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Siemens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10–15%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BrainBox AI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15–25%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Galooli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10–20%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Vertiv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2/4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HW-led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4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2F8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66928" y="59893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Dots indicate strength: ●●● strong, ●● moderate, ● weak. Company assessment based on public information.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advantage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11109960" cy="868680"/>
          </a:xfrm>
          <a:prstGeom prst="roundRect">
            <a:avLst>
              <a:gd name="adj" fmla="val 8421"/>
            </a:avLst>
          </a:prstGeom>
          <a:solidFill>
            <a:srgbClr val="E3F1FB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68680" y="13716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durable advantages set Atlantis apart from its competitors — and they are hard to copy.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356616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22960" y="2651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ADVANTAGE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22960" y="301752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Cross-sector AI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397764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models continuously learn and improve from data across different vendors and hardware types.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43400" y="2377440"/>
            <a:ext cx="356616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617720" y="2651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HARDWARE-INDEPENDENT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617720" y="301752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Integrates with your existing infrastructure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617720" y="397764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Whatever your installed base, AEMP integrates with it — no new hardware investment required.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138160" y="2377440"/>
            <a:ext cx="356616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412480" y="2651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ON-PREMISES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8412480" y="301752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and secure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412480" y="397764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models run in your own environment (on-premise); data never leaves your organization.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size (2024, USD)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4206240" cy="4663440"/>
          </a:xfrm>
          <a:prstGeom prst="roundRect">
            <a:avLst>
              <a:gd name="adj" fmla="val 2174"/>
            </a:avLst>
          </a:prstGeom>
          <a:solidFill>
            <a:srgbClr val="CBE6F3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2743200"/>
            <a:ext cx="3108960" cy="3291840"/>
          </a:xfrm>
          <a:prstGeom prst="roundRect">
            <a:avLst>
              <a:gd name="adj" fmla="val 2941"/>
            </a:avLst>
          </a:prstGeom>
          <a:solidFill>
            <a:srgbClr val="29ABE2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3977640"/>
            <a:ext cx="2011680" cy="2057400"/>
          </a:xfrm>
          <a:prstGeom prst="roundRect">
            <a:avLst>
              <a:gd name="adj" fmla="val 4545"/>
            </a:avLst>
          </a:prstGeom>
          <a:solidFill>
            <a:srgbClr val="0C447C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5544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~$43.1B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7724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E5A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2907792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~$13.0B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77240" y="331012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3F4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77240" y="41605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~$130M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77240" y="45720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FE8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029200" y="1371600"/>
            <a:ext cx="66294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029200" y="1371600"/>
            <a:ext cx="109728" cy="1481328"/>
          </a:xfrm>
          <a:prstGeom prst="rect">
            <a:avLst/>
          </a:prstGeom>
          <a:solidFill>
            <a:srgbClr val="12A08F"/>
          </a:solidFill>
          <a:ln/>
        </p:spPr>
      </p:sp>
      <p:sp>
        <p:nvSpPr>
          <p:cNvPr id="16" name="Text 14"/>
          <p:cNvSpPr/>
          <p:nvPr/>
        </p:nvSpPr>
        <p:spPr>
          <a:xfrm>
            <a:off x="5303520" y="155448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263640" y="1517904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EMS (~$39.4B), DCIM (~$3.0B), and telecom energy software (~$0.7B). Scope overlaps AEMP: telecom networks, data centers, and industrial energy management.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029200" y="2999232"/>
            <a:ext cx="66294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9200" y="2999232"/>
            <a:ext cx="109728" cy="1481328"/>
          </a:xfrm>
          <a:prstGeom prst="rect">
            <a:avLst/>
          </a:prstGeom>
          <a:solidFill>
            <a:srgbClr val="0A8FD4"/>
          </a:solidFill>
          <a:ln/>
        </p:spPr>
      </p:sp>
      <p:sp>
        <p:nvSpPr>
          <p:cNvPr id="20" name="Text 18"/>
          <p:cNvSpPr/>
          <p:nvPr/>
        </p:nvSpPr>
        <p:spPr>
          <a:xfrm>
            <a:off x="5303520" y="31821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263640" y="3145536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geographies: Europe, Türkiye, and GCC (~30% of TAM). Europe represents ~44% of global EMS; Türkiye and GCC add a moderate contribution.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029200" y="4626864"/>
            <a:ext cx="66294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029200" y="4626864"/>
            <a:ext cx="109728" cy="1481328"/>
          </a:xfrm>
          <a:prstGeom prst="rect">
            <a:avLst/>
          </a:prstGeom>
          <a:solidFill>
            <a:srgbClr val="0C447C"/>
          </a:solidFill>
          <a:ln/>
        </p:spPr>
      </p:sp>
      <p:sp>
        <p:nvSpPr>
          <p:cNvPr id="24" name="Text 22"/>
          <p:cNvSpPr/>
          <p:nvPr/>
        </p:nvSpPr>
        <p:spPr>
          <a:xfrm>
            <a:off x="5303520" y="480974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6263640" y="4773168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Three-year target: 8–12 telecom operators, 30–50 data centers, and 60–120 industrial fleets — ~1% of SAM, with upsell across modules and sites. Illustrative ACVs: telecom $1–2M; data center $0.2–0.4M; industrial $0.1–0.2M.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566928" y="6172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Figures are conservative estimates; 2024 USD basis.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F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2A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3035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292840" y="64739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AEMP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2670048" cy="429768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pic>
        <p:nvPicPr>
          <p:cNvPr id="6" name="Image 0" descr="p_al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1920240"/>
            <a:ext cx="2011680" cy="20299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4114800"/>
            <a:ext cx="2304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 Yılmaz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452628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Sr. Software Engineer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31520" y="5120640"/>
            <a:ext cx="23042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Touro University · MSc Information Technology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01568" y="1600200"/>
            <a:ext cx="2670048" cy="429768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pic>
        <p:nvPicPr>
          <p:cNvPr id="11" name="Image 1" descr="p_met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920240"/>
            <a:ext cx="2011680" cy="20299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84448" y="4114800"/>
            <a:ext cx="2304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Metin Tüzün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3584448" y="452628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Development Lead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3584448" y="5120640"/>
            <a:ext cx="23042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Istanbul University · BSc Computer Engineering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254496" y="1600200"/>
            <a:ext cx="2670048" cy="429768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pic>
        <p:nvPicPr>
          <p:cNvPr id="16" name="Image 2" descr="p_serda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920240"/>
            <a:ext cx="2011680" cy="20299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37376" y="4114800"/>
            <a:ext cx="2304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Serdar Demirağ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6437376" y="452628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Software Engineer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437376" y="5120640"/>
            <a:ext cx="23042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Istanbul University · BSc Computer Engineering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9107424" y="1600200"/>
            <a:ext cx="2670048" cy="429768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 w="9525">
            <a:solidFill>
              <a:srgbClr val="D6E4EF"/>
            </a:solidFill>
            <a:prstDash val="solid"/>
          </a:ln>
          <a:effectLst>
            <a:outerShdw sx="100000" sy="100000" kx="0" ky="0" algn="bl" rotWithShape="0" blurRad="76200" dist="25400" dir="5400000">
              <a:srgbClr val="9FB6C9">
                <a:alpha val="25000"/>
              </a:srgbClr>
            </a:outerShdw>
          </a:effectLst>
        </p:spPr>
      </p:sp>
      <p:pic>
        <p:nvPicPr>
          <p:cNvPr id="21" name="Image 3" descr="p_omu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6608" y="1920240"/>
            <a:ext cx="2011680" cy="202996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90304" y="4114800"/>
            <a:ext cx="2304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Ömür Ersop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9290304" y="452628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8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Development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9290304" y="5120640"/>
            <a:ext cx="23042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Işık University · BSc Electronics Engineering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C4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Atlantis Labs · theatlantislabs.com/aemp · Istanbul, Türkiye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2026-08-01T17:48:55Z</dcterms:created>
  <dcterms:modified xsi:type="dcterms:W3CDTF">2026-08-01T17:48:55Z</dcterms:modified>
</cp:coreProperties>
</file>