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36D"/>
    <a:srgbClr val="F05A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5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84AF7-D908-B7B3-79AD-BBDC4E0C2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EA28B-4FD5-7254-4D4A-C3022C942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822C9-3A8B-6355-46A6-CF8EDBD0D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973EE-6552-116B-8553-820B49445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6A114-E95E-1F69-AA62-A3E37C765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135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05AED-F3F3-A901-4B4C-0A0753D06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51A31-B341-51B6-EA9F-A895B75B0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5356F-995F-86D7-0F81-352B12CB7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B8C65-BFEB-3486-205F-223808DD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DC0B9-36F0-9FB8-5409-7187C601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14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4B8C3-97C7-FD55-9474-3D11E7C19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CFBB3-F9BD-89E8-6728-0BCAACD8D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DA335-8E2C-5FC2-14F2-118FD9DD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3CFAF-8246-6E0A-DB7E-564458E68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8AEDB-85DA-E010-1E73-92966D3C6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991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F075-5FA7-23CC-EB4C-48B8E689F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CCE79-5193-1318-12A4-37E530FFC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D299BB-0D97-E1EF-C5E9-9646D1877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4CF26-4081-6B06-B1FC-EE530A148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8DB62-AD46-2ECE-FC1B-5E020A742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0AE31A-E840-740D-EDA7-6A861057D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639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1ECF0-AE1D-7055-7A7C-A73E97CE6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84D94-C162-402C-481C-0DCA2014A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99BFB-B54E-45F4-87EB-8607D4E7E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7B5B49-A390-5AC1-C41F-46C17AD60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FEB0C3-D28B-D3FE-6C5E-A3366DD51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259836-9EA0-1E99-F521-824B12B6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65C44C-B2FC-AED4-5EB4-4011EDC5E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81BFF-F151-7436-937B-F1C1E12A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322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DA41E-E448-C8C1-6C99-517C30252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74DF7-1D0F-356C-F405-33477A48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8710A-FFA3-44FD-E1FC-CCB4DD987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C120F-EBBD-B4E1-04A0-1A3D06979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09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D49F2-C7B5-322B-9C82-FAD1B293C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12814A-17B7-7ABD-1766-290113C0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345CA-A63C-31F9-4862-B6FE536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9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D5C9-1B24-2C02-154E-9ECE7E34A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0BE41-7EBA-17B7-EF39-28BB6D791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8F9D9-E2CF-FB4E-DD8B-DA194C8C1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2A0E2-5184-D986-92AD-C0F32A25D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BF3B0-5ADF-C18C-8E4E-57585A209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06635-B2C5-FA5E-779B-7F6F85841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91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893BD-4116-CC82-3B69-EF959E2FE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B32467-291F-8B16-2337-4F7246CE5D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D8919-B143-FEE6-F908-774F4CC49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DBC5E-0FB3-F732-66CA-712FDBCC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57FB8-C58D-FAB8-C75B-126894FCE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DF7F5-6CC6-700E-A095-61A0D9DB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756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69978-2096-FC84-0CC8-2E2E5CD70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5C17BF-55CD-BC5E-8592-05F3F6346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7EF17-AA15-D72F-3EAB-D169AA47B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8860C-CA2B-0782-84D2-A1E92C98D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C973E-335A-B9D9-9B82-987A1EB8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789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C6ECCB-D024-A8DB-07FD-6D4913D2E5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E0AE9D-1C47-68BB-F41A-5E65908B0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10259-4987-B8B3-6FC5-34F39679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B907B-552F-4C10-E40E-3F31A9851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62D8D-7E77-07B6-59C8-C39F528D0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9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A3521E-A7B4-488A-8A8E-28153D066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12907-B480-BF53-3346-D00085338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C7F41-A5FF-C861-EF4A-04731F962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B277E8-C4D6-4914-9646-50D236BEC2EF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4E135-C782-C4B0-3CA0-2F73D829B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6FF0E-0FAD-6E5C-AE33-F5EDA965B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3C86D7-0A98-49ED-AAC2-83154D967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32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irena.mesaric@replika-pro.e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7291056-636C-CBE0-3FCF-D3AD6E49F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38" y="-1"/>
            <a:ext cx="12578262" cy="11715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78C5DB-2F28-618A-28BD-4B7EDF9D6F4E}"/>
              </a:ext>
            </a:extLst>
          </p:cNvPr>
          <p:cNvSpPr txBox="1"/>
          <p:nvPr/>
        </p:nvSpPr>
        <p:spPr>
          <a:xfrm>
            <a:off x="205530" y="1425534"/>
            <a:ext cx="6432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b="1" dirty="0">
                <a:solidFill>
                  <a:srgbClr val="F05A22"/>
                </a:solidFill>
              </a:rPr>
              <a:t>RETROFLEX-EU</a:t>
            </a:r>
          </a:p>
          <a:p>
            <a:r>
              <a:rPr lang="sl-SI" sz="2400" dirty="0" err="1">
                <a:solidFill>
                  <a:srgbClr val="25336D"/>
                </a:solidFill>
              </a:rPr>
              <a:t>Sensor-Lean</a:t>
            </a:r>
            <a:r>
              <a:rPr lang="sl-SI" sz="2400" dirty="0">
                <a:solidFill>
                  <a:srgbClr val="25336D"/>
                </a:solidFill>
              </a:rPr>
              <a:t> </a:t>
            </a:r>
            <a:r>
              <a:rPr lang="sl-SI" sz="2400" dirty="0" err="1">
                <a:solidFill>
                  <a:srgbClr val="25336D"/>
                </a:solidFill>
              </a:rPr>
              <a:t>Building</a:t>
            </a:r>
            <a:r>
              <a:rPr lang="sl-SI" sz="2400" dirty="0">
                <a:solidFill>
                  <a:srgbClr val="25336D"/>
                </a:solidFill>
              </a:rPr>
              <a:t> </a:t>
            </a:r>
            <a:r>
              <a:rPr lang="sl-SI" sz="2400" dirty="0" err="1">
                <a:solidFill>
                  <a:srgbClr val="25336D"/>
                </a:solidFill>
              </a:rPr>
              <a:t>Decarbonization</a:t>
            </a:r>
            <a:r>
              <a:rPr lang="sl-SI" sz="2400" dirty="0">
                <a:solidFill>
                  <a:srgbClr val="25336D"/>
                </a:solidFill>
              </a:rPr>
              <a:t> Platform</a:t>
            </a:r>
            <a:endParaRPr lang="en-GB" sz="2400" dirty="0">
              <a:solidFill>
                <a:srgbClr val="25336D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608D718-CC23-CC91-4A74-6353AB134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188" y="5878480"/>
            <a:ext cx="2896881" cy="8620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9FB46D0-313C-D2CD-C08A-D1E0E30388E1}"/>
              </a:ext>
            </a:extLst>
          </p:cNvPr>
          <p:cNvSpPr txBox="1"/>
          <p:nvPr/>
        </p:nvSpPr>
        <p:spPr>
          <a:xfrm>
            <a:off x="261307" y="2827089"/>
            <a:ext cx="104233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25336D"/>
                </a:solidFill>
              </a:rPr>
              <a:t>RETROFLEX-EU is a sensor-lean building </a:t>
            </a:r>
            <a:r>
              <a:rPr lang="en-US" dirty="0" err="1">
                <a:solidFill>
                  <a:srgbClr val="25336D"/>
                </a:solidFill>
              </a:rPr>
              <a:t>decarbonisation</a:t>
            </a:r>
            <a:r>
              <a:rPr lang="en-US" dirty="0">
                <a:solidFill>
                  <a:srgbClr val="25336D"/>
                </a:solidFill>
              </a:rPr>
              <a:t> platform that identifies real energy performance, losses and priority measures using data that already exists: public registries, GIS, EPCs, bills, main meters, smart-meter feeds and weather. It enables building owners, housing companies, ESCOs, utilities and portfolio managers to achieve and verify 10–25% operational savings without installing dense sensor infrastructure. The platform closes the loop between predicted and measured savings through IPMVP-compliant measurement and verification, improving recommendations across future buildings and supporting credible </a:t>
            </a:r>
            <a:r>
              <a:rPr lang="en-US" dirty="0" err="1">
                <a:solidFill>
                  <a:srgbClr val="25336D"/>
                </a:solidFill>
              </a:rPr>
              <a:t>decarbonisation</a:t>
            </a:r>
            <a:r>
              <a:rPr lang="en-US" dirty="0">
                <a:solidFill>
                  <a:srgbClr val="25336D"/>
                </a:solidFill>
              </a:rPr>
              <a:t> decisions.</a:t>
            </a:r>
            <a:endParaRPr lang="en-GB" dirty="0">
              <a:solidFill>
                <a:srgbClr val="2533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16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2C1E2-B10E-6DBB-101C-2D0270D8C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10E9216-E9B4-4A91-B9E3-DAD4E7DBA0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1573"/>
            <a:ext cx="12192000" cy="68616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DFA703-730F-3D0E-06CB-034A1A315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38" y="-1"/>
            <a:ext cx="12578262" cy="11715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B0E41-456B-095D-C3CB-AEDF83264E7E}"/>
              </a:ext>
            </a:extLst>
          </p:cNvPr>
          <p:cNvSpPr txBox="1"/>
          <p:nvPr/>
        </p:nvSpPr>
        <p:spPr>
          <a:xfrm>
            <a:off x="314586" y="1171574"/>
            <a:ext cx="104359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 err="1">
                <a:solidFill>
                  <a:srgbClr val="F05A22"/>
                </a:solidFill>
              </a:rPr>
              <a:t>Challenge</a:t>
            </a:r>
            <a:endParaRPr lang="sl-SI" sz="2400" b="1" dirty="0">
              <a:solidFill>
                <a:srgbClr val="F05A22"/>
              </a:solidFill>
            </a:endParaRPr>
          </a:p>
          <a:p>
            <a:endParaRPr lang="sl-SI" sz="2400" b="1" dirty="0">
              <a:solidFill>
                <a:srgbClr val="F05A22"/>
              </a:solidFill>
            </a:endParaRPr>
          </a:p>
          <a:p>
            <a:r>
              <a:rPr lang="sl-SI" b="1" dirty="0" err="1">
                <a:solidFill>
                  <a:srgbClr val="25336D"/>
                </a:solidFill>
              </a:rPr>
              <a:t>Buildings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account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for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around</a:t>
            </a:r>
            <a:r>
              <a:rPr lang="sl-SI" b="1" dirty="0">
                <a:solidFill>
                  <a:srgbClr val="25336D"/>
                </a:solidFill>
              </a:rPr>
              <a:t> 40% </a:t>
            </a:r>
            <a:r>
              <a:rPr lang="sl-SI" b="1" dirty="0" err="1">
                <a:solidFill>
                  <a:srgbClr val="25336D"/>
                </a:solidFill>
              </a:rPr>
              <a:t>of</a:t>
            </a:r>
            <a:r>
              <a:rPr lang="sl-SI" b="1" dirty="0">
                <a:solidFill>
                  <a:srgbClr val="25336D"/>
                </a:solidFill>
              </a:rPr>
              <a:t> EU </a:t>
            </a:r>
            <a:r>
              <a:rPr lang="sl-SI" b="1" dirty="0" err="1">
                <a:solidFill>
                  <a:srgbClr val="25336D"/>
                </a:solidFill>
              </a:rPr>
              <a:t>energy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consumption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but</a:t>
            </a:r>
            <a:r>
              <a:rPr lang="sl-SI" b="1" dirty="0">
                <a:solidFill>
                  <a:srgbClr val="25336D"/>
                </a:solidFill>
              </a:rPr>
              <a:t> most </a:t>
            </a:r>
            <a:r>
              <a:rPr lang="sl-SI" b="1" dirty="0" err="1">
                <a:solidFill>
                  <a:srgbClr val="25336D"/>
                </a:solidFill>
              </a:rPr>
              <a:t>existing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buildings</a:t>
            </a:r>
            <a:r>
              <a:rPr lang="sl-SI" b="1" dirty="0">
                <a:solidFill>
                  <a:srgbClr val="25336D"/>
                </a:solidFill>
              </a:rPr>
              <a:t> — </a:t>
            </a:r>
            <a:r>
              <a:rPr lang="sl-SI" b="1" dirty="0" err="1">
                <a:solidFill>
                  <a:srgbClr val="25336D"/>
                </a:solidFill>
              </a:rPr>
              <a:t>especially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multi-residential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blocks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schools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hotels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smaller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commercial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assets</a:t>
            </a:r>
            <a:r>
              <a:rPr lang="sl-SI" b="1" dirty="0">
                <a:solidFill>
                  <a:srgbClr val="25336D"/>
                </a:solidFill>
              </a:rPr>
              <a:t> — do not </a:t>
            </a:r>
            <a:r>
              <a:rPr lang="sl-SI" b="1" dirty="0" err="1">
                <a:solidFill>
                  <a:srgbClr val="25336D"/>
                </a:solidFill>
              </a:rPr>
              <a:t>have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dense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submetering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or</a:t>
            </a:r>
            <a:r>
              <a:rPr lang="sl-SI" b="1" dirty="0">
                <a:solidFill>
                  <a:srgbClr val="25336D"/>
                </a:solidFill>
              </a:rPr>
              <a:t> a modern BMS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are </a:t>
            </a:r>
            <a:r>
              <a:rPr lang="sl-SI" b="1" dirty="0" err="1">
                <a:solidFill>
                  <a:srgbClr val="25336D"/>
                </a:solidFill>
              </a:rPr>
              <a:t>unlikely</a:t>
            </a:r>
            <a:r>
              <a:rPr lang="sl-SI" b="1" dirty="0">
                <a:solidFill>
                  <a:srgbClr val="25336D"/>
                </a:solidFill>
              </a:rPr>
              <a:t> to </a:t>
            </a:r>
            <a:r>
              <a:rPr lang="sl-SI" b="1" dirty="0" err="1">
                <a:solidFill>
                  <a:srgbClr val="25336D"/>
                </a:solidFill>
              </a:rPr>
              <a:t>receive</a:t>
            </a:r>
            <a:r>
              <a:rPr lang="sl-SI" b="1" dirty="0">
                <a:solidFill>
                  <a:srgbClr val="25336D"/>
                </a:solidFill>
              </a:rPr>
              <a:t> one at scale. </a:t>
            </a:r>
            <a:r>
              <a:rPr lang="sl-SI" b="1" dirty="0" err="1">
                <a:solidFill>
                  <a:srgbClr val="25336D"/>
                </a:solidFill>
              </a:rPr>
              <a:t>Owners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operators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therefore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rely</a:t>
            </a:r>
            <a:r>
              <a:rPr lang="sl-SI" b="1" dirty="0">
                <a:solidFill>
                  <a:srgbClr val="25336D"/>
                </a:solidFill>
              </a:rPr>
              <a:t> on </a:t>
            </a:r>
            <a:r>
              <a:rPr lang="sl-SI" b="1" dirty="0" err="1">
                <a:solidFill>
                  <a:srgbClr val="25336D"/>
                </a:solidFill>
              </a:rPr>
              <a:t>static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EPCs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annual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bills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main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meters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manual </a:t>
            </a:r>
            <a:r>
              <a:rPr lang="sl-SI" b="1" dirty="0" err="1">
                <a:solidFill>
                  <a:srgbClr val="25336D"/>
                </a:solidFill>
              </a:rPr>
              <a:t>audits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which</a:t>
            </a:r>
            <a:r>
              <a:rPr lang="sl-SI" b="1" dirty="0">
                <a:solidFill>
                  <a:srgbClr val="25336D"/>
                </a:solidFill>
              </a:rPr>
              <a:t> do not show how </a:t>
            </a:r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building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actually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performs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where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losses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occur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or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which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intervention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should</a:t>
            </a:r>
            <a:r>
              <a:rPr lang="sl-SI" b="1" dirty="0">
                <a:solidFill>
                  <a:srgbClr val="25336D"/>
                </a:solidFill>
              </a:rPr>
              <a:t> be </a:t>
            </a:r>
            <a:r>
              <a:rPr lang="sl-SI" b="1" dirty="0" err="1">
                <a:solidFill>
                  <a:srgbClr val="25336D"/>
                </a:solidFill>
              </a:rPr>
              <a:t>implemented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first</a:t>
            </a:r>
            <a:r>
              <a:rPr lang="sl-SI" b="1" dirty="0">
                <a:solidFill>
                  <a:srgbClr val="25336D"/>
                </a:solidFill>
              </a:rPr>
              <a:t>.</a:t>
            </a:r>
            <a:br>
              <a:rPr lang="sl-SI" b="1" dirty="0">
                <a:solidFill>
                  <a:srgbClr val="25336D"/>
                </a:solidFill>
              </a:rPr>
            </a:br>
            <a:br>
              <a:rPr lang="sl-SI" b="1" dirty="0">
                <a:solidFill>
                  <a:srgbClr val="25336D"/>
                </a:solidFill>
              </a:rPr>
            </a:br>
            <a:r>
              <a:rPr lang="sl-SI" b="1" dirty="0" err="1">
                <a:solidFill>
                  <a:srgbClr val="25336D"/>
                </a:solidFill>
              </a:rPr>
              <a:t>This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creates</a:t>
            </a:r>
            <a:r>
              <a:rPr lang="sl-SI" b="1" dirty="0">
                <a:solidFill>
                  <a:srgbClr val="25336D"/>
                </a:solidFill>
              </a:rPr>
              <a:t> a </a:t>
            </a:r>
            <a:r>
              <a:rPr lang="sl-SI" b="1" dirty="0" err="1">
                <a:solidFill>
                  <a:srgbClr val="25336D"/>
                </a:solidFill>
              </a:rPr>
              <a:t>practical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bottleneck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for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decarbonisation</a:t>
            </a:r>
            <a:r>
              <a:rPr lang="sl-SI" b="1" dirty="0">
                <a:solidFill>
                  <a:srgbClr val="25336D"/>
                </a:solidFill>
              </a:rPr>
              <a:t>: </a:t>
            </a:r>
            <a:r>
              <a:rPr lang="sl-SI" b="1" dirty="0" err="1">
                <a:solidFill>
                  <a:srgbClr val="25336D"/>
                </a:solidFill>
              </a:rPr>
              <a:t>energy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savings</a:t>
            </a:r>
            <a:r>
              <a:rPr lang="sl-SI" b="1" dirty="0">
                <a:solidFill>
                  <a:srgbClr val="25336D"/>
                </a:solidFill>
              </a:rPr>
              <a:t> are </a:t>
            </a:r>
            <a:r>
              <a:rPr lang="sl-SI" b="1" dirty="0" err="1">
                <a:solidFill>
                  <a:srgbClr val="25336D"/>
                </a:solidFill>
              </a:rPr>
              <a:t>difficult</a:t>
            </a:r>
            <a:r>
              <a:rPr lang="sl-SI" b="1" dirty="0">
                <a:solidFill>
                  <a:srgbClr val="25336D"/>
                </a:solidFill>
              </a:rPr>
              <a:t> to </a:t>
            </a:r>
            <a:r>
              <a:rPr lang="sl-SI" b="1" dirty="0" err="1">
                <a:solidFill>
                  <a:srgbClr val="25336D"/>
                </a:solidFill>
              </a:rPr>
              <a:t>verify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renovation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budgets</a:t>
            </a:r>
            <a:r>
              <a:rPr lang="sl-SI" b="1" dirty="0">
                <a:solidFill>
                  <a:srgbClr val="25336D"/>
                </a:solidFill>
              </a:rPr>
              <a:t> are </a:t>
            </a:r>
            <a:r>
              <a:rPr lang="sl-SI" b="1" dirty="0" err="1">
                <a:solidFill>
                  <a:srgbClr val="25336D"/>
                </a:solidFill>
              </a:rPr>
              <a:t>allocated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with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limited</a:t>
            </a:r>
            <a:r>
              <a:rPr lang="sl-SI" b="1" dirty="0">
                <a:solidFill>
                  <a:srgbClr val="25336D"/>
                </a:solidFill>
              </a:rPr>
              <a:t> evidence,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portfolio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owners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cannot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prioritise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buildings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measures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consistently</a:t>
            </a:r>
            <a:r>
              <a:rPr lang="sl-SI" b="1" dirty="0">
                <a:solidFill>
                  <a:srgbClr val="25336D"/>
                </a:solidFill>
              </a:rPr>
              <a:t>. </a:t>
            </a:r>
            <a:r>
              <a:rPr lang="sl-SI" b="1" dirty="0" err="1">
                <a:solidFill>
                  <a:srgbClr val="25336D"/>
                </a:solidFill>
              </a:rPr>
              <a:t>Current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energy</a:t>
            </a:r>
            <a:r>
              <a:rPr lang="sl-SI" b="1" dirty="0">
                <a:solidFill>
                  <a:srgbClr val="25336D"/>
                </a:solidFill>
              </a:rPr>
              <a:t>-management </a:t>
            </a:r>
            <a:r>
              <a:rPr lang="sl-SI" b="1" dirty="0" err="1">
                <a:solidFill>
                  <a:srgbClr val="25336D"/>
                </a:solidFill>
              </a:rPr>
              <a:t>platforms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mainly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serve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sensor-rich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buildings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while</a:t>
            </a:r>
            <a:r>
              <a:rPr lang="sl-SI" b="1" dirty="0">
                <a:solidFill>
                  <a:srgbClr val="25336D"/>
                </a:solidFill>
              </a:rPr>
              <a:t> IPMVP </a:t>
            </a:r>
            <a:r>
              <a:rPr lang="sl-SI" b="1" dirty="0" err="1">
                <a:solidFill>
                  <a:srgbClr val="25336D"/>
                </a:solidFill>
              </a:rPr>
              <a:t>measurement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verification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remains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largely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consultancy-driven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hard</a:t>
            </a:r>
            <a:r>
              <a:rPr lang="sl-SI" b="1" dirty="0">
                <a:solidFill>
                  <a:srgbClr val="25336D"/>
                </a:solidFill>
              </a:rPr>
              <a:t> to scale </a:t>
            </a:r>
            <a:r>
              <a:rPr lang="sl-SI" b="1" dirty="0" err="1">
                <a:solidFill>
                  <a:srgbClr val="25336D"/>
                </a:solidFill>
              </a:rPr>
              <a:t>across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existing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European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building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stock</a:t>
            </a:r>
            <a:r>
              <a:rPr lang="sl-SI" b="1" dirty="0">
                <a:solidFill>
                  <a:srgbClr val="25336D"/>
                </a:solidFill>
              </a:rPr>
              <a:t>.</a:t>
            </a:r>
            <a:endParaRPr lang="en-GB" b="1" dirty="0">
              <a:solidFill>
                <a:srgbClr val="25336D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EB6742-B504-EBD7-5E87-B90B689007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36189" y="5878480"/>
            <a:ext cx="2896879" cy="86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37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0EB96-1B8B-E4EB-84ED-EE0E74620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A13824-B667-ED92-EC13-3D0A1096B2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9738" y="1048624"/>
            <a:ext cx="12185522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F4CF44-0C5D-5981-6E93-90956F593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38" y="-1"/>
            <a:ext cx="12578262" cy="11715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DEF1B2-3936-2C9C-59C9-ECA022E24EE3}"/>
              </a:ext>
            </a:extLst>
          </p:cNvPr>
          <p:cNvSpPr txBox="1"/>
          <p:nvPr/>
        </p:nvSpPr>
        <p:spPr>
          <a:xfrm>
            <a:off x="243279" y="1129629"/>
            <a:ext cx="1104410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 err="1">
                <a:solidFill>
                  <a:srgbClr val="F05A22"/>
                </a:solidFill>
              </a:rPr>
              <a:t>Solution</a:t>
            </a:r>
            <a:endParaRPr lang="sl-SI" sz="2400" b="1" dirty="0">
              <a:solidFill>
                <a:srgbClr val="F05A22"/>
              </a:solidFill>
            </a:endParaRPr>
          </a:p>
          <a:p>
            <a:endParaRPr lang="sl-SI" sz="2400" b="1" dirty="0">
              <a:solidFill>
                <a:srgbClr val="F05A22"/>
              </a:solidFill>
            </a:endParaRPr>
          </a:p>
          <a:p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project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will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develop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inference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engine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that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fuses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public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building</a:t>
            </a:r>
            <a:r>
              <a:rPr lang="sl-SI" b="1" dirty="0">
                <a:solidFill>
                  <a:srgbClr val="25336D"/>
                </a:solidFill>
              </a:rPr>
              <a:t> data, </a:t>
            </a:r>
            <a:r>
              <a:rPr lang="sl-SI" b="1" dirty="0" err="1">
                <a:solidFill>
                  <a:srgbClr val="25336D"/>
                </a:solidFill>
              </a:rPr>
              <a:t>operational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consumption</a:t>
            </a:r>
            <a:r>
              <a:rPr lang="sl-SI" b="1" dirty="0">
                <a:solidFill>
                  <a:srgbClr val="25336D"/>
                </a:solidFill>
              </a:rPr>
              <a:t> data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weather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information</a:t>
            </a:r>
            <a:r>
              <a:rPr lang="sl-SI" b="1" dirty="0">
                <a:solidFill>
                  <a:srgbClr val="25336D"/>
                </a:solidFill>
              </a:rPr>
              <a:t> to </a:t>
            </a:r>
            <a:r>
              <a:rPr lang="sl-SI" b="1" dirty="0" err="1">
                <a:solidFill>
                  <a:srgbClr val="25336D"/>
                </a:solidFill>
              </a:rPr>
              <a:t>estimate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actual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building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performance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rather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than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relying</a:t>
            </a:r>
            <a:r>
              <a:rPr lang="sl-SI" b="1" dirty="0">
                <a:solidFill>
                  <a:srgbClr val="25336D"/>
                </a:solidFill>
              </a:rPr>
              <a:t> on </a:t>
            </a:r>
            <a:r>
              <a:rPr lang="sl-SI" b="1" dirty="0" err="1">
                <a:solidFill>
                  <a:srgbClr val="25336D"/>
                </a:solidFill>
              </a:rPr>
              <a:t>static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asset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ratings</a:t>
            </a:r>
            <a:r>
              <a:rPr lang="sl-SI" b="1" dirty="0">
                <a:solidFill>
                  <a:srgbClr val="25336D"/>
                </a:solidFill>
              </a:rPr>
              <a:t>. It </a:t>
            </a:r>
            <a:r>
              <a:rPr lang="sl-SI" b="1" dirty="0" err="1">
                <a:solidFill>
                  <a:srgbClr val="25336D"/>
                </a:solidFill>
              </a:rPr>
              <a:t>will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generate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weather-normalised</a:t>
            </a:r>
            <a:r>
              <a:rPr lang="sl-SI" b="1" dirty="0">
                <a:solidFill>
                  <a:srgbClr val="25336D"/>
                </a:solidFill>
              </a:rPr>
              <a:t> IPMVP </a:t>
            </a:r>
            <a:r>
              <a:rPr lang="sl-SI" b="1" dirty="0" err="1">
                <a:solidFill>
                  <a:srgbClr val="25336D"/>
                </a:solidFill>
              </a:rPr>
              <a:t>baselines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disaggregate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consumption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into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key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uses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such</a:t>
            </a:r>
            <a:r>
              <a:rPr lang="sl-SI" b="1" dirty="0">
                <a:solidFill>
                  <a:srgbClr val="25336D"/>
                </a:solidFill>
              </a:rPr>
              <a:t> as </a:t>
            </a:r>
            <a:r>
              <a:rPr lang="sl-SI" b="1" dirty="0" err="1">
                <a:solidFill>
                  <a:srgbClr val="25336D"/>
                </a:solidFill>
              </a:rPr>
              <a:t>heating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cooling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domestic</a:t>
            </a:r>
            <a:r>
              <a:rPr lang="sl-SI" b="1" dirty="0">
                <a:solidFill>
                  <a:srgbClr val="25336D"/>
                </a:solidFill>
              </a:rPr>
              <a:t> hot </a:t>
            </a:r>
            <a:r>
              <a:rPr lang="sl-SI" b="1" dirty="0" err="1">
                <a:solidFill>
                  <a:srgbClr val="25336D"/>
                </a:solidFill>
              </a:rPr>
              <a:t>water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base </a:t>
            </a:r>
            <a:r>
              <a:rPr lang="sl-SI" b="1" dirty="0" err="1">
                <a:solidFill>
                  <a:srgbClr val="25336D"/>
                </a:solidFill>
              </a:rPr>
              <a:t>load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identify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likely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sources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of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losses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linked</a:t>
            </a:r>
            <a:r>
              <a:rPr lang="sl-SI" b="1" dirty="0">
                <a:solidFill>
                  <a:srgbClr val="25336D"/>
                </a:solidFill>
              </a:rPr>
              <a:t> to </a:t>
            </a:r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envelope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controls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schedules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ventilation</a:t>
            </a:r>
            <a:r>
              <a:rPr lang="sl-SI" b="1" dirty="0">
                <a:solidFill>
                  <a:srgbClr val="25336D"/>
                </a:solidFill>
              </a:rPr>
              <a:t>.</a:t>
            </a:r>
            <a:br>
              <a:rPr lang="sl-SI" b="1" dirty="0">
                <a:solidFill>
                  <a:srgbClr val="25336D"/>
                </a:solidFill>
              </a:rPr>
            </a:br>
            <a:br>
              <a:rPr lang="sl-SI" b="1" dirty="0">
                <a:solidFill>
                  <a:srgbClr val="25336D"/>
                </a:solidFill>
              </a:rPr>
            </a:br>
            <a:r>
              <a:rPr lang="sl-SI" b="1" dirty="0">
                <a:solidFill>
                  <a:srgbClr val="25336D"/>
                </a:solidFill>
              </a:rPr>
              <a:t>A </a:t>
            </a:r>
            <a:r>
              <a:rPr lang="sl-SI" b="1" dirty="0" err="1">
                <a:solidFill>
                  <a:srgbClr val="25336D"/>
                </a:solidFill>
              </a:rPr>
              <a:t>recommendation-first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optimisation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engine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will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translate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each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diagnosis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into</a:t>
            </a:r>
            <a:r>
              <a:rPr lang="sl-SI" b="1" dirty="0">
                <a:solidFill>
                  <a:srgbClr val="25336D"/>
                </a:solidFill>
              </a:rPr>
              <a:t> a </a:t>
            </a:r>
            <a:r>
              <a:rPr lang="sl-SI" b="1" dirty="0" err="1">
                <a:solidFill>
                  <a:srgbClr val="25336D"/>
                </a:solidFill>
              </a:rPr>
              <a:t>prioritised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action</a:t>
            </a:r>
            <a:r>
              <a:rPr lang="sl-SI" b="1" dirty="0">
                <a:solidFill>
                  <a:srgbClr val="25336D"/>
                </a:solidFill>
              </a:rPr>
              <a:t> plan, </a:t>
            </a:r>
            <a:r>
              <a:rPr lang="sl-SI" b="1" dirty="0" err="1">
                <a:solidFill>
                  <a:srgbClr val="25336D"/>
                </a:solidFill>
              </a:rPr>
              <a:t>starting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with</a:t>
            </a:r>
            <a:r>
              <a:rPr lang="sl-SI" b="1" dirty="0">
                <a:solidFill>
                  <a:srgbClr val="25336D"/>
                </a:solidFill>
              </a:rPr>
              <a:t> no- </a:t>
            </a:r>
            <a:r>
              <a:rPr lang="sl-SI" b="1" dirty="0" err="1">
                <a:solidFill>
                  <a:srgbClr val="25336D"/>
                </a:solidFill>
              </a:rPr>
              <a:t>or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low-investment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operational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measures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then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proposing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capital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measures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with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expected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impact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payback</a:t>
            </a:r>
            <a:r>
              <a:rPr lang="sl-SI" b="1" dirty="0">
                <a:solidFill>
                  <a:srgbClr val="25336D"/>
                </a:solidFill>
              </a:rPr>
              <a:t>. </a:t>
            </a:r>
            <a:r>
              <a:rPr lang="sl-SI" b="1" dirty="0" err="1">
                <a:solidFill>
                  <a:srgbClr val="25336D"/>
                </a:solidFill>
              </a:rPr>
              <a:t>For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buildings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with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little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or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incomplete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historical</a:t>
            </a:r>
            <a:r>
              <a:rPr lang="sl-SI" b="1" dirty="0">
                <a:solidFill>
                  <a:srgbClr val="25336D"/>
                </a:solidFill>
              </a:rPr>
              <a:t> data, </a:t>
            </a:r>
            <a:r>
              <a:rPr lang="sl-SI" b="1" dirty="0" err="1">
                <a:solidFill>
                  <a:srgbClr val="25336D"/>
                </a:solidFill>
              </a:rPr>
              <a:t>typology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priors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based</a:t>
            </a:r>
            <a:r>
              <a:rPr lang="sl-SI" b="1" dirty="0">
                <a:solidFill>
                  <a:srgbClr val="25336D"/>
                </a:solidFill>
              </a:rPr>
              <a:t> on TABULA/EPISCOPE, GIS </a:t>
            </a:r>
            <a:r>
              <a:rPr lang="sl-SI" b="1" dirty="0" err="1">
                <a:solidFill>
                  <a:srgbClr val="25336D"/>
                </a:solidFill>
              </a:rPr>
              <a:t>embeddings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ARVIO’s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existing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energy-efficiency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modelling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will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support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cold</a:t>
            </a:r>
            <a:r>
              <a:rPr lang="sl-SI" b="1" dirty="0">
                <a:solidFill>
                  <a:srgbClr val="25336D"/>
                </a:solidFill>
              </a:rPr>
              <a:t>-start </a:t>
            </a:r>
            <a:r>
              <a:rPr lang="sl-SI" b="1" dirty="0" err="1">
                <a:solidFill>
                  <a:srgbClr val="25336D"/>
                </a:solidFill>
              </a:rPr>
              <a:t>estimation</a:t>
            </a:r>
            <a:r>
              <a:rPr lang="sl-SI" b="1" dirty="0">
                <a:solidFill>
                  <a:srgbClr val="25336D"/>
                </a:solidFill>
              </a:rPr>
              <a:t>.</a:t>
            </a:r>
            <a:br>
              <a:rPr lang="sl-SI" b="1" dirty="0">
                <a:solidFill>
                  <a:srgbClr val="25336D"/>
                </a:solidFill>
              </a:rPr>
            </a:br>
            <a:br>
              <a:rPr lang="sl-SI" b="1" dirty="0">
                <a:solidFill>
                  <a:srgbClr val="25336D"/>
                </a:solidFill>
              </a:rPr>
            </a:br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innovation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lies</a:t>
            </a:r>
            <a:r>
              <a:rPr lang="sl-SI" b="1" dirty="0">
                <a:solidFill>
                  <a:srgbClr val="25336D"/>
                </a:solidFill>
              </a:rPr>
              <a:t> in </a:t>
            </a:r>
            <a:r>
              <a:rPr lang="sl-SI" b="1" dirty="0" err="1">
                <a:solidFill>
                  <a:srgbClr val="25336D"/>
                </a:solidFill>
              </a:rPr>
              <a:t>solving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inverse</a:t>
            </a:r>
            <a:r>
              <a:rPr lang="sl-SI" b="1" dirty="0">
                <a:solidFill>
                  <a:srgbClr val="25336D"/>
                </a:solidFill>
              </a:rPr>
              <a:t> problem </a:t>
            </a:r>
            <a:r>
              <a:rPr lang="sl-SI" b="1" dirty="0" err="1">
                <a:solidFill>
                  <a:srgbClr val="25336D"/>
                </a:solidFill>
              </a:rPr>
              <a:t>of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deriving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actionable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verifiable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energy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performance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insights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from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sparse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heterogeneous</a:t>
            </a:r>
            <a:r>
              <a:rPr lang="sl-SI" b="1" dirty="0">
                <a:solidFill>
                  <a:srgbClr val="25336D"/>
                </a:solidFill>
              </a:rPr>
              <a:t> data,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in </a:t>
            </a:r>
            <a:r>
              <a:rPr lang="sl-SI" b="1" dirty="0" err="1">
                <a:solidFill>
                  <a:srgbClr val="25336D"/>
                </a:solidFill>
              </a:rPr>
              <a:t>closing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prediction</a:t>
            </a:r>
            <a:r>
              <a:rPr lang="sl-SI" b="1" dirty="0">
                <a:solidFill>
                  <a:srgbClr val="25336D"/>
                </a:solidFill>
              </a:rPr>
              <a:t>-to-</a:t>
            </a:r>
            <a:r>
              <a:rPr lang="sl-SI" b="1" dirty="0" err="1">
                <a:solidFill>
                  <a:srgbClr val="25336D"/>
                </a:solidFill>
              </a:rPr>
              <a:t>measurement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loop</a:t>
            </a:r>
            <a:r>
              <a:rPr lang="sl-SI" b="1" dirty="0">
                <a:solidFill>
                  <a:srgbClr val="25336D"/>
                </a:solidFill>
              </a:rPr>
              <a:t>. </a:t>
            </a:r>
            <a:r>
              <a:rPr lang="sl-SI" b="1" dirty="0" err="1">
                <a:solidFill>
                  <a:srgbClr val="25336D"/>
                </a:solidFill>
              </a:rPr>
              <a:t>Verified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savings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from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implemented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measures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will</a:t>
            </a:r>
            <a:r>
              <a:rPr lang="sl-SI" b="1" dirty="0">
                <a:solidFill>
                  <a:srgbClr val="25336D"/>
                </a:solidFill>
              </a:rPr>
              <a:t> be </a:t>
            </a:r>
            <a:r>
              <a:rPr lang="sl-SI" b="1" dirty="0" err="1">
                <a:solidFill>
                  <a:srgbClr val="25336D"/>
                </a:solidFill>
              </a:rPr>
              <a:t>fed</a:t>
            </a:r>
            <a:r>
              <a:rPr lang="sl-SI" b="1" dirty="0">
                <a:solidFill>
                  <a:srgbClr val="25336D"/>
                </a:solidFill>
              </a:rPr>
              <a:t> back </a:t>
            </a:r>
            <a:r>
              <a:rPr lang="sl-SI" b="1" dirty="0" err="1">
                <a:solidFill>
                  <a:srgbClr val="25336D"/>
                </a:solidFill>
              </a:rPr>
              <a:t>into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models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improving</a:t>
            </a:r>
            <a:r>
              <a:rPr lang="sl-SI" b="1" dirty="0">
                <a:solidFill>
                  <a:srgbClr val="25336D"/>
                </a:solidFill>
              </a:rPr>
              <a:t> future </a:t>
            </a:r>
            <a:r>
              <a:rPr lang="sl-SI" b="1" dirty="0" err="1">
                <a:solidFill>
                  <a:srgbClr val="25336D"/>
                </a:solidFill>
              </a:rPr>
              <a:t>baselines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recommendations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portfolio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screening</a:t>
            </a:r>
            <a:r>
              <a:rPr lang="sl-SI" b="1" dirty="0">
                <a:solidFill>
                  <a:srgbClr val="25336D"/>
                </a:solidFill>
              </a:rPr>
              <a:t>; </a:t>
            </a:r>
            <a:r>
              <a:rPr lang="sl-SI" b="1" dirty="0" err="1">
                <a:solidFill>
                  <a:srgbClr val="25336D"/>
                </a:solidFill>
              </a:rPr>
              <a:t>the</a:t>
            </a:r>
            <a:r>
              <a:rPr lang="sl-SI" b="1" dirty="0">
                <a:solidFill>
                  <a:srgbClr val="25336D"/>
                </a:solidFill>
              </a:rPr>
              <a:t> same evidence </a:t>
            </a:r>
            <a:r>
              <a:rPr lang="sl-SI" b="1" dirty="0" err="1">
                <a:solidFill>
                  <a:srgbClr val="25336D"/>
                </a:solidFill>
              </a:rPr>
              <a:t>can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also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support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carbon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accounting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secondarily</a:t>
            </a:r>
            <a:r>
              <a:rPr lang="sl-SI" b="1" dirty="0">
                <a:solidFill>
                  <a:srgbClr val="25336D"/>
                </a:solidFill>
              </a:rPr>
              <a:t>, </a:t>
            </a:r>
            <a:r>
              <a:rPr lang="sl-SI" b="1" dirty="0" err="1">
                <a:solidFill>
                  <a:srgbClr val="25336D"/>
                </a:solidFill>
              </a:rPr>
              <a:t>green</a:t>
            </a:r>
            <a:r>
              <a:rPr lang="sl-SI" b="1" dirty="0">
                <a:solidFill>
                  <a:srgbClr val="25336D"/>
                </a:solidFill>
              </a:rPr>
              <a:t> finance </a:t>
            </a:r>
            <a:r>
              <a:rPr lang="sl-SI" b="1" dirty="0" err="1">
                <a:solidFill>
                  <a:srgbClr val="25336D"/>
                </a:solidFill>
              </a:rPr>
              <a:t>and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valuation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use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b="1" dirty="0" err="1">
                <a:solidFill>
                  <a:srgbClr val="25336D"/>
                </a:solidFill>
              </a:rPr>
              <a:t>cases</a:t>
            </a:r>
            <a:r>
              <a:rPr lang="sl-SI" b="1" dirty="0">
                <a:solidFill>
                  <a:srgbClr val="25336D"/>
                </a:solidFill>
              </a:rPr>
              <a:t>.</a:t>
            </a:r>
            <a:endParaRPr lang="en-GB" b="1" dirty="0">
              <a:solidFill>
                <a:srgbClr val="25336D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AE96A2-788D-3F14-A1CE-52082626AE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48905" y="6067233"/>
            <a:ext cx="2896879" cy="86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21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A024F-4704-1433-FC52-5C31E79B7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173C93F-C840-BC9B-A866-6905F1B74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38" y="-1"/>
            <a:ext cx="12578262" cy="1171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DC7F3F-91C4-7271-28E0-D6301E9B0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188" y="5878480"/>
            <a:ext cx="2896881" cy="8620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44764-4CD1-7B90-056A-C0F667E9542F}"/>
              </a:ext>
            </a:extLst>
          </p:cNvPr>
          <p:cNvSpPr txBox="1"/>
          <p:nvPr/>
        </p:nvSpPr>
        <p:spPr>
          <a:xfrm>
            <a:off x="356531" y="1171574"/>
            <a:ext cx="1104410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 err="1">
                <a:solidFill>
                  <a:srgbClr val="F05A22"/>
                </a:solidFill>
              </a:rPr>
              <a:t>Partners</a:t>
            </a:r>
            <a:r>
              <a:rPr lang="sl-SI" sz="2400" b="1" dirty="0">
                <a:solidFill>
                  <a:srgbClr val="F05A22"/>
                </a:solidFill>
              </a:rPr>
              <a:t> </a:t>
            </a:r>
            <a:r>
              <a:rPr lang="sl-SI" sz="2400" b="1" dirty="0" err="1">
                <a:solidFill>
                  <a:srgbClr val="F05A22"/>
                </a:solidFill>
              </a:rPr>
              <a:t>sought</a:t>
            </a:r>
            <a:endParaRPr lang="sl-SI" sz="2400" b="1" dirty="0">
              <a:solidFill>
                <a:srgbClr val="F05A22"/>
              </a:solidFill>
            </a:endParaRPr>
          </a:p>
          <a:p>
            <a:endParaRPr lang="sl-SI" sz="2400" b="1" dirty="0">
              <a:solidFill>
                <a:srgbClr val="25336D"/>
              </a:solidFill>
            </a:endParaRPr>
          </a:p>
          <a:p>
            <a:pPr lvl="0"/>
            <a:r>
              <a:rPr lang="sl-SI" b="1" dirty="0">
                <a:solidFill>
                  <a:srgbClr val="25336D"/>
                </a:solidFill>
              </a:rPr>
              <a:t>Data partner </a:t>
            </a:r>
            <a:r>
              <a:rPr lang="sl-SI" dirty="0">
                <a:solidFill>
                  <a:srgbClr val="25336D"/>
                </a:solidFill>
              </a:rPr>
              <a:t>— </a:t>
            </a:r>
            <a:r>
              <a:rPr lang="sl-SI" dirty="0" err="1">
                <a:solidFill>
                  <a:srgbClr val="25336D"/>
                </a:solidFill>
              </a:rPr>
              <a:t>Provides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public</a:t>
            </a:r>
            <a:r>
              <a:rPr lang="sl-SI" dirty="0">
                <a:solidFill>
                  <a:srgbClr val="25336D"/>
                </a:solidFill>
              </a:rPr>
              <a:t>-register, GIS, EPC, </a:t>
            </a:r>
            <a:r>
              <a:rPr lang="sl-SI" dirty="0" err="1">
                <a:solidFill>
                  <a:srgbClr val="25336D"/>
                </a:solidFill>
              </a:rPr>
              <a:t>transaction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building-typology</a:t>
            </a:r>
            <a:r>
              <a:rPr lang="sl-SI" dirty="0">
                <a:solidFill>
                  <a:srgbClr val="25336D"/>
                </a:solidFill>
              </a:rPr>
              <a:t> data </a:t>
            </a:r>
            <a:r>
              <a:rPr lang="sl-SI" dirty="0" err="1">
                <a:solidFill>
                  <a:srgbClr val="25336D"/>
                </a:solidFill>
              </a:rPr>
              <a:t>models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for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portfolio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screening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cold</a:t>
            </a:r>
            <a:r>
              <a:rPr lang="sl-SI" dirty="0">
                <a:solidFill>
                  <a:srgbClr val="25336D"/>
                </a:solidFill>
              </a:rPr>
              <a:t>-start </a:t>
            </a:r>
            <a:r>
              <a:rPr lang="sl-SI" dirty="0" err="1">
                <a:solidFill>
                  <a:srgbClr val="25336D"/>
                </a:solidFill>
              </a:rPr>
              <a:t>priors</a:t>
            </a:r>
            <a:r>
              <a:rPr lang="sl-SI" dirty="0">
                <a:solidFill>
                  <a:srgbClr val="25336D"/>
                </a:solidFill>
              </a:rPr>
              <a:t>. </a:t>
            </a:r>
            <a:r>
              <a:rPr lang="sl-SI" dirty="0" err="1">
                <a:solidFill>
                  <a:srgbClr val="25336D"/>
                </a:solidFill>
              </a:rPr>
              <a:t>Contributes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explainable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audit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trails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links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verified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savings</a:t>
            </a:r>
            <a:r>
              <a:rPr lang="sl-SI" dirty="0">
                <a:solidFill>
                  <a:srgbClr val="25336D"/>
                </a:solidFill>
              </a:rPr>
              <a:t> to </a:t>
            </a:r>
            <a:r>
              <a:rPr lang="sl-SI" dirty="0" err="1">
                <a:solidFill>
                  <a:srgbClr val="25336D"/>
                </a:solidFill>
              </a:rPr>
              <a:t>property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valuation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or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green</a:t>
            </a:r>
            <a:r>
              <a:rPr lang="sl-SI" dirty="0">
                <a:solidFill>
                  <a:srgbClr val="25336D"/>
                </a:solidFill>
              </a:rPr>
              <a:t>-finance </a:t>
            </a:r>
            <a:r>
              <a:rPr lang="sl-SI" dirty="0" err="1">
                <a:solidFill>
                  <a:srgbClr val="25336D"/>
                </a:solidFill>
              </a:rPr>
              <a:t>exploitation</a:t>
            </a:r>
            <a:r>
              <a:rPr lang="sl-SI" dirty="0">
                <a:solidFill>
                  <a:srgbClr val="25336D"/>
                </a:solidFill>
              </a:rPr>
              <a:t>, </a:t>
            </a:r>
            <a:r>
              <a:rPr lang="sl-SI" dirty="0" err="1">
                <a:solidFill>
                  <a:srgbClr val="25336D"/>
                </a:solidFill>
              </a:rPr>
              <a:t>while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keeping</a:t>
            </a:r>
            <a:r>
              <a:rPr lang="sl-SI" dirty="0">
                <a:solidFill>
                  <a:srgbClr val="25336D"/>
                </a:solidFill>
              </a:rPr>
              <a:t> AVM </a:t>
            </a:r>
            <a:r>
              <a:rPr lang="sl-SI" dirty="0" err="1">
                <a:solidFill>
                  <a:srgbClr val="25336D"/>
                </a:solidFill>
              </a:rPr>
              <a:t>core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development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outside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the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Eurogia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scope</a:t>
            </a:r>
            <a:r>
              <a:rPr lang="sl-SI" dirty="0">
                <a:solidFill>
                  <a:srgbClr val="25336D"/>
                </a:solidFill>
              </a:rPr>
              <a:t> to </a:t>
            </a:r>
            <a:r>
              <a:rPr lang="sl-SI" dirty="0" err="1">
                <a:solidFill>
                  <a:srgbClr val="25336D"/>
                </a:solidFill>
              </a:rPr>
              <a:t>avoid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double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funding</a:t>
            </a:r>
            <a:r>
              <a:rPr lang="sl-SI" dirty="0">
                <a:solidFill>
                  <a:srgbClr val="25336D"/>
                </a:solidFill>
              </a:rPr>
              <a:t>.</a:t>
            </a:r>
          </a:p>
          <a:p>
            <a:pPr lvl="0"/>
            <a:endParaRPr lang="sl-SI" dirty="0">
              <a:solidFill>
                <a:srgbClr val="25336D"/>
              </a:solidFill>
            </a:endParaRPr>
          </a:p>
          <a:p>
            <a:pPr lvl="0"/>
            <a:r>
              <a:rPr lang="sl-SI" b="1" dirty="0">
                <a:solidFill>
                  <a:srgbClr val="25336D"/>
                </a:solidFill>
              </a:rPr>
              <a:t>Pilot </a:t>
            </a:r>
            <a:r>
              <a:rPr lang="sl-SI" b="1" dirty="0" err="1">
                <a:solidFill>
                  <a:srgbClr val="25336D"/>
                </a:solidFill>
              </a:rPr>
              <a:t>owner</a:t>
            </a:r>
            <a:r>
              <a:rPr lang="sl-SI" b="1" dirty="0">
                <a:solidFill>
                  <a:srgbClr val="25336D"/>
                </a:solidFill>
              </a:rPr>
              <a:t> </a:t>
            </a:r>
            <a:r>
              <a:rPr lang="sl-SI" dirty="0">
                <a:solidFill>
                  <a:srgbClr val="25336D"/>
                </a:solidFill>
              </a:rPr>
              <a:t>— </a:t>
            </a:r>
            <a:r>
              <a:rPr lang="sl-SI" dirty="0" err="1">
                <a:solidFill>
                  <a:srgbClr val="25336D"/>
                </a:solidFill>
              </a:rPr>
              <a:t>Gives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access</a:t>
            </a:r>
            <a:r>
              <a:rPr lang="sl-SI" dirty="0">
                <a:solidFill>
                  <a:srgbClr val="25336D"/>
                </a:solidFill>
              </a:rPr>
              <a:t> to real </a:t>
            </a:r>
            <a:r>
              <a:rPr lang="sl-SI" dirty="0" err="1">
                <a:solidFill>
                  <a:srgbClr val="25336D"/>
                </a:solidFill>
              </a:rPr>
              <a:t>buildings</a:t>
            </a:r>
            <a:r>
              <a:rPr lang="sl-SI" dirty="0">
                <a:solidFill>
                  <a:srgbClr val="25336D"/>
                </a:solidFill>
              </a:rPr>
              <a:t>, </a:t>
            </a:r>
            <a:r>
              <a:rPr lang="sl-SI" dirty="0" err="1">
                <a:solidFill>
                  <a:srgbClr val="25336D"/>
                </a:solidFill>
              </a:rPr>
              <a:t>historic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bills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or</a:t>
            </a:r>
            <a:r>
              <a:rPr lang="sl-SI" dirty="0">
                <a:solidFill>
                  <a:srgbClr val="25336D"/>
                </a:solidFill>
              </a:rPr>
              <a:t> meter data, </a:t>
            </a:r>
            <a:r>
              <a:rPr lang="sl-SI" dirty="0" err="1">
                <a:solidFill>
                  <a:srgbClr val="25336D"/>
                </a:solidFill>
              </a:rPr>
              <a:t>operational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context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decision-makers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for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recommended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measures</a:t>
            </a:r>
            <a:r>
              <a:rPr lang="sl-SI" dirty="0">
                <a:solidFill>
                  <a:srgbClr val="25336D"/>
                </a:solidFill>
              </a:rPr>
              <a:t>. </a:t>
            </a:r>
          </a:p>
          <a:p>
            <a:pPr lvl="0"/>
            <a:endParaRPr lang="sl-SI" dirty="0">
              <a:solidFill>
                <a:srgbClr val="25336D"/>
              </a:solidFill>
            </a:endParaRPr>
          </a:p>
          <a:p>
            <a:pPr lvl="0"/>
            <a:r>
              <a:rPr lang="sl-SI" b="1" dirty="0" err="1">
                <a:solidFill>
                  <a:srgbClr val="25336D"/>
                </a:solidFill>
              </a:rPr>
              <a:t>Utility</a:t>
            </a:r>
            <a:r>
              <a:rPr lang="sl-SI" b="1" dirty="0">
                <a:solidFill>
                  <a:srgbClr val="25336D"/>
                </a:solidFill>
              </a:rPr>
              <a:t> partner </a:t>
            </a:r>
            <a:r>
              <a:rPr lang="sl-SI" dirty="0">
                <a:solidFill>
                  <a:srgbClr val="25336D"/>
                </a:solidFill>
              </a:rPr>
              <a:t>— </a:t>
            </a:r>
            <a:r>
              <a:rPr lang="sl-SI" dirty="0" err="1">
                <a:solidFill>
                  <a:srgbClr val="25336D"/>
                </a:solidFill>
              </a:rPr>
              <a:t>Enables</a:t>
            </a:r>
            <a:r>
              <a:rPr lang="sl-SI" dirty="0">
                <a:solidFill>
                  <a:srgbClr val="25336D"/>
                </a:solidFill>
              </a:rPr>
              <a:t> smart-meter </a:t>
            </a:r>
            <a:r>
              <a:rPr lang="sl-SI" dirty="0" err="1">
                <a:solidFill>
                  <a:srgbClr val="25336D"/>
                </a:solidFill>
              </a:rPr>
              <a:t>or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billing</a:t>
            </a:r>
            <a:r>
              <a:rPr lang="sl-SI" dirty="0">
                <a:solidFill>
                  <a:srgbClr val="25336D"/>
                </a:solidFill>
              </a:rPr>
              <a:t>-data </a:t>
            </a:r>
            <a:r>
              <a:rPr lang="sl-SI" dirty="0" err="1">
                <a:solidFill>
                  <a:srgbClr val="25336D"/>
                </a:solidFill>
              </a:rPr>
              <a:t>integration</a:t>
            </a:r>
            <a:r>
              <a:rPr lang="sl-SI" dirty="0">
                <a:solidFill>
                  <a:srgbClr val="25336D"/>
                </a:solidFill>
              </a:rPr>
              <a:t>, </a:t>
            </a:r>
            <a:r>
              <a:rPr lang="sl-SI" dirty="0" err="1">
                <a:solidFill>
                  <a:srgbClr val="25336D"/>
                </a:solidFill>
              </a:rPr>
              <a:t>tests</a:t>
            </a:r>
            <a:r>
              <a:rPr lang="sl-SI" dirty="0">
                <a:solidFill>
                  <a:srgbClr val="25336D"/>
                </a:solidFill>
              </a:rPr>
              <a:t> data </a:t>
            </a:r>
            <a:r>
              <a:rPr lang="sl-SI" dirty="0" err="1">
                <a:solidFill>
                  <a:srgbClr val="25336D"/>
                </a:solidFill>
              </a:rPr>
              <a:t>access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workflows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supports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replication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through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utility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customer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channels</a:t>
            </a:r>
            <a:r>
              <a:rPr lang="sl-SI" dirty="0">
                <a:solidFill>
                  <a:srgbClr val="25336D"/>
                </a:solidFill>
              </a:rPr>
              <a:t>. </a:t>
            </a:r>
          </a:p>
          <a:p>
            <a:pPr lvl="0"/>
            <a:endParaRPr lang="sl-SI" dirty="0">
              <a:solidFill>
                <a:srgbClr val="25336D"/>
              </a:solidFill>
            </a:endParaRPr>
          </a:p>
          <a:p>
            <a:pPr lvl="0"/>
            <a:r>
              <a:rPr lang="sl-SI" b="1" dirty="0" err="1">
                <a:solidFill>
                  <a:srgbClr val="25336D"/>
                </a:solidFill>
              </a:rPr>
              <a:t>Retrofit</a:t>
            </a:r>
            <a:r>
              <a:rPr lang="sl-SI" b="1" dirty="0">
                <a:solidFill>
                  <a:srgbClr val="25336D"/>
                </a:solidFill>
              </a:rPr>
              <a:t> partner </a:t>
            </a:r>
            <a:r>
              <a:rPr lang="sl-SI" dirty="0">
                <a:solidFill>
                  <a:srgbClr val="25336D"/>
                </a:solidFill>
              </a:rPr>
              <a:t>— </a:t>
            </a:r>
            <a:r>
              <a:rPr lang="sl-SI" dirty="0" err="1">
                <a:solidFill>
                  <a:srgbClr val="25336D"/>
                </a:solidFill>
              </a:rPr>
              <a:t>Translates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diagnostic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outputs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into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feasible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operational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retrofit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measures</a:t>
            </a:r>
            <a:r>
              <a:rPr lang="sl-SI" dirty="0">
                <a:solidFill>
                  <a:srgbClr val="25336D"/>
                </a:solidFill>
              </a:rPr>
              <a:t>, </a:t>
            </a:r>
            <a:r>
              <a:rPr lang="sl-SI" dirty="0" err="1">
                <a:solidFill>
                  <a:srgbClr val="25336D"/>
                </a:solidFill>
              </a:rPr>
              <a:t>cost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estimates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payback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assumptions</a:t>
            </a:r>
            <a:r>
              <a:rPr lang="sl-SI" dirty="0">
                <a:solidFill>
                  <a:srgbClr val="25336D"/>
                </a:solidFill>
              </a:rPr>
              <a:t>. </a:t>
            </a:r>
            <a:r>
              <a:rPr lang="sl-SI" dirty="0" err="1">
                <a:solidFill>
                  <a:srgbClr val="25336D"/>
                </a:solidFill>
              </a:rPr>
              <a:t>Supports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validation</a:t>
            </a:r>
            <a:r>
              <a:rPr lang="sl-SI" dirty="0">
                <a:solidFill>
                  <a:srgbClr val="25336D"/>
                </a:solidFill>
              </a:rPr>
              <a:t>.</a:t>
            </a:r>
          </a:p>
          <a:p>
            <a:pPr lvl="0"/>
            <a:endParaRPr lang="sl-SI" dirty="0">
              <a:solidFill>
                <a:srgbClr val="25336D"/>
              </a:solidFill>
            </a:endParaRPr>
          </a:p>
          <a:p>
            <a:pPr lvl="0"/>
            <a:r>
              <a:rPr lang="sl-SI" b="1" dirty="0" err="1">
                <a:solidFill>
                  <a:srgbClr val="25336D"/>
                </a:solidFill>
              </a:rPr>
              <a:t>Carbon</a:t>
            </a:r>
            <a:r>
              <a:rPr lang="sl-SI" b="1" dirty="0">
                <a:solidFill>
                  <a:srgbClr val="25336D"/>
                </a:solidFill>
              </a:rPr>
              <a:t> partner </a:t>
            </a:r>
            <a:r>
              <a:rPr lang="sl-SI" dirty="0">
                <a:solidFill>
                  <a:srgbClr val="25336D"/>
                </a:solidFill>
              </a:rPr>
              <a:t>— </a:t>
            </a:r>
            <a:r>
              <a:rPr lang="sl-SI" dirty="0" err="1">
                <a:solidFill>
                  <a:srgbClr val="25336D"/>
                </a:solidFill>
              </a:rPr>
              <a:t>Implements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carbon-accounting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logic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reporting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outputs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aligned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with</a:t>
            </a:r>
            <a:r>
              <a:rPr lang="sl-SI" dirty="0">
                <a:solidFill>
                  <a:srgbClr val="25336D"/>
                </a:solidFill>
              </a:rPr>
              <a:t> ESG, CSRD-</a:t>
            </a:r>
            <a:r>
              <a:rPr lang="sl-SI" dirty="0" err="1">
                <a:solidFill>
                  <a:srgbClr val="25336D"/>
                </a:solidFill>
              </a:rPr>
              <a:t>style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portfolio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reporting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and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decarbonisation</a:t>
            </a:r>
            <a:r>
              <a:rPr lang="sl-SI" dirty="0">
                <a:solidFill>
                  <a:srgbClr val="25336D"/>
                </a:solidFill>
              </a:rPr>
              <a:t> </a:t>
            </a:r>
            <a:r>
              <a:rPr lang="sl-SI" dirty="0" err="1">
                <a:solidFill>
                  <a:srgbClr val="25336D"/>
                </a:solidFill>
              </a:rPr>
              <a:t>KPIs</a:t>
            </a:r>
            <a:r>
              <a:rPr lang="sl-SI" dirty="0">
                <a:solidFill>
                  <a:srgbClr val="25336D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83963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545BF-F7C9-71BA-2F18-E267FCF26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sl-SI" sz="4000" b="1" dirty="0">
                <a:solidFill>
                  <a:srgbClr val="F05A22"/>
                </a:solidFill>
              </a:rPr>
              <a:t>Project team</a:t>
            </a:r>
            <a:endParaRPr lang="en-GB" sz="4000" b="1" dirty="0">
              <a:solidFill>
                <a:srgbClr val="F05A2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0BF2E-35A7-DC81-1FEB-A4544AFD9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282" y="2198154"/>
            <a:ext cx="5334197" cy="37698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l-SI" b="1" dirty="0" err="1"/>
              <a:t>Proposal</a:t>
            </a:r>
            <a:r>
              <a:rPr lang="sl-SI" b="1" dirty="0"/>
              <a:t> </a:t>
            </a:r>
            <a:r>
              <a:rPr lang="sl-SI" b="1" dirty="0" err="1"/>
              <a:t>coordinator</a:t>
            </a:r>
            <a:endParaRPr lang="sl-SI" b="1" dirty="0"/>
          </a:p>
          <a:p>
            <a:pPr marL="0" indent="0">
              <a:buNone/>
            </a:pPr>
            <a:r>
              <a:rPr lang="sl-SI" sz="2000" dirty="0"/>
              <a:t>Irena Mesarič</a:t>
            </a:r>
          </a:p>
          <a:p>
            <a:pPr marL="0" indent="0">
              <a:buNone/>
            </a:pPr>
            <a:r>
              <a:rPr lang="sl-SI" sz="2000" b="1" dirty="0"/>
              <a:t>M</a:t>
            </a:r>
            <a:r>
              <a:rPr lang="sl-SI" sz="2000" dirty="0"/>
              <a:t> +386 31 828 629</a:t>
            </a:r>
          </a:p>
          <a:p>
            <a:pPr marL="0" indent="0">
              <a:buNone/>
            </a:pPr>
            <a:r>
              <a:rPr lang="sl-SI" sz="2000" b="1" dirty="0"/>
              <a:t>E </a:t>
            </a:r>
            <a:r>
              <a:rPr lang="sl-SI" sz="2000" dirty="0">
                <a:hlinkClick r:id="rId2"/>
              </a:rPr>
              <a:t>irena.mesaric@replika-pro.eu</a:t>
            </a: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EF9097-B932-FAC0-28AD-9B6B28229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26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A32AC1-B5A6-DF18-511E-F73924137B56}"/>
              </a:ext>
            </a:extLst>
          </p:cNvPr>
          <p:cNvSpPr txBox="1">
            <a:spLocks/>
          </p:cNvSpPr>
          <p:nvPr/>
        </p:nvSpPr>
        <p:spPr>
          <a:xfrm>
            <a:off x="2457973" y="4125605"/>
            <a:ext cx="5796794" cy="2255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l-SI" dirty="0"/>
          </a:p>
          <a:p>
            <a:pPr marL="0" indent="0">
              <a:buFont typeface="Arial" panose="020B0604020202020204" pitchFamily="34" charset="0"/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42306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7071</TotalTime>
  <Words>619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Project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Irena Mesarič</dc:creator>
  <cp:lastModifiedBy>Irena Mesarič</cp:lastModifiedBy>
  <cp:revision>2</cp:revision>
  <dcterms:created xsi:type="dcterms:W3CDTF">2026-08-21T09:33:03Z</dcterms:created>
  <dcterms:modified xsi:type="dcterms:W3CDTF">2026-08-26T07:25:01Z</dcterms:modified>
</cp:coreProperties>
</file>