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184C6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184C6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184C6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184C6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8800" y="402463"/>
            <a:ext cx="6694170" cy="5233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184C6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8676513" y="4984343"/>
            <a:ext cx="411479" cy="10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7.png"/><Relationship Id="rId9" Type="http://schemas.openxmlformats.org/officeDocument/2006/relationships/hyperlink" Target="mailto:team@strucmedica.com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7.png"/><Relationship Id="rId4" Type="http://schemas.openxmlformats.org/officeDocument/2006/relationships/image" Target="../media/image22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hyperlink" Target="http://www.strucmedica.com/" TargetMode="External"/><Relationship Id="rId5" Type="http://schemas.openxmlformats.org/officeDocument/2006/relationships/hyperlink" Target="mailto:team@strucmedica.com" TargetMode="External"/><Relationship Id="rId6" Type="http://schemas.openxmlformats.org/officeDocument/2006/relationships/image" Target="../media/image2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59419" y="844448"/>
            <a:ext cx="3757295" cy="3249930"/>
            <a:chOff x="2959419" y="844448"/>
            <a:chExt cx="3757295" cy="324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9419" y="844448"/>
              <a:ext cx="3757102" cy="32496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43375" y="2411031"/>
              <a:ext cx="857250" cy="43180"/>
            </a:xfrm>
            <a:custGeom>
              <a:avLst/>
              <a:gdLst/>
              <a:ahLst/>
              <a:cxnLst/>
              <a:rect l="l" t="t" r="r" b="b"/>
              <a:pathLst>
                <a:path w="857250" h="43180">
                  <a:moveTo>
                    <a:pt x="857250" y="0"/>
                  </a:moveTo>
                  <a:lnTo>
                    <a:pt x="0" y="0"/>
                  </a:lnTo>
                  <a:lnTo>
                    <a:pt x="0" y="42862"/>
                  </a:lnTo>
                  <a:lnTo>
                    <a:pt x="857250" y="42862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05B6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170557" y="2611069"/>
            <a:ext cx="48018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0" b="1">
                <a:solidFill>
                  <a:srgbClr val="1F487C"/>
                </a:solidFill>
                <a:latin typeface="Verdana"/>
                <a:cs typeface="Verdana"/>
              </a:rPr>
              <a:t>STRUCTURAL</a:t>
            </a:r>
            <a:r>
              <a:rPr dirty="0" sz="1800" spc="-90" b="1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dirty="0" sz="1800" spc="-145" b="1">
                <a:solidFill>
                  <a:srgbClr val="1F487C"/>
                </a:solidFill>
                <a:latin typeface="Verdana"/>
                <a:cs typeface="Verdana"/>
              </a:rPr>
              <a:t>DIAGNOSIS</a:t>
            </a:r>
            <a:r>
              <a:rPr dirty="0" sz="1800" spc="-110" b="1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dirty="0" sz="1800" spc="-254" b="1">
                <a:solidFill>
                  <a:srgbClr val="1F487C"/>
                </a:solidFill>
                <a:latin typeface="Verdana"/>
                <a:cs typeface="Verdana"/>
              </a:rPr>
              <a:t>&amp;</a:t>
            </a:r>
            <a:r>
              <a:rPr dirty="0" sz="1800" spc="-85" b="1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dirty="0" sz="1800" spc="-80" b="1">
                <a:solidFill>
                  <a:srgbClr val="1F487C"/>
                </a:solidFill>
                <a:latin typeface="Verdana"/>
                <a:cs typeface="Verdana"/>
              </a:rPr>
              <a:t>PROGNOSIS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186" rIns="0" bIns="0" rtlCol="0" vert="horz">
            <a:spAutoFit/>
          </a:bodyPr>
          <a:lstStyle/>
          <a:p>
            <a:pPr marL="1951989">
              <a:lnSpc>
                <a:spcPct val="100000"/>
              </a:lnSpc>
              <a:spcBef>
                <a:spcPts val="100"/>
              </a:spcBef>
            </a:pPr>
            <a:r>
              <a:rPr dirty="0" sz="2700" spc="-125">
                <a:solidFill>
                  <a:srgbClr val="0E172A"/>
                </a:solidFill>
                <a:latin typeface="Verdana"/>
                <a:cs typeface="Verdana"/>
              </a:rPr>
              <a:t>STRUCMEDICA</a:t>
            </a:r>
            <a:r>
              <a:rPr dirty="0" sz="2700" spc="-140">
                <a:solidFill>
                  <a:srgbClr val="0E172A"/>
                </a:solidFill>
                <a:latin typeface="Verdana"/>
                <a:cs typeface="Verdana"/>
              </a:rPr>
              <a:t> </a:t>
            </a:r>
            <a:r>
              <a:rPr dirty="0" sz="2700" spc="-70">
                <a:solidFill>
                  <a:srgbClr val="0E172A"/>
                </a:solidFill>
                <a:latin typeface="Verdana"/>
                <a:cs typeface="Verdana"/>
              </a:rPr>
              <a:t>Mission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6250" y="1073810"/>
            <a:ext cx="571500" cy="43180"/>
          </a:xfrm>
          <a:custGeom>
            <a:avLst/>
            <a:gdLst/>
            <a:ahLst/>
            <a:cxnLst/>
            <a:rect l="l" t="t" r="r" b="b"/>
            <a:pathLst>
              <a:path w="571500" h="43180">
                <a:moveTo>
                  <a:pt x="571500" y="0"/>
                </a:moveTo>
                <a:lnTo>
                  <a:pt x="0" y="0"/>
                </a:lnTo>
                <a:lnTo>
                  <a:pt x="0" y="42900"/>
                </a:lnTo>
                <a:lnTo>
                  <a:pt x="571500" y="42900"/>
                </a:lnTo>
                <a:lnTo>
                  <a:pt x="571500" y="0"/>
                </a:lnTo>
                <a:close/>
              </a:path>
            </a:pathLst>
          </a:custGeom>
          <a:solidFill>
            <a:srgbClr val="018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10462" y="1659458"/>
            <a:ext cx="6720205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500" spc="10">
                <a:solidFill>
                  <a:srgbClr val="465469"/>
                </a:solidFill>
                <a:latin typeface="Arial MT"/>
                <a:cs typeface="Arial MT"/>
              </a:rPr>
              <a:t>"To </a:t>
            </a:r>
            <a:r>
              <a:rPr dirty="0" sz="1500" spc="65">
                <a:solidFill>
                  <a:srgbClr val="465469"/>
                </a:solidFill>
                <a:latin typeface="Arial MT"/>
                <a:cs typeface="Arial MT"/>
              </a:rPr>
              <a:t>offer</a:t>
            </a:r>
            <a:r>
              <a:rPr dirty="0" sz="150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465469"/>
                </a:solidFill>
                <a:latin typeface="Arial MT"/>
                <a:cs typeface="Arial MT"/>
              </a:rPr>
              <a:t>a</a:t>
            </a:r>
            <a:r>
              <a:rPr dirty="0" sz="1500" spc="3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465469"/>
                </a:solidFill>
                <a:latin typeface="Arial MT"/>
                <a:cs typeface="Arial MT"/>
              </a:rPr>
              <a:t>predictive,</a:t>
            </a:r>
            <a:r>
              <a:rPr dirty="0" sz="1500" spc="-2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465469"/>
                </a:solidFill>
                <a:latin typeface="Arial MT"/>
                <a:cs typeface="Arial MT"/>
              </a:rPr>
              <a:t>fast, and</a:t>
            </a:r>
            <a:r>
              <a:rPr dirty="0" sz="1500" spc="2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45">
                <a:solidFill>
                  <a:srgbClr val="465469"/>
                </a:solidFill>
                <a:latin typeface="Arial MT"/>
                <a:cs typeface="Arial MT"/>
              </a:rPr>
              <a:t>quality</a:t>
            </a:r>
            <a:r>
              <a:rPr dirty="0" sz="1500" spc="5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465469"/>
                </a:solidFill>
                <a:latin typeface="Arial MT"/>
                <a:cs typeface="Arial MT"/>
              </a:rPr>
              <a:t>diagnosis</a:t>
            </a:r>
            <a:r>
              <a:rPr dirty="0" sz="1500" spc="5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65">
                <a:solidFill>
                  <a:srgbClr val="465469"/>
                </a:solidFill>
                <a:latin typeface="Arial MT"/>
                <a:cs typeface="Arial MT"/>
              </a:rPr>
              <a:t>through</a:t>
            </a:r>
            <a:r>
              <a:rPr dirty="0" sz="1500" spc="2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10">
                <a:solidFill>
                  <a:srgbClr val="465469"/>
                </a:solidFill>
                <a:latin typeface="Arial MT"/>
                <a:cs typeface="Arial MT"/>
              </a:rPr>
              <a:t>an</a:t>
            </a:r>
            <a:r>
              <a:rPr dirty="0" sz="1500" spc="3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60">
                <a:solidFill>
                  <a:srgbClr val="465469"/>
                </a:solidFill>
                <a:latin typeface="Arial MT"/>
                <a:cs typeface="Arial MT"/>
              </a:rPr>
              <a:t>automated</a:t>
            </a:r>
            <a:r>
              <a:rPr dirty="0" sz="1500" spc="15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-25">
                <a:solidFill>
                  <a:srgbClr val="465469"/>
                </a:solidFill>
                <a:latin typeface="Arial MT"/>
                <a:cs typeface="Arial MT"/>
              </a:rPr>
              <a:t>and</a:t>
            </a:r>
            <a:endParaRPr sz="15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85"/>
              </a:spcBef>
            </a:pPr>
            <a:r>
              <a:rPr dirty="0" sz="1500">
                <a:solidFill>
                  <a:srgbClr val="465469"/>
                </a:solidFill>
                <a:latin typeface="Arial MT"/>
                <a:cs typeface="Arial MT"/>
              </a:rPr>
              <a:t>non-invasive</a:t>
            </a:r>
            <a:r>
              <a:rPr dirty="0" sz="1500" spc="50">
                <a:solidFill>
                  <a:srgbClr val="465469"/>
                </a:solidFill>
                <a:latin typeface="Arial MT"/>
                <a:cs typeface="Arial MT"/>
              </a:rPr>
              <a:t> measurement</a:t>
            </a:r>
            <a:r>
              <a:rPr dirty="0" sz="1500" spc="3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70">
                <a:solidFill>
                  <a:srgbClr val="465469"/>
                </a:solidFill>
                <a:latin typeface="Arial MT"/>
                <a:cs typeface="Arial MT"/>
              </a:rPr>
              <a:t>of</a:t>
            </a:r>
            <a:r>
              <a:rPr dirty="0" sz="1500" spc="4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50">
                <a:solidFill>
                  <a:srgbClr val="465469"/>
                </a:solidFill>
                <a:latin typeface="Arial MT"/>
                <a:cs typeface="Arial MT"/>
              </a:rPr>
              <a:t>durability</a:t>
            </a:r>
            <a:r>
              <a:rPr dirty="0" sz="1500" spc="20">
                <a:solidFill>
                  <a:srgbClr val="465469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465469"/>
                </a:solidFill>
                <a:latin typeface="Arial MT"/>
                <a:cs typeface="Arial MT"/>
              </a:rPr>
              <a:t>indicators"</a:t>
            </a:r>
            <a:endParaRPr sz="15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14598" y="2546674"/>
            <a:ext cx="571500" cy="564515"/>
            <a:chOff x="3014598" y="2546674"/>
            <a:chExt cx="571500" cy="564515"/>
          </a:xfrm>
        </p:grpSpPr>
        <p:pic>
          <p:nvPicPr>
            <p:cNvPr id="6" name="object 6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4598" y="2546674"/>
              <a:ext cx="571500" cy="564444"/>
            </a:xfrm>
            <a:prstGeom prst="rect">
              <a:avLst/>
            </a:prstGeom>
          </p:spPr>
        </p:pic>
        <p:pic>
          <p:nvPicPr>
            <p:cNvPr id="7" name="object 7" descr="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1824" y="2696845"/>
              <a:ext cx="257175" cy="25717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636647" y="3460750"/>
            <a:ext cx="132651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0" b="1">
                <a:solidFill>
                  <a:srgbClr val="0184C6"/>
                </a:solidFill>
                <a:latin typeface="Verdana"/>
                <a:cs typeface="Verdana"/>
              </a:rPr>
              <a:t>Precise</a:t>
            </a:r>
            <a:r>
              <a:rPr dirty="0" sz="1100" spc="-50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35" b="1">
                <a:solidFill>
                  <a:srgbClr val="0184C6"/>
                </a:solidFill>
                <a:latin typeface="Verdana"/>
                <a:cs typeface="Verdana"/>
              </a:rPr>
              <a:t>Diagnosis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12309" y="2546674"/>
            <a:ext cx="571500" cy="564515"/>
            <a:chOff x="4512309" y="2546674"/>
            <a:chExt cx="571500" cy="564515"/>
          </a:xfrm>
        </p:grpSpPr>
        <p:pic>
          <p:nvPicPr>
            <p:cNvPr id="10" name="object 10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2309" y="2546674"/>
              <a:ext cx="571500" cy="564444"/>
            </a:xfrm>
            <a:prstGeom prst="rect">
              <a:avLst/>
            </a:prstGeom>
          </p:spPr>
        </p:pic>
        <p:pic>
          <p:nvPicPr>
            <p:cNvPr id="11" name="object 11" descr="image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9535" y="2696845"/>
              <a:ext cx="257175" cy="25717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5976365" y="2549849"/>
            <a:ext cx="571500" cy="564515"/>
            <a:chOff x="5976365" y="2549849"/>
            <a:chExt cx="571500" cy="564515"/>
          </a:xfrm>
        </p:grpSpPr>
        <p:pic>
          <p:nvPicPr>
            <p:cNvPr id="13" name="object 13" descr="image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76365" y="2549849"/>
              <a:ext cx="571499" cy="564444"/>
            </a:xfrm>
            <a:prstGeom prst="rect">
              <a:avLst/>
            </a:prstGeom>
          </p:spPr>
        </p:pic>
        <p:pic>
          <p:nvPicPr>
            <p:cNvPr id="14" name="object 14" descr="image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3591" y="2700020"/>
              <a:ext cx="257175" cy="25717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129532" y="3458083"/>
            <a:ext cx="133858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5" b="1">
                <a:solidFill>
                  <a:srgbClr val="0184C6"/>
                </a:solidFill>
                <a:latin typeface="Verdana"/>
                <a:cs typeface="Verdana"/>
              </a:rPr>
              <a:t>Predict</a:t>
            </a:r>
            <a:r>
              <a:rPr dirty="0" sz="1100" spc="-60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30" b="1">
                <a:solidFill>
                  <a:srgbClr val="0184C6"/>
                </a:solidFill>
                <a:latin typeface="Verdana"/>
                <a:cs typeface="Verdana"/>
              </a:rPr>
              <a:t>the</a:t>
            </a:r>
            <a:r>
              <a:rPr dirty="0" sz="1100" spc="-45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30" b="1">
                <a:solidFill>
                  <a:srgbClr val="0184C6"/>
                </a:solidFill>
                <a:latin typeface="Verdana"/>
                <a:cs typeface="Verdana"/>
              </a:rPr>
              <a:t>future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1340" y="3449192"/>
            <a:ext cx="124142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0184C6"/>
                </a:solidFill>
                <a:latin typeface="Verdana"/>
                <a:cs typeface="Verdana"/>
              </a:rPr>
              <a:t>Secure </a:t>
            </a:r>
            <a:r>
              <a:rPr dirty="0" sz="1100" spc="-35" b="1">
                <a:solidFill>
                  <a:srgbClr val="0184C6"/>
                </a:solidFill>
                <a:latin typeface="Verdana"/>
                <a:cs typeface="Verdana"/>
              </a:rPr>
              <a:t>the asset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040" y="142239"/>
            <a:ext cx="1093665" cy="188123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2786" y="2856738"/>
            <a:ext cx="124587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40" b="1">
                <a:solidFill>
                  <a:srgbClr val="0184C6"/>
                </a:solidFill>
                <a:latin typeface="Verdana"/>
                <a:cs typeface="Verdana"/>
              </a:rPr>
              <a:t>1.</a:t>
            </a:r>
            <a:r>
              <a:rPr dirty="0" sz="1100" spc="-65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55" b="1">
                <a:solidFill>
                  <a:srgbClr val="0184C6"/>
                </a:solidFill>
                <a:latin typeface="Verdana"/>
                <a:cs typeface="Verdana"/>
              </a:rPr>
              <a:t>Scan </a:t>
            </a:r>
            <a:r>
              <a:rPr dirty="0" sz="1100" spc="-160" b="1">
                <a:solidFill>
                  <a:srgbClr val="0184C6"/>
                </a:solidFill>
                <a:latin typeface="Verdana"/>
                <a:cs typeface="Verdana"/>
              </a:rPr>
              <a:t>&amp;</a:t>
            </a:r>
            <a:r>
              <a:rPr dirty="0" sz="1100" spc="-65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30" b="1">
                <a:solidFill>
                  <a:srgbClr val="0184C6"/>
                </a:solidFill>
                <a:latin typeface="Verdana"/>
                <a:cs typeface="Verdana"/>
              </a:rPr>
              <a:t>mesure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74033" y="2856738"/>
            <a:ext cx="99695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35" b="1">
                <a:solidFill>
                  <a:srgbClr val="0184C6"/>
                </a:solidFill>
                <a:latin typeface="Verdana"/>
                <a:cs typeface="Verdana"/>
              </a:rPr>
              <a:t>2.</a:t>
            </a:r>
            <a:r>
              <a:rPr dirty="0" sz="1100" spc="-55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35" b="1">
                <a:solidFill>
                  <a:srgbClr val="0184C6"/>
                </a:solidFill>
                <a:latin typeface="Verdana"/>
                <a:cs typeface="Verdana"/>
              </a:rPr>
              <a:t>Processing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16369" y="2856738"/>
            <a:ext cx="10839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40" b="1">
                <a:solidFill>
                  <a:srgbClr val="0184C6"/>
                </a:solidFill>
                <a:latin typeface="Verdana"/>
                <a:cs typeface="Verdana"/>
              </a:rPr>
              <a:t>3.</a:t>
            </a:r>
            <a:r>
              <a:rPr dirty="0" sz="1100" spc="-50" b="1">
                <a:solidFill>
                  <a:srgbClr val="0184C6"/>
                </a:solidFill>
                <a:latin typeface="Verdana"/>
                <a:cs typeface="Verdana"/>
              </a:rPr>
              <a:t> </a:t>
            </a:r>
            <a:r>
              <a:rPr dirty="0" sz="1100" spc="-35" b="1">
                <a:solidFill>
                  <a:srgbClr val="0184C6"/>
                </a:solidFill>
                <a:latin typeface="Verdana"/>
                <a:cs typeface="Verdana"/>
              </a:rPr>
              <a:t>Prescription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42962" y="2160270"/>
            <a:ext cx="7458075" cy="571500"/>
            <a:chOff x="842962" y="2160270"/>
            <a:chExt cx="7458075" cy="571500"/>
          </a:xfrm>
        </p:grpSpPr>
        <p:sp>
          <p:nvSpPr>
            <p:cNvPr id="6" name="object 6"/>
            <p:cNvSpPr/>
            <p:nvPr/>
          </p:nvSpPr>
          <p:spPr>
            <a:xfrm>
              <a:off x="842962" y="2407793"/>
              <a:ext cx="7458075" cy="28575"/>
            </a:xfrm>
            <a:custGeom>
              <a:avLst/>
              <a:gdLst/>
              <a:ahLst/>
              <a:cxnLst/>
              <a:rect l="l" t="t" r="r" b="b"/>
              <a:pathLst>
                <a:path w="7458075" h="28575">
                  <a:moveTo>
                    <a:pt x="7458075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7458075" y="28575"/>
                  </a:lnTo>
                  <a:lnTo>
                    <a:pt x="7458075" y="0"/>
                  </a:lnTo>
                  <a:close/>
                </a:path>
              </a:pathLst>
            </a:custGeom>
            <a:solidFill>
              <a:srgbClr val="CAD4E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image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0225" y="2160270"/>
              <a:ext cx="571500" cy="571500"/>
            </a:xfrm>
            <a:prstGeom prst="rect">
              <a:avLst/>
            </a:prstGeom>
          </p:spPr>
        </p:pic>
        <p:pic>
          <p:nvPicPr>
            <p:cNvPr id="8" name="object 8" descr="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6250" y="2160270"/>
              <a:ext cx="571500" cy="571500"/>
            </a:xfrm>
            <a:prstGeom prst="rect">
              <a:avLst/>
            </a:prstGeom>
          </p:spPr>
        </p:pic>
        <p:pic>
          <p:nvPicPr>
            <p:cNvPr id="9" name="object 9" descr="image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2275" y="2160270"/>
              <a:ext cx="571500" cy="571500"/>
            </a:xfrm>
            <a:prstGeom prst="rect">
              <a:avLst/>
            </a:prstGeom>
          </p:spPr>
        </p:pic>
        <p:pic>
          <p:nvPicPr>
            <p:cNvPr id="10" name="object 10" descr="image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3138" y="2338895"/>
              <a:ext cx="185737" cy="214312"/>
            </a:xfrm>
            <a:prstGeom prst="rect">
              <a:avLst/>
            </a:prstGeom>
          </p:spPr>
        </p:pic>
        <p:pic>
          <p:nvPicPr>
            <p:cNvPr id="11" name="object 11" descr="image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64811" y="2338895"/>
              <a:ext cx="214312" cy="214312"/>
            </a:xfrm>
            <a:prstGeom prst="rect">
              <a:avLst/>
            </a:prstGeom>
          </p:spPr>
        </p:pic>
        <p:pic>
          <p:nvPicPr>
            <p:cNvPr id="12" name="object 12" descr="image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75855" y="2338895"/>
              <a:ext cx="164299" cy="21431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76680" y="3199002"/>
            <a:ext cx="2218690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Rapid</a:t>
            </a:r>
            <a:r>
              <a:rPr dirty="0" sz="900" spc="8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mobile</a:t>
            </a:r>
            <a:r>
              <a:rPr dirty="0" sz="900" spc="8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inspection</a:t>
            </a:r>
            <a:r>
              <a:rPr dirty="0" sz="900" spc="4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on-site</a:t>
            </a:r>
            <a:r>
              <a:rPr dirty="0" sz="900" spc="8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with</a:t>
            </a:r>
            <a:r>
              <a:rPr dirty="0" sz="900" spc="8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20">
                <a:solidFill>
                  <a:srgbClr val="334154"/>
                </a:solidFill>
                <a:latin typeface="Microsoft Sans Serif"/>
                <a:cs typeface="Microsoft Sans Serif"/>
              </a:rPr>
              <a:t>data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geolocation.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9860" y="3199002"/>
            <a:ext cx="2230120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Correlation</a:t>
            </a:r>
            <a:r>
              <a:rPr dirty="0" sz="900" spc="6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of</a:t>
            </a:r>
            <a:r>
              <a:rPr dirty="0" sz="900" spc="13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indicators</a:t>
            </a:r>
            <a:r>
              <a:rPr dirty="0" sz="900" spc="8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and</a:t>
            </a:r>
            <a:r>
              <a:rPr dirty="0" sz="900" spc="12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degradation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modeling.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68897" y="3199002"/>
            <a:ext cx="1778635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Automatic</a:t>
            </a:r>
            <a:r>
              <a:rPr dirty="0" sz="900" spc="18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report</a:t>
            </a:r>
            <a:r>
              <a:rPr dirty="0" sz="900" spc="14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with</a:t>
            </a:r>
            <a:r>
              <a:rPr dirty="0" sz="900" spc="15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actionable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maintenance</a:t>
            </a:r>
            <a:r>
              <a:rPr dirty="0" sz="900" spc="14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scenarios.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0"/>
              <a:t>Diagnostic</a:t>
            </a:r>
            <a:r>
              <a:rPr dirty="0" spc="-30"/>
              <a:t> </a:t>
            </a:r>
            <a:r>
              <a:rPr dirty="0" spc="-10"/>
              <a:t>Journey</a:t>
            </a:r>
          </a:p>
        </p:txBody>
      </p:sp>
      <p:sp>
        <p:nvSpPr>
          <p:cNvPr id="17" name="object 17"/>
          <p:cNvSpPr/>
          <p:nvPr/>
        </p:nvSpPr>
        <p:spPr>
          <a:xfrm>
            <a:off x="428625" y="428625"/>
            <a:ext cx="57150" cy="371475"/>
          </a:xfrm>
          <a:custGeom>
            <a:avLst/>
            <a:gdLst/>
            <a:ahLst/>
            <a:cxnLst/>
            <a:rect l="l" t="t" r="r" b="b"/>
            <a:pathLst>
              <a:path w="57150" h="371475">
                <a:moveTo>
                  <a:pt x="57150" y="0"/>
                </a:moveTo>
                <a:lnTo>
                  <a:pt x="0" y="0"/>
                </a:lnTo>
                <a:lnTo>
                  <a:pt x="0" y="371475"/>
                </a:lnTo>
                <a:lnTo>
                  <a:pt x="57150" y="371475"/>
                </a:lnTo>
                <a:lnTo>
                  <a:pt x="57150" y="0"/>
                </a:lnTo>
                <a:close/>
              </a:path>
            </a:pathLst>
          </a:custGeom>
          <a:solidFill>
            <a:srgbClr val="018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3040" y="142239"/>
            <a:ext cx="1093665" cy="188123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6153" y="1466850"/>
            <a:ext cx="3726179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An</a:t>
            </a:r>
            <a:r>
              <a:rPr dirty="0" sz="1100" spc="8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approach</a:t>
            </a:r>
            <a:r>
              <a:rPr dirty="0" sz="1100" spc="6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combining</a:t>
            </a:r>
            <a:r>
              <a:rPr dirty="0" sz="1100" spc="6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sensors</a:t>
            </a:r>
            <a:r>
              <a:rPr dirty="0" sz="1100" spc="5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and</a:t>
            </a:r>
            <a:r>
              <a:rPr dirty="0" sz="1100" spc="7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analysis</a:t>
            </a:r>
            <a:r>
              <a:rPr dirty="0" sz="1100" spc="7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334154"/>
                </a:solidFill>
                <a:latin typeface="Microsoft Sans Serif"/>
                <a:cs typeface="Microsoft Sans Serif"/>
              </a:rPr>
              <a:t>algorithms.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6089" y="2309876"/>
            <a:ext cx="1964689" cy="1887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20">
                <a:solidFill>
                  <a:srgbClr val="334154"/>
                </a:solidFill>
                <a:latin typeface="Arial Black"/>
                <a:cs typeface="Arial Black"/>
              </a:rPr>
              <a:t>100%</a:t>
            </a:r>
            <a:r>
              <a:rPr dirty="0" sz="1100" spc="-55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35">
                <a:solidFill>
                  <a:srgbClr val="334154"/>
                </a:solidFill>
                <a:latin typeface="Arial Black"/>
                <a:cs typeface="Arial Black"/>
              </a:rPr>
              <a:t>non-</a:t>
            </a:r>
            <a:r>
              <a:rPr dirty="0" sz="1100" spc="-70">
                <a:solidFill>
                  <a:srgbClr val="334154"/>
                </a:solidFill>
                <a:latin typeface="Arial Black"/>
                <a:cs typeface="Arial Black"/>
              </a:rPr>
              <a:t>destructive</a:t>
            </a:r>
            <a:r>
              <a:rPr dirty="0" sz="1100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35">
                <a:solidFill>
                  <a:srgbClr val="334154"/>
                </a:solidFill>
                <a:latin typeface="Arial Black"/>
                <a:cs typeface="Arial Black"/>
              </a:rPr>
              <a:t>(NDT)</a:t>
            </a:r>
            <a:endParaRPr sz="1100">
              <a:latin typeface="Arial Black"/>
              <a:cs typeface="Arial Black"/>
            </a:endParaRPr>
          </a:p>
          <a:p>
            <a:pPr marL="12700" marR="88900">
              <a:lnSpc>
                <a:spcPct val="336700"/>
              </a:lnSpc>
              <a:spcBef>
                <a:spcPts val="5"/>
              </a:spcBef>
            </a:pPr>
            <a:r>
              <a:rPr dirty="0" sz="1100" spc="-70">
                <a:solidFill>
                  <a:srgbClr val="334154"/>
                </a:solidFill>
                <a:latin typeface="Arial Black"/>
                <a:cs typeface="Arial Black"/>
              </a:rPr>
              <a:t>Acquisition</a:t>
            </a:r>
            <a:r>
              <a:rPr dirty="0" sz="1100" spc="-45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85">
                <a:solidFill>
                  <a:srgbClr val="334154"/>
                </a:solidFill>
                <a:latin typeface="Arial Black"/>
                <a:cs typeface="Arial Black"/>
              </a:rPr>
              <a:t>speed</a:t>
            </a:r>
            <a:r>
              <a:rPr dirty="0" sz="1100" spc="-45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100">
                <a:solidFill>
                  <a:srgbClr val="334154"/>
                </a:solidFill>
                <a:latin typeface="Arial Black"/>
                <a:cs typeface="Arial Black"/>
              </a:rPr>
              <a:t>&lt;</a:t>
            </a:r>
            <a:r>
              <a:rPr dirty="0" sz="1100" spc="-60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120">
                <a:solidFill>
                  <a:srgbClr val="334154"/>
                </a:solidFill>
                <a:latin typeface="Arial Black"/>
                <a:cs typeface="Arial Black"/>
              </a:rPr>
              <a:t>30</a:t>
            </a:r>
            <a:r>
              <a:rPr dirty="0" sz="1100" spc="-55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25">
                <a:solidFill>
                  <a:srgbClr val="334154"/>
                </a:solidFill>
                <a:latin typeface="Arial Black"/>
                <a:cs typeface="Arial Black"/>
              </a:rPr>
              <a:t>min Multi-</a:t>
            </a:r>
            <a:r>
              <a:rPr dirty="0" sz="1100" spc="-80">
                <a:solidFill>
                  <a:srgbClr val="334154"/>
                </a:solidFill>
                <a:latin typeface="Arial Black"/>
                <a:cs typeface="Arial Black"/>
              </a:rPr>
              <a:t>physical</a:t>
            </a:r>
            <a:r>
              <a:rPr dirty="0" sz="1100" spc="10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 spc="-10">
                <a:solidFill>
                  <a:srgbClr val="334154"/>
                </a:solidFill>
                <a:latin typeface="Arial Black"/>
                <a:cs typeface="Arial Black"/>
              </a:rPr>
              <a:t>analysis Connectivity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Non-invasive</a:t>
            </a:r>
            <a:r>
              <a:rPr dirty="0" spc="155"/>
              <a:t> </a:t>
            </a:r>
            <a:r>
              <a:rPr dirty="0" spc="55"/>
              <a:t>technology</a:t>
            </a:r>
          </a:p>
        </p:txBody>
      </p:sp>
      <p:sp>
        <p:nvSpPr>
          <p:cNvPr id="5" name="object 5"/>
          <p:cNvSpPr/>
          <p:nvPr/>
        </p:nvSpPr>
        <p:spPr>
          <a:xfrm>
            <a:off x="428625" y="428625"/>
            <a:ext cx="57150" cy="371475"/>
          </a:xfrm>
          <a:custGeom>
            <a:avLst/>
            <a:gdLst/>
            <a:ahLst/>
            <a:cxnLst/>
            <a:rect l="l" t="t" r="r" b="b"/>
            <a:pathLst>
              <a:path w="57150" h="371475">
                <a:moveTo>
                  <a:pt x="57150" y="0"/>
                </a:moveTo>
                <a:lnTo>
                  <a:pt x="0" y="0"/>
                </a:lnTo>
                <a:lnTo>
                  <a:pt x="0" y="371475"/>
                </a:lnTo>
                <a:lnTo>
                  <a:pt x="57150" y="371475"/>
                </a:lnTo>
                <a:lnTo>
                  <a:pt x="57150" y="0"/>
                </a:lnTo>
                <a:close/>
              </a:path>
            </a:pathLst>
          </a:custGeom>
          <a:solidFill>
            <a:srgbClr val="018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2289625"/>
            <a:ext cx="157162" cy="157156"/>
          </a:xfrm>
          <a:prstGeom prst="rect">
            <a:avLst/>
          </a:prstGeom>
        </p:spPr>
      </p:pic>
      <p:pic>
        <p:nvPicPr>
          <p:cNvPr id="7" name="object 7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2853886"/>
            <a:ext cx="157162" cy="157156"/>
          </a:xfrm>
          <a:prstGeom prst="rect">
            <a:avLst/>
          </a:prstGeom>
        </p:spPr>
      </p:pic>
      <p:pic>
        <p:nvPicPr>
          <p:cNvPr id="8" name="object 8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418274"/>
            <a:ext cx="157162" cy="157156"/>
          </a:xfrm>
          <a:prstGeom prst="rect">
            <a:avLst/>
          </a:prstGeom>
        </p:spPr>
      </p:pic>
      <p:pic>
        <p:nvPicPr>
          <p:cNvPr id="9" name="object 9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982649"/>
            <a:ext cx="157162" cy="1571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0565" y="1418005"/>
            <a:ext cx="4257421" cy="27128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040" y="142239"/>
            <a:ext cx="1093665" cy="188123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1940305"/>
            <a:ext cx="1910969" cy="1927225"/>
          </a:xfrm>
          <a:prstGeom prst="rect">
            <a:avLst/>
          </a:prstGeom>
        </p:spPr>
      </p:pic>
      <p:pic>
        <p:nvPicPr>
          <p:cNvPr id="3" name="object 3" descr="imag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0977" y="1940305"/>
            <a:ext cx="1910969" cy="1927225"/>
          </a:xfrm>
          <a:prstGeom prst="rect">
            <a:avLst/>
          </a:prstGeom>
        </p:spPr>
      </p:pic>
      <p:pic>
        <p:nvPicPr>
          <p:cNvPr id="4" name="object 4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2700" y="1940305"/>
            <a:ext cx="1910969" cy="1927225"/>
          </a:xfrm>
          <a:prstGeom prst="rect">
            <a:avLst/>
          </a:prstGeom>
        </p:spPr>
      </p:pic>
      <p:pic>
        <p:nvPicPr>
          <p:cNvPr id="5" name="object 5" descr="imag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6775" y="1940305"/>
            <a:ext cx="1910969" cy="19272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4267" y="2665222"/>
            <a:ext cx="102044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 b="1">
                <a:solidFill>
                  <a:srgbClr val="0E172A"/>
                </a:solidFill>
                <a:latin typeface="Verdana"/>
                <a:cs typeface="Verdana"/>
              </a:rPr>
              <a:t>Carbonation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933" y="3028950"/>
            <a:ext cx="16459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334154"/>
                </a:solidFill>
                <a:latin typeface="Microsoft Sans Serif"/>
                <a:cs typeface="Microsoft Sans Serif"/>
              </a:rPr>
              <a:t>Depth</a:t>
            </a:r>
            <a:r>
              <a:rPr dirty="0" sz="900" spc="9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>
                <a:solidFill>
                  <a:srgbClr val="334154"/>
                </a:solidFill>
                <a:latin typeface="Microsoft Sans Serif"/>
                <a:cs typeface="Microsoft Sans Serif"/>
              </a:rPr>
              <a:t>of</a:t>
            </a:r>
            <a:r>
              <a:rPr dirty="0" sz="900" spc="11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>
                <a:solidFill>
                  <a:srgbClr val="334154"/>
                </a:solidFill>
                <a:latin typeface="Microsoft Sans Serif"/>
                <a:cs typeface="Microsoft Sans Serif"/>
              </a:rPr>
              <a:t>the</a:t>
            </a:r>
            <a:r>
              <a:rPr dirty="0" sz="900" spc="10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>
                <a:solidFill>
                  <a:srgbClr val="334154"/>
                </a:solidFill>
                <a:latin typeface="Microsoft Sans Serif"/>
                <a:cs typeface="Microsoft Sans Serif"/>
              </a:rPr>
              <a:t>front,</a:t>
            </a:r>
            <a:r>
              <a:rPr dirty="0" sz="900" spc="11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20">
                <a:solidFill>
                  <a:srgbClr val="334154"/>
                </a:solidFill>
                <a:latin typeface="Microsoft Sans Serif"/>
                <a:cs typeface="Microsoft Sans Serif"/>
              </a:rPr>
              <a:t>CO₂</a:t>
            </a:r>
            <a:r>
              <a:rPr dirty="0" sz="900" spc="114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uptake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7364" y="2665222"/>
            <a:ext cx="8013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45" b="1">
                <a:solidFill>
                  <a:srgbClr val="0E172A"/>
                </a:solidFill>
                <a:latin typeface="Verdana"/>
                <a:cs typeface="Verdana"/>
              </a:rPr>
              <a:t>Corrosion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41946" y="3028950"/>
            <a:ext cx="1631314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Probability</a:t>
            </a:r>
            <a:r>
              <a:rPr dirty="0" sz="900" spc="7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and</a:t>
            </a:r>
            <a:r>
              <a:rPr dirty="0" sz="900" spc="11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kinetics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following</a:t>
            </a:r>
            <a:r>
              <a:rPr dirty="0" sz="900" spc="13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measured</a:t>
            </a:r>
            <a:r>
              <a:rPr dirty="0" sz="900" spc="13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indicators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4944" y="2665222"/>
            <a:ext cx="5467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5" b="1">
                <a:solidFill>
                  <a:srgbClr val="0E172A"/>
                </a:solidFill>
                <a:latin typeface="Verdana"/>
                <a:cs typeface="Verdana"/>
              </a:rPr>
              <a:t>Hydric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94558" y="3028950"/>
            <a:ext cx="162813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20">
                <a:solidFill>
                  <a:srgbClr val="334154"/>
                </a:solidFill>
                <a:latin typeface="Microsoft Sans Serif"/>
                <a:cs typeface="Microsoft Sans Serif"/>
              </a:rPr>
              <a:t>Water/chloride</a:t>
            </a:r>
            <a:r>
              <a:rPr dirty="0" sz="900" spc="4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20">
                <a:solidFill>
                  <a:srgbClr val="334154"/>
                </a:solidFill>
                <a:latin typeface="Microsoft Sans Serif"/>
                <a:cs typeface="Microsoft Sans Serif"/>
              </a:rPr>
              <a:t>content</a:t>
            </a:r>
            <a:r>
              <a:rPr dirty="0" sz="900" spc="10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profile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0340" y="2663698"/>
            <a:ext cx="744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0E172A"/>
                </a:solidFill>
                <a:latin typeface="Verdana"/>
                <a:cs typeface="Verdana"/>
              </a:rPr>
              <a:t>Cracking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74463" y="3028950"/>
            <a:ext cx="13144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334154"/>
                </a:solidFill>
                <a:latin typeface="Microsoft Sans Serif"/>
                <a:cs typeface="Microsoft Sans Serif"/>
              </a:rPr>
              <a:t>Early</a:t>
            </a:r>
            <a:r>
              <a:rPr dirty="0" sz="900" spc="5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detection</a:t>
            </a:r>
            <a:r>
              <a:rPr dirty="0" sz="900" spc="3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10">
                <a:solidFill>
                  <a:srgbClr val="334154"/>
                </a:solidFill>
                <a:latin typeface="Microsoft Sans Serif"/>
                <a:cs typeface="Microsoft Sans Serif"/>
              </a:rPr>
              <a:t>of</a:t>
            </a:r>
            <a:r>
              <a:rPr dirty="0" sz="900" spc="7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900" spc="-10">
                <a:solidFill>
                  <a:srgbClr val="334154"/>
                </a:solidFill>
                <a:latin typeface="Microsoft Sans Serif"/>
                <a:cs typeface="Microsoft Sans Serif"/>
              </a:rPr>
              <a:t>cracks</a:t>
            </a:r>
            <a:endParaRPr sz="900">
              <a:latin typeface="Microsoft Sans Serif"/>
              <a:cs typeface="Microsoft Sans Serif"/>
            </a:endParaRPr>
          </a:p>
        </p:txBody>
      </p:sp>
      <p:pic>
        <p:nvPicPr>
          <p:cNvPr id="14" name="object 14" descr="image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6934" y="2190369"/>
            <a:ext cx="314325" cy="314325"/>
          </a:xfrm>
          <a:prstGeom prst="rect">
            <a:avLst/>
          </a:prstGeom>
        </p:spPr>
      </p:pic>
      <p:pic>
        <p:nvPicPr>
          <p:cNvPr id="15" name="object 15" descr="image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17079" y="2190369"/>
            <a:ext cx="278599" cy="314325"/>
          </a:xfrm>
          <a:prstGeom prst="rect">
            <a:avLst/>
          </a:prstGeom>
        </p:spPr>
      </p:pic>
      <p:pic>
        <p:nvPicPr>
          <p:cNvPr id="16" name="object 16" descr="image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90391" y="2190369"/>
            <a:ext cx="235737" cy="314325"/>
          </a:xfrm>
          <a:prstGeom prst="rect">
            <a:avLst/>
          </a:prstGeom>
        </p:spPr>
      </p:pic>
      <p:pic>
        <p:nvPicPr>
          <p:cNvPr id="17" name="object 17" descr="image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89447" y="2183257"/>
            <a:ext cx="285750" cy="314325"/>
          </a:xfrm>
          <a:prstGeom prst="rect">
            <a:avLst/>
          </a:prstGeom>
        </p:spPr>
      </p:pic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85"/>
              <a:t> </a:t>
            </a:r>
            <a:r>
              <a:rPr dirty="0" spc="80"/>
              <a:t>complete</a:t>
            </a:r>
            <a:r>
              <a:rPr dirty="0" spc="85"/>
              <a:t> </a:t>
            </a:r>
            <a:r>
              <a:rPr dirty="0"/>
              <a:t>health</a:t>
            </a:r>
            <a:r>
              <a:rPr dirty="0" spc="95"/>
              <a:t> </a:t>
            </a:r>
            <a:r>
              <a:rPr dirty="0" spc="75"/>
              <a:t>check</a:t>
            </a:r>
          </a:p>
        </p:txBody>
      </p:sp>
      <p:sp>
        <p:nvSpPr>
          <p:cNvPr id="19" name="object 19"/>
          <p:cNvSpPr/>
          <p:nvPr/>
        </p:nvSpPr>
        <p:spPr>
          <a:xfrm>
            <a:off x="428625" y="428574"/>
            <a:ext cx="57150" cy="371475"/>
          </a:xfrm>
          <a:custGeom>
            <a:avLst/>
            <a:gdLst/>
            <a:ahLst/>
            <a:cxnLst/>
            <a:rect l="l" t="t" r="r" b="b"/>
            <a:pathLst>
              <a:path w="57150" h="371475">
                <a:moveTo>
                  <a:pt x="57000" y="0"/>
                </a:moveTo>
                <a:lnTo>
                  <a:pt x="0" y="0"/>
                </a:lnTo>
                <a:lnTo>
                  <a:pt x="0" y="371398"/>
                </a:lnTo>
                <a:lnTo>
                  <a:pt x="57000" y="371398"/>
                </a:lnTo>
                <a:lnTo>
                  <a:pt x="57000" y="0"/>
                </a:lnTo>
                <a:close/>
              </a:path>
            </a:pathLst>
          </a:custGeom>
          <a:solidFill>
            <a:srgbClr val="018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3040" y="142239"/>
            <a:ext cx="1093665" cy="18812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3052" y="4717796"/>
            <a:ext cx="34467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200" spc="-4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For</a:t>
            </a:r>
            <a:r>
              <a:rPr dirty="0" u="sng" sz="1200" spc="-6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 </a:t>
            </a:r>
            <a:r>
              <a:rPr dirty="0" u="sng" sz="1200" spc="-5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more</a:t>
            </a:r>
            <a:r>
              <a:rPr dirty="0" u="sng" sz="1200" spc="-4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 </a:t>
            </a:r>
            <a:r>
              <a:rPr dirty="0" u="sng" sz="1200" spc="-3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technical</a:t>
            </a:r>
            <a:r>
              <a:rPr dirty="0" u="sng" sz="1200" spc="-3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 </a:t>
            </a:r>
            <a:r>
              <a:rPr dirty="0" u="sng" sz="1200" spc="-6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information,</a:t>
            </a:r>
            <a:r>
              <a:rPr dirty="0" u="sng" sz="1200" spc="-7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 </a:t>
            </a:r>
            <a:r>
              <a:rPr dirty="0" u="sng" sz="1200" spc="-3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contact</a:t>
            </a:r>
            <a:r>
              <a:rPr dirty="0" u="sng" sz="1200" spc="-5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 </a:t>
            </a:r>
            <a:r>
              <a:rPr dirty="0" u="sng" sz="1200" spc="-25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9"/>
              </a:rPr>
              <a:t>us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6153" y="1187957"/>
            <a:ext cx="3769995" cy="615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35">
                <a:solidFill>
                  <a:srgbClr val="0E172A"/>
                </a:solidFill>
                <a:latin typeface="Arial Black"/>
                <a:cs typeface="Arial Black"/>
              </a:rPr>
              <a:t>More</a:t>
            </a:r>
            <a:r>
              <a:rPr dirty="0" sz="1100" spc="-150">
                <a:solidFill>
                  <a:srgbClr val="0E172A"/>
                </a:solidFill>
                <a:latin typeface="Arial Black"/>
                <a:cs typeface="Arial Black"/>
              </a:rPr>
              <a:t> </a:t>
            </a:r>
            <a:r>
              <a:rPr dirty="0" sz="1100">
                <a:solidFill>
                  <a:srgbClr val="0E172A"/>
                </a:solidFill>
                <a:latin typeface="Arial Black"/>
                <a:cs typeface="Arial Black"/>
              </a:rPr>
              <a:t>than</a:t>
            </a:r>
            <a:r>
              <a:rPr dirty="0" sz="1100" spc="-145">
                <a:solidFill>
                  <a:srgbClr val="0E172A"/>
                </a:solidFill>
                <a:latin typeface="Arial Black"/>
                <a:cs typeface="Arial Black"/>
              </a:rPr>
              <a:t> </a:t>
            </a:r>
            <a:r>
              <a:rPr dirty="0" sz="1100">
                <a:solidFill>
                  <a:srgbClr val="0E172A"/>
                </a:solidFill>
                <a:latin typeface="Arial Black"/>
                <a:cs typeface="Arial Black"/>
              </a:rPr>
              <a:t>an</a:t>
            </a:r>
            <a:r>
              <a:rPr dirty="0" sz="1100" spc="-125">
                <a:solidFill>
                  <a:srgbClr val="0E172A"/>
                </a:solidFill>
                <a:latin typeface="Arial Black"/>
                <a:cs typeface="Arial Black"/>
              </a:rPr>
              <a:t> </a:t>
            </a:r>
            <a:r>
              <a:rPr dirty="0" sz="1100" spc="-25">
                <a:solidFill>
                  <a:srgbClr val="0E172A"/>
                </a:solidFill>
                <a:latin typeface="Arial Black"/>
                <a:cs typeface="Arial Black"/>
              </a:rPr>
              <a:t>observation,</a:t>
            </a:r>
            <a:r>
              <a:rPr dirty="0" sz="1100" spc="-155">
                <a:solidFill>
                  <a:srgbClr val="0E172A"/>
                </a:solidFill>
                <a:latin typeface="Arial Black"/>
                <a:cs typeface="Arial Black"/>
              </a:rPr>
              <a:t> </a:t>
            </a:r>
            <a:r>
              <a:rPr dirty="0" sz="1100">
                <a:solidFill>
                  <a:srgbClr val="0E172A"/>
                </a:solidFill>
                <a:latin typeface="Arial Black"/>
                <a:cs typeface="Arial Black"/>
              </a:rPr>
              <a:t>an</a:t>
            </a:r>
            <a:r>
              <a:rPr dirty="0" sz="1100" spc="-125">
                <a:solidFill>
                  <a:srgbClr val="0E172A"/>
                </a:solidFill>
                <a:latin typeface="Arial Black"/>
                <a:cs typeface="Arial Black"/>
              </a:rPr>
              <a:t> </a:t>
            </a:r>
            <a:r>
              <a:rPr dirty="0" sz="1100" spc="-30">
                <a:solidFill>
                  <a:srgbClr val="0E172A"/>
                </a:solidFill>
                <a:latin typeface="Arial Black"/>
                <a:cs typeface="Arial Black"/>
              </a:rPr>
              <a:t>action</a:t>
            </a:r>
            <a:r>
              <a:rPr dirty="0" sz="1100" spc="-170">
                <a:solidFill>
                  <a:srgbClr val="0E172A"/>
                </a:solidFill>
                <a:latin typeface="Arial Black"/>
                <a:cs typeface="Arial Black"/>
              </a:rPr>
              <a:t> </a:t>
            </a:r>
            <a:r>
              <a:rPr dirty="0" sz="1100" spc="-20">
                <a:solidFill>
                  <a:srgbClr val="0E172A"/>
                </a:solidFill>
                <a:latin typeface="Arial Black"/>
                <a:cs typeface="Arial Black"/>
              </a:rPr>
              <a:t>plan.</a:t>
            </a:r>
            <a:endParaRPr sz="1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We</a:t>
            </a:r>
            <a:r>
              <a:rPr dirty="0" sz="1100" spc="3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5">
                <a:solidFill>
                  <a:srgbClr val="334154"/>
                </a:solidFill>
                <a:latin typeface="Microsoft Sans Serif"/>
                <a:cs typeface="Microsoft Sans Serif"/>
              </a:rPr>
              <a:t>transform</a:t>
            </a:r>
            <a:r>
              <a:rPr dirty="0" sz="1100" spc="2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raw</a:t>
            </a:r>
            <a:r>
              <a:rPr dirty="0" sz="1100" spc="4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data</a:t>
            </a:r>
            <a:r>
              <a:rPr dirty="0" sz="1100" spc="4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0">
                <a:solidFill>
                  <a:srgbClr val="334154"/>
                </a:solidFill>
                <a:latin typeface="Microsoft Sans Serif"/>
                <a:cs typeface="Microsoft Sans Serif"/>
              </a:rPr>
              <a:t>into</a:t>
            </a:r>
            <a:r>
              <a:rPr dirty="0" sz="1100" spc="5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a</a:t>
            </a:r>
            <a:r>
              <a:rPr dirty="0" sz="1100" spc="5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clear</a:t>
            </a:r>
            <a:r>
              <a:rPr dirty="0" sz="1100" spc="3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34154"/>
                </a:solidFill>
                <a:latin typeface="Microsoft Sans Serif"/>
                <a:cs typeface="Microsoft Sans Serif"/>
              </a:rPr>
              <a:t>maintenance </a:t>
            </a:r>
            <a:r>
              <a:rPr dirty="0" sz="1100" spc="-10">
                <a:solidFill>
                  <a:srgbClr val="334154"/>
                </a:solidFill>
                <a:latin typeface="Microsoft Sans Serif"/>
                <a:cs typeface="Microsoft Sans Serif"/>
              </a:rPr>
              <a:t>strategy.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6089" y="2452877"/>
            <a:ext cx="3568700" cy="2155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334154"/>
                </a:solidFill>
                <a:latin typeface="Tahoma"/>
                <a:cs typeface="Tahoma"/>
              </a:rPr>
              <a:t>Current</a:t>
            </a:r>
            <a:r>
              <a:rPr dirty="0" sz="1100" spc="-65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55" b="1">
                <a:solidFill>
                  <a:srgbClr val="334154"/>
                </a:solidFill>
                <a:latin typeface="Tahoma"/>
                <a:cs typeface="Tahoma"/>
              </a:rPr>
              <a:t>health</a:t>
            </a:r>
            <a:r>
              <a:rPr dirty="0" sz="1100" spc="-75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70" b="1">
                <a:solidFill>
                  <a:srgbClr val="334154"/>
                </a:solidFill>
                <a:latin typeface="Tahoma"/>
                <a:cs typeface="Tahoma"/>
              </a:rPr>
              <a:t>status:</a:t>
            </a:r>
            <a:r>
              <a:rPr dirty="0" sz="1100" spc="-60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Global</a:t>
            </a:r>
            <a:r>
              <a:rPr dirty="0" sz="1100" spc="-7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score</a:t>
            </a:r>
            <a:r>
              <a:rPr dirty="0" sz="1100" spc="-10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10">
                <a:solidFill>
                  <a:srgbClr val="334154"/>
                </a:solidFill>
                <a:latin typeface="Tahoma"/>
                <a:cs typeface="Tahoma"/>
              </a:rPr>
              <a:t>and</a:t>
            </a:r>
            <a:r>
              <a:rPr dirty="0" sz="1100" spc="-8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risk</a:t>
            </a:r>
            <a:r>
              <a:rPr dirty="0" sz="1100" spc="-10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10">
                <a:solidFill>
                  <a:srgbClr val="334154"/>
                </a:solidFill>
                <a:latin typeface="Tahoma"/>
                <a:cs typeface="Tahoma"/>
              </a:rPr>
              <a:t>mapping.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100" spc="-45" b="1">
                <a:solidFill>
                  <a:srgbClr val="334154"/>
                </a:solidFill>
                <a:latin typeface="Tahoma"/>
                <a:cs typeface="Tahoma"/>
              </a:rPr>
              <a:t>Prediction</a:t>
            </a:r>
            <a:r>
              <a:rPr dirty="0" sz="1100" spc="-60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45" b="1">
                <a:solidFill>
                  <a:srgbClr val="334154"/>
                </a:solidFill>
                <a:latin typeface="Tahoma"/>
                <a:cs typeface="Tahoma"/>
              </a:rPr>
              <a:t>of</a:t>
            </a:r>
            <a:r>
              <a:rPr dirty="0" sz="1100" spc="-30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55" b="1">
                <a:solidFill>
                  <a:srgbClr val="334154"/>
                </a:solidFill>
                <a:latin typeface="Tahoma"/>
                <a:cs typeface="Tahoma"/>
              </a:rPr>
              <a:t>evolution:</a:t>
            </a:r>
            <a:r>
              <a:rPr dirty="0" sz="1100" spc="-25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Durability</a:t>
            </a:r>
            <a:r>
              <a:rPr dirty="0" sz="1100" spc="-6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parameters</a:t>
            </a:r>
            <a:r>
              <a:rPr dirty="0" sz="1100" spc="-9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in</a:t>
            </a:r>
            <a:r>
              <a:rPr dirty="0" sz="1100" spc="-5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20">
                <a:solidFill>
                  <a:srgbClr val="334154"/>
                </a:solidFill>
                <a:latin typeface="Tahoma"/>
                <a:cs typeface="Tahoma"/>
              </a:rPr>
              <a:t>real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1100" spc="-10">
                <a:solidFill>
                  <a:srgbClr val="334154"/>
                </a:solidFill>
                <a:latin typeface="Tahoma"/>
                <a:cs typeface="Tahoma"/>
              </a:rPr>
              <a:t>conditions.</a:t>
            </a:r>
            <a:endParaRPr sz="1100">
              <a:latin typeface="Tahoma"/>
              <a:cs typeface="Tahoma"/>
            </a:endParaRPr>
          </a:p>
          <a:p>
            <a:pPr marL="12700" marR="58419">
              <a:lnSpc>
                <a:spcPct val="160200"/>
              </a:lnSpc>
              <a:spcBef>
                <a:spcPts val="215"/>
              </a:spcBef>
            </a:pPr>
            <a:r>
              <a:rPr dirty="0" sz="1100" spc="-40" b="1">
                <a:solidFill>
                  <a:srgbClr val="334154"/>
                </a:solidFill>
                <a:latin typeface="Tahoma"/>
                <a:cs typeface="Tahoma"/>
              </a:rPr>
              <a:t>Material</a:t>
            </a:r>
            <a:r>
              <a:rPr dirty="0" sz="1100" spc="-60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70" b="1">
                <a:solidFill>
                  <a:srgbClr val="334154"/>
                </a:solidFill>
                <a:latin typeface="Tahoma"/>
                <a:cs typeface="Tahoma"/>
              </a:rPr>
              <a:t>recommendations:</a:t>
            </a:r>
            <a:r>
              <a:rPr dirty="0" sz="1100" spc="-15" b="1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Adapted</a:t>
            </a:r>
            <a:r>
              <a:rPr dirty="0" sz="1100" spc="-35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>
                <a:solidFill>
                  <a:srgbClr val="334154"/>
                </a:solidFill>
                <a:latin typeface="Tahoma"/>
                <a:cs typeface="Tahoma"/>
              </a:rPr>
              <a:t>technical</a:t>
            </a:r>
            <a:r>
              <a:rPr dirty="0" sz="1100" spc="-4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10">
                <a:solidFill>
                  <a:srgbClr val="334154"/>
                </a:solidFill>
                <a:latin typeface="Tahoma"/>
                <a:cs typeface="Tahoma"/>
              </a:rPr>
              <a:t>solutions (inhibitors,</a:t>
            </a:r>
            <a:r>
              <a:rPr dirty="0" sz="1100" spc="-60">
                <a:solidFill>
                  <a:srgbClr val="334154"/>
                </a:solidFill>
                <a:latin typeface="Tahoma"/>
                <a:cs typeface="Tahoma"/>
              </a:rPr>
              <a:t> </a:t>
            </a:r>
            <a:r>
              <a:rPr dirty="0" sz="1100" spc="-10">
                <a:solidFill>
                  <a:srgbClr val="334154"/>
                </a:solidFill>
                <a:latin typeface="Tahoma"/>
                <a:cs typeface="Tahoma"/>
              </a:rPr>
              <a:t>coatings).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60200"/>
              </a:lnSpc>
              <a:spcBef>
                <a:spcPts val="215"/>
              </a:spcBef>
            </a:pPr>
            <a:r>
              <a:rPr dirty="0" sz="1100" spc="-60">
                <a:solidFill>
                  <a:srgbClr val="334154"/>
                </a:solidFill>
                <a:latin typeface="Arial Black"/>
                <a:cs typeface="Arial Black"/>
              </a:rPr>
              <a:t>Planning:</a:t>
            </a:r>
            <a:r>
              <a:rPr dirty="0" sz="1100" spc="110">
                <a:solidFill>
                  <a:srgbClr val="334154"/>
                </a:solidFill>
                <a:latin typeface="Arial Black"/>
                <a:cs typeface="Arial Black"/>
              </a:rPr>
              <a:t> </a:t>
            </a:r>
            <a:r>
              <a:rPr dirty="0" sz="1100">
                <a:solidFill>
                  <a:srgbClr val="334154"/>
                </a:solidFill>
                <a:latin typeface="Microsoft Sans Serif"/>
                <a:cs typeface="Microsoft Sans Serif"/>
              </a:rPr>
              <a:t>Prioritization</a:t>
            </a:r>
            <a:r>
              <a:rPr dirty="0" sz="1100" spc="13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5">
                <a:solidFill>
                  <a:srgbClr val="334154"/>
                </a:solidFill>
                <a:latin typeface="Microsoft Sans Serif"/>
                <a:cs typeface="Microsoft Sans Serif"/>
              </a:rPr>
              <a:t>of</a:t>
            </a:r>
            <a:r>
              <a:rPr dirty="0" sz="1100" spc="18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334154"/>
                </a:solidFill>
                <a:latin typeface="Microsoft Sans Serif"/>
                <a:cs typeface="Microsoft Sans Serif"/>
              </a:rPr>
              <a:t>interventions</a:t>
            </a:r>
            <a:r>
              <a:rPr dirty="0" sz="1100" spc="12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65">
                <a:solidFill>
                  <a:srgbClr val="334154"/>
                </a:solidFill>
                <a:latin typeface="Microsoft Sans Serif"/>
                <a:cs typeface="Microsoft Sans Serif"/>
              </a:rPr>
              <a:t>to</a:t>
            </a:r>
            <a:r>
              <a:rPr dirty="0" sz="1100" spc="165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0">
                <a:solidFill>
                  <a:srgbClr val="334154"/>
                </a:solidFill>
                <a:latin typeface="Microsoft Sans Serif"/>
                <a:cs typeface="Microsoft Sans Serif"/>
              </a:rPr>
              <a:t>smooth</a:t>
            </a:r>
            <a:r>
              <a:rPr dirty="0" sz="1100" spc="160">
                <a:solidFill>
                  <a:srgbClr val="334154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25">
                <a:solidFill>
                  <a:srgbClr val="334154"/>
                </a:solidFill>
                <a:latin typeface="Microsoft Sans Serif"/>
                <a:cs typeface="Microsoft Sans Serif"/>
              </a:rPr>
              <a:t>the </a:t>
            </a:r>
            <a:r>
              <a:rPr dirty="0" sz="1100" spc="-10">
                <a:solidFill>
                  <a:srgbClr val="334154"/>
                </a:solidFill>
                <a:latin typeface="Microsoft Sans Serif"/>
                <a:cs typeface="Microsoft Sans Serif"/>
              </a:rPr>
              <a:t>investment.</a:t>
            </a:r>
            <a:endParaRPr sz="1100">
              <a:latin typeface="Microsoft Sans Serif"/>
              <a:cs typeface="Microsoft Sans Serif"/>
            </a:endParaRPr>
          </a:p>
        </p:txBody>
      </p:sp>
      <p:pic>
        <p:nvPicPr>
          <p:cNvPr id="4" name="object 4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2406211"/>
            <a:ext cx="157162" cy="157156"/>
          </a:xfrm>
          <a:prstGeom prst="rect">
            <a:avLst/>
          </a:prstGeom>
        </p:spPr>
      </p:pic>
      <p:pic>
        <p:nvPicPr>
          <p:cNvPr id="5" name="object 5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2970599"/>
            <a:ext cx="157162" cy="157156"/>
          </a:xfrm>
          <a:prstGeom prst="rect">
            <a:avLst/>
          </a:prstGeom>
        </p:spPr>
      </p:pic>
      <p:pic>
        <p:nvPicPr>
          <p:cNvPr id="6" name="object 6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3534987"/>
            <a:ext cx="157162" cy="157156"/>
          </a:xfrm>
          <a:prstGeom prst="rect">
            <a:avLst/>
          </a:prstGeom>
        </p:spPr>
      </p:pic>
      <p:pic>
        <p:nvPicPr>
          <p:cNvPr id="7" name="object 7" descr="ima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4099324"/>
            <a:ext cx="157162" cy="157156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Deliverable:</a:t>
            </a:r>
            <a:r>
              <a:rPr dirty="0" spc="75"/>
              <a:t> </a:t>
            </a:r>
            <a:r>
              <a:rPr dirty="0"/>
              <a:t>Intelligent</a:t>
            </a:r>
            <a:r>
              <a:rPr dirty="0" spc="35"/>
              <a:t> </a:t>
            </a:r>
            <a:r>
              <a:rPr dirty="0" spc="-195"/>
              <a:t>&amp;</a:t>
            </a:r>
            <a:r>
              <a:rPr dirty="0" spc="80"/>
              <a:t> </a:t>
            </a:r>
            <a:r>
              <a:rPr dirty="0"/>
              <a:t>actionable</a:t>
            </a:r>
            <a:r>
              <a:rPr dirty="0" spc="80"/>
              <a:t> </a:t>
            </a:r>
            <a:r>
              <a:rPr dirty="0" spc="-10"/>
              <a:t>report</a:t>
            </a:r>
          </a:p>
        </p:txBody>
      </p:sp>
      <p:sp>
        <p:nvSpPr>
          <p:cNvPr id="9" name="object 9"/>
          <p:cNvSpPr/>
          <p:nvPr/>
        </p:nvSpPr>
        <p:spPr>
          <a:xfrm>
            <a:off x="428625" y="428625"/>
            <a:ext cx="57150" cy="371475"/>
          </a:xfrm>
          <a:custGeom>
            <a:avLst/>
            <a:gdLst/>
            <a:ahLst/>
            <a:cxnLst/>
            <a:rect l="l" t="t" r="r" b="b"/>
            <a:pathLst>
              <a:path w="57150" h="371475">
                <a:moveTo>
                  <a:pt x="57150" y="0"/>
                </a:moveTo>
                <a:lnTo>
                  <a:pt x="0" y="0"/>
                </a:lnTo>
                <a:lnTo>
                  <a:pt x="0" y="371475"/>
                </a:lnTo>
                <a:lnTo>
                  <a:pt x="57150" y="371475"/>
                </a:lnTo>
                <a:lnTo>
                  <a:pt x="57150" y="0"/>
                </a:lnTo>
                <a:close/>
              </a:path>
            </a:pathLst>
          </a:custGeom>
          <a:solidFill>
            <a:srgbClr val="018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040" y="142239"/>
            <a:ext cx="1093665" cy="188123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4525708" y="1065631"/>
            <a:ext cx="4512310" cy="3244215"/>
            <a:chOff x="4525708" y="1065631"/>
            <a:chExt cx="4512310" cy="324421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4220" y="1094206"/>
              <a:ext cx="4455033" cy="318681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39996" y="1079919"/>
              <a:ext cx="4483735" cy="3215640"/>
            </a:xfrm>
            <a:custGeom>
              <a:avLst/>
              <a:gdLst/>
              <a:ahLst/>
              <a:cxnLst/>
              <a:rect l="l" t="t" r="r" b="b"/>
              <a:pathLst>
                <a:path w="4483734" h="3215640">
                  <a:moveTo>
                    <a:pt x="0" y="3215385"/>
                  </a:moveTo>
                  <a:lnTo>
                    <a:pt x="4483608" y="3215385"/>
                  </a:lnTo>
                  <a:lnTo>
                    <a:pt x="4483608" y="0"/>
                  </a:lnTo>
                  <a:lnTo>
                    <a:pt x="0" y="0"/>
                  </a:lnTo>
                  <a:lnTo>
                    <a:pt x="0" y="3215385"/>
                  </a:lnTo>
                  <a:close/>
                </a:path>
              </a:pathLst>
            </a:custGeom>
            <a:ln w="28575">
              <a:solidFill>
                <a:srgbClr val="018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529453" y="1524520"/>
              <a:ext cx="2209165" cy="272415"/>
            </a:xfrm>
            <a:custGeom>
              <a:avLst/>
              <a:gdLst/>
              <a:ahLst/>
              <a:cxnLst/>
              <a:rect l="l" t="t" r="r" b="b"/>
              <a:pathLst>
                <a:path w="2209165" h="272414">
                  <a:moveTo>
                    <a:pt x="816889" y="0"/>
                  </a:moveTo>
                  <a:lnTo>
                    <a:pt x="0" y="0"/>
                  </a:lnTo>
                  <a:lnTo>
                    <a:pt x="0" y="272402"/>
                  </a:lnTo>
                  <a:lnTo>
                    <a:pt x="816889" y="272402"/>
                  </a:lnTo>
                  <a:lnTo>
                    <a:pt x="816889" y="0"/>
                  </a:lnTo>
                  <a:close/>
                </a:path>
                <a:path w="2209165" h="272414">
                  <a:moveTo>
                    <a:pt x="2208796" y="68554"/>
                  </a:moveTo>
                  <a:lnTo>
                    <a:pt x="1392047" y="68554"/>
                  </a:lnTo>
                  <a:lnTo>
                    <a:pt x="1392047" y="192519"/>
                  </a:lnTo>
                  <a:lnTo>
                    <a:pt x="2208796" y="192519"/>
                  </a:lnTo>
                  <a:lnTo>
                    <a:pt x="2208796" y="68554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70"/>
              </a:lnSpc>
            </a:pP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4" name="object 4" descr="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25" y="526795"/>
              <a:ext cx="3954526" cy="140360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05815" y="598824"/>
            <a:ext cx="2217420" cy="11817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065" marR="5080" indent="2540">
              <a:lnSpc>
                <a:spcPct val="148200"/>
              </a:lnSpc>
              <a:spcBef>
                <a:spcPts val="195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Request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Demo </a:t>
            </a:r>
            <a:r>
              <a:rPr dirty="0" sz="1600" spc="-1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www.strucmedica.com</a:t>
            </a:r>
            <a:r>
              <a:rPr dirty="0" sz="16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u="sng" sz="1600" spc="-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5"/>
              </a:rPr>
              <a:t>team@strucmedica.com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37027" y="628141"/>
            <a:ext cx="1150086" cy="11247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Ouijdane -</dc:creator>
  <dcterms:created xsi:type="dcterms:W3CDTF">2026-08-04T15:53:25Z</dcterms:created>
  <dcterms:modified xsi:type="dcterms:W3CDTF">2026-08-04T15:53:25Z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2026-05-13T00:00:00Z</vt:filetime>
  </property>
  <property fmtid="{D5CDD505-2E9C-101B-9397-08002B2CF9AE}" pid="4" name="Creator">
    <vt:lpwstr>Microsoft® PowerPoint® pour Microsoft 365</vt:lpwstr>
  </property>
  <property fmtid="{D5CDD505-2E9C-101B-9397-08002B2CF9AE}" pid="5" name="LastSaved">
    <vt:filetime>2026-08-04T00:00:00Z</vt:filetime>
  </property>
  <property fmtid="{D5CDD505-2E9C-101B-9397-08002B2CF9AE}" pid="6" name="Producer">
    <vt:lpwstr>Microsoft® PowerPoint® pour Microsoft 365</vt:lpwstr>
  </property>
</Properties>
</file>